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266FD-6150-45F4-B752-0E3D65B32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8ACA2-0F3F-4383-BE12-B538F0E39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2447A-C17E-4717-AF04-0EF9BAB6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DF029-1F60-4E8D-90BC-2DE80C0B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9F95-147F-4C7E-8633-B5FA687E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94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5612-91C4-4264-B174-1DF425CB6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1231F-8E22-4F55-811C-5B4034B36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D6CA8-8C3B-4A80-837E-E932CAF6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D2778-86F1-42AB-B29A-9B16BB6F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BBE5B-C09E-47F1-80B5-1A0F5118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5625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CC136-4AEF-478C-B746-A0F20AC3B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3EDFA-CC82-4121-865F-D56B9F0DB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51E1-146C-45C0-842A-415E8C516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464B5-0347-4135-BD99-12FCE73C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71F7B-BB46-442E-9F7E-97FACBEE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265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46A3-9C15-458B-A559-58E3FE139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52069-9A94-4BBF-9DC6-41E92584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B361C-FBB4-42AB-AF75-4F8A5DBC7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F575-E18B-49E5-A64E-2FEA222C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E32F-45D5-4DB7-BCF7-37B8B4CB9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860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3F901-7D6F-4BFE-9027-CC6074B22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095F6-C835-40F6-9028-68189F2F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1723C-91B6-4284-8C67-C656CEFF0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357F9-6A32-4A30-B1CD-183932C7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FF86-2872-4C2C-AA7F-BD488490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74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6EA6-9BE8-4941-8C06-5ECBF239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2ED66-FC89-4516-9343-EAB913F00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B1070-4C53-454A-AC19-210EACAB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B7DEE-169D-4A21-8FE0-2A4C053E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245EC-768F-47A5-B53C-0E377900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5DEAF5-54BF-409D-8FAE-19BC864B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77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D014-6739-4B71-8C5C-46C481BB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D818-17A5-4D1F-A53C-F245D93D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DF8C2-F183-4A92-B725-4367C6DE9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57F7F-D545-493A-85C2-64C615C3D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558164-1E3E-47E8-93EF-7185894A2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4206B-8CE8-407F-B01A-5CE1D6CF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38CF1-A71F-41A5-8A0C-AD9FD99EE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DF8FC8-CED4-47E0-B4E9-396609F5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02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ACF73-50B1-4FF6-8E6A-AB97DFAA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E9FDB-D7CA-4485-AAF2-9C5C65C6F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8A176-0F8D-4FC1-9F10-FDE549C9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0499F-A576-475B-A0A3-5314E5E1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14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D86D6-90F9-4D18-B549-C16ADD90C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DE524-A14F-4B7B-8770-CD2859DF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7F7B0-7A21-4DDA-93B6-F7C58E4B0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6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F481-15AC-4CD7-8145-02ED9AD9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539A4-4D93-4FA3-8682-FF741EB9A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3C5DF-6709-46D5-8991-6D33F434C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F072F-3295-48F2-8C08-7C74AA55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8C40A-A4E0-4370-8F03-5D47498EF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7D1B8-6E44-439F-BA65-C3651470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83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9BAC-2C0A-47DC-9B55-1814AABB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080FB-6E63-4394-BEC1-17EC59A13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2FE007-0978-4F4C-B43B-FC83D8FAA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6C9F45-1B7B-401C-AB63-3F5B5F522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EA265-2CC2-473D-846C-0262B160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84EE6-9F38-41CF-A8FB-6D078C6A9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61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7F84CC-6A92-4C83-8AD5-54448C2A8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9332C-2E17-4D9D-A820-8541C4040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4A4F7-293D-4EFE-923A-C25307F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52975-20FD-4B16-A6B9-06A52C19A3B0}" type="datetimeFigureOut">
              <a:rPr lang="en-GB" smtClean="0"/>
              <a:t>12/04/2021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661A8-67FF-4D8F-8EBA-2926FE7E5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C9E5D-B79C-4449-9563-1D46A31356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08768-6803-49AF-815D-727ABEC1FE2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58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26578155" TargetMode="External"/><Relationship Id="rId2" Type="http://schemas.openxmlformats.org/officeDocument/2006/relationships/hyperlink" Target="https://www.nber.org/papers/w1339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tor.org/stable/40784505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B422-BCCB-4B6F-B1BD-1290EA45D1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Status Consumption under Uncertainty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82136-5A22-46F5-85D9-D0359E73A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Stochastic utility view of Status Consumption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598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C74A4-CDA5-4E9D-A6A8-4514F4FB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Consumption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976F-9A47-4100-870C-E192A32F8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Status consumption is a consumption of goods with a quality or quantity higher than what may be considered necessary</a:t>
            </a:r>
          </a:p>
          <a:p>
            <a:r>
              <a:rPr lang="en-US" dirty="0"/>
              <a:t>Necessities cannot be subjective in this view (or else there would no status consumption) </a:t>
            </a:r>
          </a:p>
          <a:p>
            <a:r>
              <a:rPr lang="en-US" dirty="0"/>
              <a:t>But how do we determine status goods?</a:t>
            </a:r>
          </a:p>
          <a:p>
            <a:pPr lvl="1"/>
            <a:r>
              <a:rPr lang="en-US" dirty="0"/>
              <a:t>Identify Visible Items: Commodities that are meant to be only signaling purposes e.g. Personal Items or vehicles - see Charles et al </a:t>
            </a:r>
            <a:r>
              <a:rPr lang="en-US" dirty="0">
                <a:hlinkClick r:id="rId2"/>
              </a:rPr>
              <a:t>https://www.nber.org/papers/w13392</a:t>
            </a:r>
            <a:endParaRPr lang="en-US" dirty="0"/>
          </a:p>
          <a:p>
            <a:pPr lvl="1"/>
            <a:r>
              <a:rPr lang="en-US" dirty="0"/>
              <a:t>Identify items associated with wealth – For example, </a:t>
            </a:r>
            <a:r>
              <a:rPr lang="en-US" dirty="0" err="1"/>
              <a:t>Mazzocco</a:t>
            </a:r>
            <a:r>
              <a:rPr lang="en-US" dirty="0"/>
              <a:t> et al </a:t>
            </a:r>
            <a:r>
              <a:rPr lang="en-US" dirty="0">
                <a:hlinkClick r:id="rId3"/>
              </a:rPr>
              <a:t>https://www.jstor.org/stable/</a:t>
            </a:r>
            <a:r>
              <a:rPr lang="en-US" dirty="0">
                <a:hlinkClick r:id="rId3"/>
              </a:rPr>
              <a:t>2</a:t>
            </a:r>
            <a:r>
              <a:rPr lang="en-US" dirty="0">
                <a:hlinkClick r:id="rId3"/>
              </a:rPr>
              <a:t>6578155</a:t>
            </a:r>
            <a:r>
              <a:rPr lang="en-US" dirty="0"/>
              <a:t> use fur coat, cuff links, caviar as high-status products while low-status products are vacuum cleaner, sofa, refrigerator, washing machine, and an unbranded shirt</a:t>
            </a:r>
          </a:p>
          <a:p>
            <a:r>
              <a:rPr lang="en-US" dirty="0"/>
              <a:t>Both the approaches have been used to understand how disparities in wealth (where notions of status come from) relate with non-durable consumption by disadvantaged socio-economic classes in urban areas</a:t>
            </a:r>
          </a:p>
        </p:txBody>
      </p:sp>
    </p:spTree>
    <p:extLst>
      <p:ext uri="{BB962C8B-B14F-4D97-AF65-F5344CB8AC3E}">
        <p14:creationId xmlns:p14="http://schemas.microsoft.com/office/powerpoint/2010/main" val="1519488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94890-88DB-4464-9A08-CC87B2E5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Problems with the Demand Analysis Visible  for Consumption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DDCE7-84EB-4531-9815-E86FD6E91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the most part, the analysis of non-durable consumption entails identifying status-goods based on an observed sociological trend and then testing for the sociological trend in the demand for identified status-goods:</a:t>
            </a:r>
          </a:p>
          <a:p>
            <a:pPr lvl="1"/>
            <a:r>
              <a:rPr lang="en-US" dirty="0"/>
              <a:t>Observing historically restricted ownership of vehicles by social groups and then testing for high proportion of expenditure on vehicles etc. (African Americans in the US)</a:t>
            </a:r>
          </a:p>
          <a:p>
            <a:pPr lvl="1"/>
            <a:r>
              <a:rPr lang="en-US" dirty="0"/>
              <a:t>Observing restrictions on conspicuous goods in collective governments and then testing for higher expenditure on conspicuous goods after the end of collectivism(East Germany)</a:t>
            </a:r>
          </a:p>
          <a:p>
            <a:pPr lvl="1"/>
            <a:r>
              <a:rPr lang="en-US" dirty="0"/>
              <a:t>Observing social stratification and wealth disparities to find disproportionate spending on status items (South Africa, India)</a:t>
            </a:r>
          </a:p>
          <a:p>
            <a:r>
              <a:rPr lang="en-GB" dirty="0"/>
              <a:t>Apart from the varied social contexts for classification of items, a serious issue with the above approach is that in name of status consumption one is limited to observing a bandwagon effect spread over a few generations. That artificially suppressed demands rise after the barriers have been lifted does not say much about the utility of status goods.</a:t>
            </a:r>
          </a:p>
        </p:txBody>
      </p:sp>
    </p:spTree>
    <p:extLst>
      <p:ext uri="{BB962C8B-B14F-4D97-AF65-F5344CB8AC3E}">
        <p14:creationId xmlns:p14="http://schemas.microsoft.com/office/powerpoint/2010/main" val="157584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5967-F4EA-43A2-85A5-B6B3F58C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want status goods?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2049-AF32-4CA7-83EA-2F72F352C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Veblen</a:t>
            </a:r>
            <a:r>
              <a:rPr lang="en-US" dirty="0"/>
              <a:t> : Signaling is inherent in all consumption</a:t>
            </a:r>
          </a:p>
          <a:p>
            <a:r>
              <a:rPr lang="en-US" i="1" dirty="0"/>
              <a:t>Hirsch</a:t>
            </a:r>
            <a:r>
              <a:rPr lang="en-US" dirty="0"/>
              <a:t>: </a:t>
            </a:r>
            <a:r>
              <a:rPr lang="en-US" dirty="0" err="1"/>
              <a:t>Commercialisation</a:t>
            </a:r>
            <a:r>
              <a:rPr lang="en-US" dirty="0"/>
              <a:t> and advertising remove the difference between necessities and quality (physical and social scarcity)</a:t>
            </a:r>
          </a:p>
          <a:p>
            <a:r>
              <a:rPr lang="en-US" i="1" dirty="0"/>
              <a:t>Baudrillard</a:t>
            </a:r>
            <a:r>
              <a:rPr lang="en-US" dirty="0"/>
              <a:t> : The “</a:t>
            </a:r>
            <a:r>
              <a:rPr lang="en-US" b="0" i="0" dirty="0">
                <a:solidFill>
                  <a:srgbClr val="1A1A1A"/>
                </a:solidFill>
                <a:effectLst/>
              </a:rPr>
              <a:t>active manipulation of signs”– the mechanism to insert oneself within the consumer society (and working to differentiate oneself from others) is itself a form of </a:t>
            </a:r>
            <a:r>
              <a:rPr lang="en-US" b="0" i="0" dirty="0" err="1">
                <a:solidFill>
                  <a:srgbClr val="1A1A1A"/>
                </a:solidFill>
                <a:effectLst/>
              </a:rPr>
              <a:t>labour</a:t>
            </a:r>
            <a:endParaRPr lang="en-US" b="0" i="0" dirty="0">
              <a:solidFill>
                <a:srgbClr val="1A1A1A"/>
              </a:solidFill>
              <a:effectLst/>
            </a:endParaRPr>
          </a:p>
          <a:p>
            <a:r>
              <a:rPr lang="en-US" i="1" dirty="0"/>
              <a:t>Frank</a:t>
            </a:r>
            <a:r>
              <a:rPr lang="en-US" dirty="0"/>
              <a:t>: The consumer improves self-image and felicity through status competitions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62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4F53-479A-4D0E-A7B0-6D5EE12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general view of status consumption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CAB5-64D2-43D0-8909-CFDEF8987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Leaning towards the Frank’s view of status consumption we take the general approach that a consumer </a:t>
            </a:r>
            <a:r>
              <a:rPr lang="en-US" dirty="0" err="1"/>
              <a:t>maximises</a:t>
            </a:r>
            <a:r>
              <a:rPr lang="en-US" dirty="0"/>
              <a:t> happiness through status goods by participating in competitions for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Wealth </a:t>
            </a:r>
            <a:r>
              <a:rPr lang="en-US" dirty="0"/>
              <a:t>: Maximizing expected wealth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Permanence</a:t>
            </a:r>
            <a:r>
              <a:rPr lang="en-US" dirty="0"/>
              <a:t>: extraordinary consumption to mark special occasions or relationships</a:t>
            </a:r>
          </a:p>
          <a:p>
            <a:r>
              <a:rPr lang="en-US" dirty="0"/>
              <a:t>In the first sense, status goods are used to distill away those with less wealth-retaining abilities (and to attract those with wealth-gaining attitudes)</a:t>
            </a:r>
          </a:p>
          <a:p>
            <a:r>
              <a:rPr lang="en-US" dirty="0"/>
              <a:t>In the second sense, status goods are used to strengthen social bonds and improve self-image</a:t>
            </a:r>
          </a:p>
          <a:p>
            <a:r>
              <a:rPr lang="en-US" dirty="0"/>
              <a:t>The above opposing directions balance the right amount of status consumption</a:t>
            </a:r>
          </a:p>
          <a:p>
            <a:r>
              <a:rPr lang="en-US" dirty="0"/>
              <a:t>We argue that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Wealth </a:t>
            </a:r>
            <a:r>
              <a:rPr lang="en-US" dirty="0"/>
              <a:t>goals are better represented with utility under risk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feelings of </a:t>
            </a:r>
            <a:r>
              <a:rPr lang="en-US" b="1" dirty="0"/>
              <a:t>permanence</a:t>
            </a:r>
            <a:r>
              <a:rPr lang="en-US" dirty="0"/>
              <a:t>/security are better understood in a framework of dynamic reference points (see </a:t>
            </a:r>
            <a:r>
              <a:rPr lang="en-US" dirty="0" err="1"/>
              <a:t>Koszegi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http://www.jstor.org/stable/40784505</a:t>
            </a:r>
            <a:r>
              <a:rPr lang="en-US" dirty="0"/>
              <a:t> )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09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86291-A437-4628-B7EC-2CFA86EB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Aversion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AAE76-4231-4D25-A7DF-DF12B780F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investments in development of social networks or splurge in social events – which are clearly instances of status consumption - do not provide a deterministic material advantage. Therefore, we associate a probability function with the future wealth points to represent the consumer’s subjective future goal in the competition for wealth and permanence</a:t>
            </a:r>
          </a:p>
          <a:p>
            <a:r>
              <a:rPr lang="en-US" dirty="0"/>
              <a:t>As far as the maximization of expected wealth is concerned, the consumer’s risk-aversion has a direct influence on her destiny in the environment of uncertainty </a:t>
            </a:r>
          </a:p>
          <a:p>
            <a:r>
              <a:rPr lang="en-US" dirty="0"/>
              <a:t>Through acquiring habits, taste and identity that develop around status items, the consumer also obtains a subjective security (or a boost in self-image) that makes her believe that she would not drift into an </a:t>
            </a:r>
            <a:r>
              <a:rPr lang="en-US" dirty="0" err="1"/>
              <a:t>unfavourable</a:t>
            </a:r>
            <a:r>
              <a:rPr lang="en-US" dirty="0"/>
              <a:t> risk-aversion</a:t>
            </a:r>
            <a:endParaRPr lang="en-GB" dirty="0"/>
          </a:p>
          <a:p>
            <a:r>
              <a:rPr lang="en-US" dirty="0"/>
              <a:t>We use both Prospect Theory and a framework for dynamic references to develop the model for a competition for wealth and permanence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3529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45DC-B507-42EA-83AF-A870CE59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past empirical approaches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408FB-74E1-4D9B-B0C9-4B04BFA673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589" y="1825625"/>
                <a:ext cx="105156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In Chapter 2 we considered a model where consumers compete for status under wealth difference with both long-term durable good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non-durable consumption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directly contributes to one’s wealth and the excess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enables a competition with someone richer than the consumer.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contribute to status as if they were two substitutable goods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 temporal hierarchy of needs is discussed where needs are predetermined,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corresponds to long-term needs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represents the immediate demand for excess. </a:t>
                </a:r>
              </a:p>
              <a:p>
                <a:r>
                  <a:rPr lang="en-US" dirty="0"/>
                  <a:t>In the current chapter, we consider that the utility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not deterministic (the asset bands that a consumer belongs to in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substitution are not static over time). We thus associate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with the probability the consumer assigns to a future wealth goal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consumers therefore only compete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while controlling the amount of risk they are willing to take towards future wealth -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The hierarchy of needs is based on certainty rather than temporality – i.e. needs are known with more certainty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decision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is based on subjective evaluation of future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(which are known with more certainty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). The consumer is less uncertain about her needs than she is about future wealth or the degree of protection she wishes to seek.  </a:t>
                </a:r>
              </a:p>
              <a:p>
                <a:r>
                  <a:rPr lang="en-US" dirty="0"/>
                  <a:t>In the stochastic setting for growth of wealth, we seek the minimum conditions required for status consumption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3408FB-74E1-4D9B-B0C9-4B04BFA673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589" y="1825625"/>
                <a:ext cx="10515600" cy="4351338"/>
              </a:xfrm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419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969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Status Consumption under Uncertainty</vt:lpstr>
      <vt:lpstr>Status Consumption</vt:lpstr>
      <vt:lpstr>Problems with the Demand Analysis Visible  for Consumption</vt:lpstr>
      <vt:lpstr>Why do we want status goods?</vt:lpstr>
      <vt:lpstr>A general view of status consumption</vt:lpstr>
      <vt:lpstr>Risk Aversion</vt:lpstr>
      <vt:lpstr>Comparison with past empirical approaches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Status Consumption under Uncertainty</dc:title>
  <dc:creator>Anurag Srivastava</dc:creator>
  <cp:lastModifiedBy>Anurag Sriv</cp:lastModifiedBy>
  <cp:revision>589</cp:revision>
  <dcterms:created xsi:type="dcterms:W3CDTF">2021-04-11T16:56:13Z</dcterms:created>
  <dcterms:modified xsi:type="dcterms:W3CDTF">2021-04-12T15:29:16Z</dcterms:modified>
</cp:coreProperties>
</file>