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0" r:id="rId2"/>
    <p:sldId id="262" r:id="rId3"/>
    <p:sldId id="300" r:id="rId4"/>
    <p:sldId id="297" r:id="rId5"/>
    <p:sldId id="268" r:id="rId6"/>
    <p:sldId id="273" r:id="rId7"/>
    <p:sldId id="270" r:id="rId8"/>
    <p:sldId id="299" r:id="rId9"/>
    <p:sldId id="298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00842-1FB8-45FE-B75A-5140D4F084E3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58C71-9016-40D2-94E9-C37F22FD2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2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Text Placeholder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GB" dirty="0">
              <a:latin typeface="Effra" panose="020B0604020202020204" charset="0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fld id="{2AEB3F89-B50F-43D5-B70E-0B823D2B0839}" type="slidenum"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26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EB38-EE8F-4B9D-BC82-6F58F56BA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E3EED-F08F-45C7-992C-5EEE574C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3823F-B8DF-4E49-8EC0-F1B3CC97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86EE-8D23-44E2-9922-39E410C9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679FC-EB79-49B9-8D6E-298BA8EF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39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4BC1-8062-44D7-81BD-6D14BB91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49359-FFE6-4317-AF68-B5FC69D5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18AD-6380-4A76-96C0-8861767F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CB946-B207-49B8-AF7C-764108E0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23EE-1C57-4FBF-B4A7-2CC6BEF7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4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693D4-4F42-4303-BE6B-A85E055FE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3F5F0-1EE9-4206-823A-9D086CDB8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29E39-AFBB-4F1B-AF97-21122392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3878-6C27-4293-9726-02E6251B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4BB3-5EAC-462E-85AE-88CB45C9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18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4ADF-12B3-4840-88CD-F2DDF58D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7A32-5FD4-4ED1-9B06-3B139640B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BB3C-7DA0-4E9D-96D6-023DE490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541B-6EF6-40E9-80D3-64347044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0289C-5608-413F-847B-8228B3FE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3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BFCD-B5B7-4C76-BBB3-70858D26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BF105-C4F6-4A5D-BAD0-D503260A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7E3D-A696-45A9-94A8-1E181859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58F3-530F-4C32-8836-F24B3A58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6C3B-A75A-4E0A-8A28-3AE13C38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94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8DB0-8156-483D-A1CF-B4E9ECD8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0AA8-4894-4E19-8F06-48935C03C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3B7B0-D06E-4AA5-85AF-5C68CAD40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D0E0D-BA8B-42C3-BF5F-AB3CE2C3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F62F8-810C-4C2B-8541-F2E50C47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81758-684A-41AC-8A06-1A943155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31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2142-869D-4EAA-9DF7-C98419ED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F217-450F-4001-B5D3-7ABCF760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DBB51-EDCA-499E-97FF-5FCB9FDC0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B66A1-E11D-4106-A269-BB14A618D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E5EE0-8BC6-4632-8801-B1A4E82A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C4049-AE3A-4D6B-ADE5-640C3A82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EE8C4-B112-4D0D-AEE3-969DC6A5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0E789-AD05-4495-82E6-0F1BACA4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23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D6-60A4-4FCC-80FF-BAA37928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11030-0AC5-45DE-98E5-809FC6F1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E0322-0B50-4D93-B3E3-5503C02F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7C424-20A4-42D5-BA98-5D9E4491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1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C4B9F-874B-42B2-B605-930E2452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55083-B283-4EBA-AC0D-78322F46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EE6C1-4EF7-4F9B-A0BF-BD540CF3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0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0154-F1CE-45CD-9C70-67DB0C6D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7384-A2F2-4EB1-8079-49094378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DEECC-D223-4CB0-821D-8A49A5987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070FC-6260-46A0-A8DA-181AB22A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56CEF-366A-44CA-8BA1-6AEE7743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4CDDD-8653-43C8-AC92-0B67401A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1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E070-9E1F-4FE2-82EE-1BCAF6A2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8B030-CC25-4DC4-A980-DD85D156C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B808B-1018-43BF-A43E-4F2D82BEE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511A7-50B8-429A-BA64-8884E7D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E41FE-A9DE-4454-B386-4F29CF9F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DFF8A-63D4-4949-B783-D36633F2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42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D9B5E-AD79-4371-95D0-E3D8F82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16B89-0D5E-4538-A97A-83152346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A7377-54C7-4140-BA80-01B845C4B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2F587-5056-4ECC-92CA-045C7041D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C0A5-4846-4FEA-992F-DADC8CBC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8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rivastava@pgr.reading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related consumption in the sub-Saharan Africa</a:t>
            </a:r>
            <a:endParaRPr lang="zh-CN" altLang="en-GB" dirty="0"/>
          </a:p>
        </p:txBody>
      </p:sp>
      <p:sp>
        <p:nvSpPr>
          <p:cNvPr id="2560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1200" y="3602568"/>
            <a:ext cx="9956800" cy="1655233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GB" altLang="zh-CN" dirty="0"/>
          </a:p>
          <a:p>
            <a:r>
              <a:rPr lang="en-GB" dirty="0"/>
              <a:t>Year 3 (PT) report - </a:t>
            </a:r>
            <a:r>
              <a:rPr lang="zh-CN" altLang="en-GB" dirty="0"/>
              <a:t>Anurag Srivastava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Department of Economics  </a:t>
            </a:r>
          </a:p>
          <a:p>
            <a:r>
              <a:rPr lang="en-US" altLang="zh-CN" dirty="0">
                <a:hlinkClick r:id="rId3"/>
              </a:rPr>
              <a:t>a.srivastava@pgr.reading.ac.uk</a:t>
            </a:r>
            <a:endParaRPr lang="en-US" altLang="zh-CN" dirty="0"/>
          </a:p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03718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Norman J Ireland, "On limiting the market for status signals", Journal of Public Economics (1994)</a:t>
            </a:r>
          </a:p>
          <a:p>
            <a:r>
              <a:rPr lang="en-GB" dirty="0"/>
              <a:t>Fred Hirsch, Social Limits to Growth (Routledge and Kegan Paul Ltd, 1977)</a:t>
            </a:r>
          </a:p>
          <a:p>
            <a:r>
              <a:rPr lang="en-GB" dirty="0"/>
              <a:t>Robert H Frank, Choosing the Right Pond (OUP USA, 1993).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3461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Conspicuous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89" y="1905000"/>
            <a:ext cx="10515600" cy="4349749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The tendency of consumers to indicate status by use goods of a higher quality or in higher quantity than what might be considered necessary</a:t>
            </a:r>
          </a:p>
          <a:p>
            <a:r>
              <a:rPr lang="en-GB" dirty="0"/>
              <a:t>Veblen argued that signalling of status is innate in societies.</a:t>
            </a:r>
          </a:p>
          <a:p>
            <a:r>
              <a:rPr lang="en-GB" dirty="0"/>
              <a:t>More recently, Frederic Hirsch and Robert Frank have argued that for status needs to be considered in consumption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091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C882-32AD-428A-A1BA-C9E83701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status consumption exist</a:t>
            </a:r>
            <a:br>
              <a:rPr lang="en-GB" dirty="0"/>
            </a:br>
            <a:r>
              <a:rPr lang="en-GB" dirty="0"/>
              <a:t>in sub-Saharan Africa?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2AB2-2FAB-4D1B-AD63-A0876A02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While it can always exist, scarcity is more relevant in the developing countries</a:t>
            </a:r>
          </a:p>
          <a:p>
            <a:r>
              <a:rPr lang="en-GB" dirty="0"/>
              <a:t>Certain characteristics being limited to the rich may result in status being developed – a feature that requires a requires a feedback model for status</a:t>
            </a:r>
          </a:p>
          <a:p>
            <a:r>
              <a:rPr lang="en-GB" dirty="0"/>
              <a:t>A survey on visible consumption proxies the underlying factors we wish to understand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9A6C5-5AEF-4639-90B2-77009C06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255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64B5-3C3A-4FAB-8B8F-FE9DD829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Visible consumption and Status-related consumption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4E00A-1934-47BD-9134-1CDCC0B41D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Ireland model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4571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Empirically it is not easy to decide how visible an item is. For example,</a:t>
                </a:r>
              </a:p>
              <a:p>
                <a:pPr lvl="1"/>
                <a:r>
                  <a:rPr lang="en-GB" dirty="0"/>
                  <a:t>Housing is not visible in many studies. </a:t>
                </a:r>
              </a:p>
              <a:p>
                <a:pPr lvl="1"/>
                <a:r>
                  <a:rPr lang="en-GB" dirty="0"/>
                  <a:t>For items varying in quality (e.g. shampoos, soaps), one must ask more details of the consumption when not relying on the price inferred.</a:t>
                </a:r>
              </a:p>
              <a:p>
                <a:r>
                  <a:rPr lang="en-GB" dirty="0"/>
                  <a:t>We attempt to model scarcity– which has a more economic interpretation –and can be related to the relative positioning of individuals in the society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4E00A-1934-47BD-9134-1CDCC0B41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C179D-F8C4-4FC7-87BD-277DA9D4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9946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 for status consumption – </a:t>
            </a:r>
            <a:br>
              <a:rPr lang="en-GB" dirty="0"/>
            </a:br>
            <a:r>
              <a:rPr lang="en-GB" dirty="0"/>
              <a:t>How do consumers choose items?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We observe the basic tendency to accumulate assets and seek permanence – even education should be seen as an asset  (an extension to the idea of permanent income)</a:t>
            </a:r>
          </a:p>
          <a:p>
            <a:r>
              <a:rPr lang="en-GB" dirty="0"/>
              <a:t>Those who consistently buy high priced items and own more expensive assets would consistently have higher status</a:t>
            </a:r>
          </a:p>
          <a:p>
            <a:r>
              <a:rPr lang="en-GB" dirty="0"/>
              <a:t>Market forces </a:t>
            </a:r>
            <a:r>
              <a:rPr lang="en-GB" dirty="0" err="1"/>
              <a:t>i</a:t>
            </a:r>
            <a:r>
              <a:rPr lang="en-GB" dirty="0"/>
              <a:t>) making assets available for cheaper and ii) looking for new assets to replace old ones – both form the context of status consumption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7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Identity and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905000"/>
            <a:ext cx="10515600" cy="4349749"/>
          </a:xfrm>
        </p:spPr>
        <p:txBody>
          <a:bodyPr>
            <a:normAutofit/>
          </a:bodyPr>
          <a:lstStyle/>
          <a:p>
            <a:r>
              <a:rPr lang="en-GB" dirty="0"/>
              <a:t>Ownership of assets helps social networks through an identity of ownership</a:t>
            </a:r>
          </a:p>
          <a:p>
            <a:r>
              <a:rPr lang="en-GB" dirty="0"/>
              <a:t>The choices that the representative consumer faces are amongst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Satisifying</a:t>
            </a:r>
            <a:r>
              <a:rPr lang="en-GB" dirty="0"/>
              <a:t> immediate status needs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Later status needs (through accumulation of wealth and assets)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Establishment of social networks.</a:t>
            </a:r>
          </a:p>
          <a:p>
            <a:endParaRPr lang="en-GB" dirty="0"/>
          </a:p>
          <a:p>
            <a:r>
              <a:rPr lang="en-GB" dirty="0"/>
              <a:t>The barriers to status represent expectations that shape observed status in society – these could be state variables in a time-series model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8893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Empirical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Barriers are not measurable – the changing ownership of assets is the </a:t>
            </a:r>
            <a:r>
              <a:rPr lang="en-GB" dirty="0" err="1"/>
              <a:t>the</a:t>
            </a:r>
            <a:r>
              <a:rPr lang="en-GB" dirty="0"/>
              <a:t> only </a:t>
            </a:r>
            <a:r>
              <a:rPr lang="en-GB"/>
              <a:t>proxy for a barrier</a:t>
            </a:r>
            <a:endParaRPr lang="en-GB" dirty="0"/>
          </a:p>
          <a:p>
            <a:r>
              <a:rPr lang="en-GB" dirty="0"/>
              <a:t>Arbitrary factors cannot be added to the demand equation without the rather stringent conditions of the demand equation</a:t>
            </a:r>
          </a:p>
          <a:p>
            <a:r>
              <a:rPr lang="en-GB" dirty="0"/>
              <a:t>Assets data (the number and type of assets owned) is recorded in the LSMS survey for every household</a:t>
            </a:r>
          </a:p>
        </p:txBody>
      </p:sp>
    </p:spTree>
    <p:extLst>
      <p:ext uri="{BB962C8B-B14F-4D97-AF65-F5344CB8AC3E}">
        <p14:creationId xmlns:p14="http://schemas.microsoft.com/office/powerpoint/2010/main" val="77763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6EB7-D49A-4236-8EFE-FC6010F9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two state budgeting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B72C-09D1-4B69-B3CE-7609902F4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332" y="1405054"/>
            <a:ext cx="5577468" cy="4771909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Status is aggregated across all categories. There is not status item per se but – it exists as an item within every category.</a:t>
            </a:r>
          </a:p>
          <a:p>
            <a:r>
              <a:rPr lang="en-GB" dirty="0"/>
              <a:t>Linear aggregation of status sub-utilities assumed</a:t>
            </a:r>
          </a:p>
          <a:p>
            <a:r>
              <a:rPr lang="en-GB" dirty="0"/>
              <a:t>Snob and bandwagon items are thus mirrored in a two-state budgeting model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D033C-7605-4F3F-9040-A263FCE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  <p:pic>
        <p:nvPicPr>
          <p:cNvPr id="6" name="Picture 5" descr="A picture containing map&#10;&#10;Description generated with high confidence">
            <a:extLst>
              <a:ext uri="{FF2B5EF4-FFF2-40B4-BE49-F238E27FC236}">
                <a16:creationId xmlns:a16="http://schemas.microsoft.com/office/drawing/2014/main" id="{B084EE08-B192-4EEB-BE29-7BB465F7D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67" y="1547813"/>
            <a:ext cx="43910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2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78A9-4C6D-4E9F-9553-E6EFC931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EEE07-D52A-4DD5-B3F3-305212241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Connection between two-state budgeting model and econometric methods is not very clear –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GB" dirty="0"/>
                  <a:t> that enhance map non-status utility into status utility –price differences and asset elasticities may be all that determine.</a:t>
                </a:r>
              </a:p>
              <a:p>
                <a:r>
                  <a:rPr lang="en-GB" dirty="0"/>
                  <a:t>Comparison of the results from the time-series data with that in developed economies</a:t>
                </a:r>
              </a:p>
              <a:p>
                <a:r>
                  <a:rPr lang="en-GB" dirty="0"/>
                  <a:t>Inverse Game Theory</a:t>
                </a:r>
              </a:p>
              <a:p>
                <a:r>
                  <a:rPr lang="en-GB" dirty="0"/>
                  <a:t>Improve and conduct a game that lets players choose between balance status and immediate needs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EEE07-D52A-4DD5-B3F3-305212241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8688A-D289-470D-BE6E-EBA17AFC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4307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2927</TotalTime>
  <Words>651</Words>
  <Application>Microsoft Office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Effra</vt:lpstr>
      <vt:lpstr>Office Theme</vt:lpstr>
      <vt:lpstr>Status related consumption in the sub-Saharan Africa</vt:lpstr>
      <vt:lpstr>Conspicuous consumption</vt:lpstr>
      <vt:lpstr>Can status consumption exist in sub-Saharan Africa?</vt:lpstr>
      <vt:lpstr>Visible consumption and Status-related consumption</vt:lpstr>
      <vt:lpstr>Factors for status consumption –  How do consumers choose items?</vt:lpstr>
      <vt:lpstr>Identity and barriers</vt:lpstr>
      <vt:lpstr>Empirical Issues</vt:lpstr>
      <vt:lpstr>A two state budgeting model</vt:lpstr>
      <vt:lpstr>Future Directions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anuragr</dc:creator>
  <cp:lastModifiedBy>anuragr</cp:lastModifiedBy>
  <cp:revision>110</cp:revision>
  <dcterms:created xsi:type="dcterms:W3CDTF">2018-06-01T19:07:35Z</dcterms:created>
  <dcterms:modified xsi:type="dcterms:W3CDTF">2018-06-04T23:10:43Z</dcterms:modified>
</cp:coreProperties>
</file>