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40" r:id="rId2"/>
  </p:sldMasterIdLst>
  <p:notesMasterIdLst>
    <p:notesMasterId r:id="rId12"/>
  </p:notesMasterIdLst>
  <p:handoutMasterIdLst>
    <p:handoutMasterId r:id="rId13"/>
  </p:handoutMasterIdLst>
  <p:sldIdLst>
    <p:sldId id="301" r:id="rId3"/>
    <p:sldId id="302" r:id="rId4"/>
    <p:sldId id="304" r:id="rId5"/>
    <p:sldId id="305" r:id="rId6"/>
    <p:sldId id="306" r:id="rId7"/>
    <p:sldId id="307" r:id="rId8"/>
    <p:sldId id="308" r:id="rId9"/>
    <p:sldId id="309" r:id="rId10"/>
    <p:sldId id="303" r:id="rId11"/>
  </p:sldIdLst>
  <p:sldSz cx="9144000" cy="5143500" type="screen16x9"/>
  <p:notesSz cx="6718300" cy="98679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mbria Math" panose="02040503050406030204" pitchFamily="18" charset="0"/>
      <p:regular r:id="rId20"/>
    </p:embeddedFont>
    <p:embeddedFont>
      <p:font typeface="Effra" panose="020B0604020202020204" charset="0"/>
      <p:regular r:id="rId21"/>
      <p:bold r:id="rId22"/>
      <p:italic r:id="rId23"/>
      <p:boldItalic r:id="rId24"/>
    </p:embeddedFont>
    <p:embeddedFont>
      <p:font typeface="Effra Bold" panose="020B0604020202020204" charset="0"/>
      <p:bold r:id="rId25"/>
    </p:embeddedFont>
    <p:embeddedFont>
      <p:font typeface="Effra Light" panose="020B0604020202020204" charset="0"/>
      <p:regular r:id="rId26"/>
      <p:italic r:id="rId2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2"/>
        </a:solidFill>
        <a:latin typeface="Effra" panose="020B060402020202020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1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F1FB"/>
    <a:srgbClr val="D799A1"/>
    <a:srgbClr val="BF0071"/>
    <a:srgbClr val="7EAF35"/>
    <a:srgbClr val="F3F3F3"/>
    <a:srgbClr val="F0F0F0"/>
    <a:srgbClr val="EEEEEE"/>
    <a:srgbClr val="FDFDFD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990" autoAdjust="0"/>
  </p:normalViewPr>
  <p:slideViewPr>
    <p:cSldViewPr>
      <p:cViewPr varScale="1">
        <p:scale>
          <a:sx n="144" d="100"/>
          <a:sy n="144" d="100"/>
        </p:scale>
        <p:origin x="624" y="126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>
      <p:cViewPr varScale="1">
        <p:scale>
          <a:sx n="113" d="100"/>
          <a:sy n="113" d="100"/>
        </p:scale>
        <p:origin x="-1326" y="-102"/>
      </p:cViewPr>
      <p:guideLst>
        <p:guide orient="horz" pos="3108"/>
        <p:guide pos="211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06825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ctr" anchorCtr="0" compatLnSpc="1"/>
          <a:lstStyle>
            <a:lvl1pPr algn="r"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59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6825" y="9374188"/>
            <a:ext cx="2911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>
                <a:solidFill>
                  <a:schemeClr val="bg1"/>
                </a:solidFill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5C24E9C8-3A95-493E-88C0-5F2296E45E4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5238" y="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>
            <a:lvl1pPr algn="r"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8" y="739775"/>
            <a:ext cx="657860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687888"/>
            <a:ext cx="5375275" cy="444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t" anchorCtr="0" compatLnSpc="1"/>
          <a:lstStyle/>
          <a:p>
            <a:pPr lvl="0"/>
            <a:r>
              <a:rPr lang="en-GB" altLang="en-US" noProof="0" dirty="0"/>
              <a:t>Click to edit Master text styles</a:t>
            </a:r>
          </a:p>
          <a:p>
            <a:pPr lvl="1"/>
            <a:r>
              <a:rPr lang="en-GB" altLang="en-US" noProof="0" dirty="0"/>
              <a:t>Second level</a:t>
            </a:r>
          </a:p>
          <a:p>
            <a:pPr lvl="2"/>
            <a:r>
              <a:rPr lang="en-GB" altLang="en-US" noProof="0" dirty="0"/>
              <a:t>Third level</a:t>
            </a:r>
          </a:p>
          <a:p>
            <a:pPr lvl="3"/>
            <a:r>
              <a:rPr lang="en-GB" altLang="en-US" noProof="0" dirty="0"/>
              <a:t>Fourth level</a:t>
            </a:r>
          </a:p>
          <a:p>
            <a:pPr lvl="4"/>
            <a:r>
              <a:rPr lang="en-GB" altLang="en-US" noProof="0" dirty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eaLnBrk="1" hangingPunct="1">
              <a:defRPr sz="1200" dirty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5238" y="9372600"/>
            <a:ext cx="29114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4" tIns="45716" rIns="91434" bIns="45716" numCol="1" anchor="b" anchorCtr="0" compatLnSpc="1"/>
          <a:lstStyle>
            <a:lvl1pPr algn="r" eaLnBrk="1" hangingPunct="1">
              <a:defRPr sz="1200" smtClean="0">
                <a:latin typeface="Effra" panose="020B0603020203020204" pitchFamily="34" charset="0"/>
              </a:defRPr>
            </a:lvl1pPr>
          </a:lstStyle>
          <a:p>
            <a:pPr>
              <a:defRPr/>
            </a:pPr>
            <a:fld id="{11552EB4-1397-4A19-91D2-50C32A30D6E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Effra" panose="020B06030202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6627" name="Text Placeholder 2"/>
          <p:cNvSpPr>
            <a:spLocks noGrp="1" noChangeArrowheads="1"/>
          </p:cNvSpPr>
          <p:nvPr>
            <p:ph type="body" idx="4294967295"/>
          </p:nvPr>
        </p:nvSpPr>
        <p:spPr>
          <a:noFill/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en-US" altLang="en-GB" dirty="0">
              <a:latin typeface="Effra" panose="020B0604020202020204" charset="0"/>
            </a:endParaRPr>
          </a:p>
        </p:txBody>
      </p:sp>
      <p:sp>
        <p:nvSpPr>
          <p:cNvPr id="26628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fld id="{2AEB3F89-B50F-43D5-B70E-0B823D2B0839}" type="slidenum">
              <a:rPr lang="en-US" altLang="en-US" sz="120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en-US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843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2A8D3C-306F-42F2-BFD0-7BDAA9A2E94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824349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09E884D-34DE-4261-8EE9-C65F8F0EDA3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921581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C1EAD16-0DE7-4E08-AD7C-61EF2956CB5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010873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ubtit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5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42481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51520" y="4339402"/>
            <a:ext cx="8568952" cy="716624"/>
          </a:xfrm>
        </p:spPr>
        <p:txBody>
          <a:bodyPr wrap="square" anchor="t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8BF62DA-864E-4564-8F83-14AB00A5C2C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91438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FA4F400-B78B-4C9F-B8B5-910222ABFA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5428236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89A73A-1690-4CCF-9603-DF862003FFE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927081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 and sidebar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2"/>
          <p:cNvSpPr>
            <a:spLocks noChangeArrowheads="1"/>
          </p:cNvSpPr>
          <p:nvPr userDrawn="1"/>
        </p:nvSpPr>
        <p:spPr bwMode="auto">
          <a:xfrm>
            <a:off x="6096000" y="0"/>
            <a:ext cx="3044825" cy="51577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1" y="0"/>
            <a:ext cx="6095769" cy="5158053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300192" y="249492"/>
            <a:ext cx="2592288" cy="1297608"/>
          </a:xfrm>
        </p:spPr>
        <p:txBody>
          <a:bodyPr wrap="square"/>
          <a:lstStyle>
            <a:lvl1pPr>
              <a:lnSpc>
                <a:spcPct val="8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300192" y="1660500"/>
            <a:ext cx="2592288" cy="2970000"/>
          </a:xfrm>
        </p:spPr>
        <p:txBody>
          <a:bodyPr/>
          <a:lstStyle>
            <a:lvl1pPr marL="17970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anose="02080604020202020204" charset="0"/>
              <a:buChar char="•"/>
              <a:defRPr>
                <a:solidFill>
                  <a:schemeClr val="tx2"/>
                </a:solidFill>
              </a:defRPr>
            </a:lvl1pPr>
            <a:lvl2pPr marL="53975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3656A"/>
              </a:buClr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89979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1259840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&gt;"/>
              <a:defRPr>
                <a:solidFill>
                  <a:schemeClr val="tx2"/>
                </a:solidFill>
              </a:defRPr>
            </a:lvl4pPr>
            <a:lvl5pPr marL="1619885" marR="0" indent="-17970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Effra" panose="020B0603020203020204" pitchFamily="34" charset="0"/>
              <a:buChar char="-"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A5FF22A5-BDCE-40F7-8916-DA00A2D3EA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826820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4849186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222444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metable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0" y="896938"/>
            <a:ext cx="9144000" cy="424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/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568952" cy="716624"/>
          </a:xfrm>
        </p:spPr>
        <p:txBody>
          <a:bodyPr wrap="square"/>
          <a:lstStyle>
            <a:lvl1pPr>
              <a:lnSpc>
                <a:spcPct val="80000"/>
              </a:lnSpc>
              <a:defRPr sz="36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1"/>
          </p:nvPr>
        </p:nvSpPr>
        <p:spPr>
          <a:xfrm>
            <a:off x="251520" y="1113588"/>
            <a:ext cx="8568952" cy="385064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137290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/>
          <a:lstStyle>
            <a:lvl1pPr algn="ctr">
              <a:defRPr sz="3375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CDC63CA9-2863-4C1C-9C8F-58E2FE97848E}" type="datetimeFigureOut">
              <a:rPr lang="en-US" altLang="en-US"/>
              <a:pPr>
                <a:defRPr/>
              </a:pPr>
              <a:t>6/14/2022</a:t>
            </a:fld>
            <a:endParaRPr lang="en-US" altLang="en-US"/>
          </a:p>
        </p:txBody>
      </p:sp>
      <p:sp>
        <p:nvSpPr>
          <p:cNvPr id="5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3758FB-6AB2-4D3E-8820-9BBA08918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617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1"/>
              </a:buClr>
              <a:defRPr/>
            </a:lvl1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EEBCD9-9174-4C00-A088-B9BE81ADA03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2346224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200151"/>
            <a:ext cx="4032504" cy="3394472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027"/>
          <p:cNvSpPr>
            <a:spLocks noGrp="1"/>
          </p:cNvSpPr>
          <p:nvPr>
            <p:ph type="dt" sz="half" idx="10"/>
          </p:nvPr>
        </p:nvSpPr>
        <p:spPr>
          <a:xfrm>
            <a:off x="457200" y="4684713"/>
            <a:ext cx="2133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fld id="{F1562241-94B9-40D7-87A5-05E5CEEBA2BE}" type="datetimeFigureOut">
              <a:rPr lang="en-US" altLang="en-US"/>
              <a:pPr>
                <a:defRPr/>
              </a:pPr>
              <a:t>6/14/2022</a:t>
            </a:fld>
            <a:endParaRPr lang="en-US" altLang="en-US"/>
          </a:p>
        </p:txBody>
      </p:sp>
      <p:sp>
        <p:nvSpPr>
          <p:cNvPr id="6" name="Footer Placeholder 1028"/>
          <p:cNvSpPr>
            <a:spLocks noGrp="1"/>
          </p:cNvSpPr>
          <p:nvPr>
            <p:ph type="ftr" sz="quarter" idx="11"/>
          </p:nvPr>
        </p:nvSpPr>
        <p:spPr>
          <a:xfrm>
            <a:off x="3124200" y="4684713"/>
            <a:ext cx="2895600" cy="357187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10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90C0B8-0492-4B7D-B733-53D47FB2A5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089008"/>
      </p:ext>
    </p:extLst>
  </p:cSld>
  <p:clrMapOvr>
    <a:masterClrMapping/>
  </p:clrMapOvr>
  <p:transition>
    <p:fade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96C138-A0C4-4340-B74D-6F0CD4DEC2CD}" type="datetimeFigureOut">
              <a:rPr lang="en-US" altLang="en-US" smtClean="0"/>
              <a:pPr>
                <a:defRPr/>
              </a:pPr>
              <a:t>6/14/2022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08E3E1-EDE7-4033-BA08-0F3655193C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36685"/>
      </p:ext>
    </p:extLst>
  </p:cSld>
  <p:clrMapOvr>
    <a:masterClrMapping/>
  </p:clrMapOvr>
  <p:transition>
    <p:fade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75B6EF-FA4B-4EBE-AF6A-7A35928A581D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7819008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FA8456-EFE9-4973-A4DC-8967F112F6FD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3EA458-A00F-4FCF-A4D2-CE35A1127597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7307149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F7432CB-609A-4073-A00A-2C8A7923E480}" type="datetimeFigureOut">
              <a:rPr lang="en-US" altLang="en-US" smtClean="0"/>
              <a:pPr>
                <a:defRPr/>
              </a:pPr>
              <a:t>6/14/2022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FBC033-1D56-4E21-9D51-FFCA08BFDC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4665"/>
      </p:ext>
    </p:extLst>
  </p:cSld>
  <p:clrMapOvr>
    <a:masterClrMapping/>
  </p:clrMapOvr>
  <p:transition>
    <p:fade/>
  </p:transition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DF30D0-F1F8-45C1-A1BC-22A99C13BE84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C9FC41-64C0-445B-B5F6-BF3E976EB4A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877089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53FA37-56EC-4856-AA87-0FB37638EE1E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AE04A5-F6AC-43BF-B975-8B278B8ABABB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72397627"/>
      </p:ext>
    </p:extLst>
  </p:cSld>
  <p:clrMapOvr>
    <a:masterClrMapping/>
  </p:clrMapOvr>
  <p:transition>
    <p:fade/>
  </p:transition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6D33F0-C866-49CD-9A8D-87C788497108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FF0013-1DD6-4175-BFB9-CB285DE9137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68172707"/>
      </p:ext>
    </p:extLst>
  </p:cSld>
  <p:clrMapOvr>
    <a:masterClrMapping/>
  </p:clrMapOvr>
  <p:transition>
    <p:fade/>
  </p:transition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8BC874-228D-4345-BCB2-1B94E993F020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9B3C0A-43B8-4C34-B1A8-5838DA63F31D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964958134"/>
      </p:ext>
    </p:extLst>
  </p:cSld>
  <p:clrMapOvr>
    <a:masterClrMapping/>
  </p:clrMapOvr>
  <p:transition>
    <p:fade/>
  </p:transition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B99DC9-2CCD-454E-B26E-EDCE3CD1F413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8F806E-E709-44A5-86CC-0759AFD05035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54688316"/>
      </p:ext>
    </p:extLst>
  </p:cSld>
  <p:clrMapOvr>
    <a:masterClrMapping/>
  </p:clrMapOvr>
  <p:transition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 bwMode="hidden">
          <a:xfrm>
            <a:off x="0" y="342900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1" name="Picture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424" r="7953" b="22234"/>
          <a:stretch>
            <a:fillRect/>
          </a:stretch>
        </p:blipFill>
        <p:spPr bwMode="auto">
          <a:xfrm>
            <a:off x="0" y="1714500"/>
            <a:ext cx="9144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 userDrawn="1"/>
        </p:nvSpPr>
        <p:spPr bwMode="hidden">
          <a:xfrm>
            <a:off x="0" y="0"/>
            <a:ext cx="91440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sp>
        <p:nvSpPr>
          <p:cNvPr id="15" name="TextBox 16"/>
          <p:cNvSpPr txBox="1">
            <a:spLocks noChangeArrowheads="1"/>
          </p:cNvSpPr>
          <p:nvPr userDrawn="1"/>
        </p:nvSpPr>
        <p:spPr bwMode="auto">
          <a:xfrm>
            <a:off x="425450" y="4984750"/>
            <a:ext cx="20161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chemeClr val="tx2"/>
                </a:solidFill>
                <a:latin typeface="Effra" panose="020B0604020202020204" charset="0"/>
              </a:defRPr>
            </a:lvl1pPr>
            <a:lvl2pPr marL="742950" indent="-285750">
              <a:defRPr sz="2000">
                <a:solidFill>
                  <a:schemeClr val="tx2"/>
                </a:solidFill>
                <a:latin typeface="Effra" panose="020B0604020202020204" charset="0"/>
              </a:defRPr>
            </a:lvl2pPr>
            <a:lvl3pPr marL="11430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3pPr>
            <a:lvl4pPr marL="16002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4pPr>
            <a:lvl5pPr marL="2057400" indent="-228600">
              <a:defRPr sz="2000">
                <a:solidFill>
                  <a:schemeClr val="tx2"/>
                </a:solidFill>
                <a:latin typeface="Effra" panose="020B060402020202020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2"/>
                </a:solidFill>
                <a:latin typeface="Effra" panose="020B060402020202020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D2002E"/>
              </a:buClr>
              <a:buFont typeface="Arial" panose="020B0604020202020204" pitchFamily="34" charset="0"/>
              <a:buNone/>
            </a:pPr>
            <a:r>
              <a:rPr lang="en-GB" altLang="en-US" sz="800">
                <a:solidFill>
                  <a:schemeClr val="bg2"/>
                </a:solidFill>
              </a:rPr>
              <a:t>Copyright University of Reading</a:t>
            </a:r>
          </a:p>
        </p:txBody>
      </p:sp>
      <p:pic>
        <p:nvPicPr>
          <p:cNvPr id="16" name="Picture 55"/>
          <p:cNvPicPr>
            <a:picLocks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8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424800" y="3489852"/>
            <a:ext cx="7920038" cy="694134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GB" altLang="en-US" noProof="0" dirty="0"/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424800" y="857250"/>
            <a:ext cx="8280000" cy="689850"/>
          </a:xfrm>
        </p:spPr>
        <p:txBody>
          <a:bodyPr/>
          <a:lstStyle>
            <a:lvl1pPr defTabSz="-635">
              <a:lnSpc>
                <a:spcPct val="90000"/>
              </a:lnSpc>
              <a:tabLst>
                <a:tab pos="4038600" algn="l"/>
              </a:tabLst>
              <a:defRPr sz="40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GB" altLang="en-US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7512" y="0"/>
            <a:ext cx="2858344" cy="758051"/>
          </a:xfrm>
          <a:solidFill>
            <a:schemeClr val="accent1"/>
          </a:solidFill>
        </p:spPr>
        <p:txBody>
          <a:bodyPr lIns="72000" tIns="288000" rIns="72000" bIns="3600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0" y="1714500"/>
            <a:ext cx="9144000" cy="1714500"/>
          </a:xfr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Rectangle 13"/>
          <p:cNvSpPr>
            <a:spLocks noGrp="1" noChangeArrowheads="1"/>
          </p:cNvSpPr>
          <p:nvPr>
            <p:ph type="sldNum" sz="quarter" idx="17"/>
          </p:nvPr>
        </p:nvSpPr>
        <p:spPr/>
        <p:txBody>
          <a:bodyPr/>
          <a:lstStyle>
            <a:lvl1pPr algn="r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8BE62F2C-5F5D-4F1F-B829-F41AEA17CAA0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18" name="Footer Placeholder 2"/>
          <p:cNvSpPr>
            <a:spLocks noGrp="1"/>
          </p:cNvSpPr>
          <p:nvPr>
            <p:ph type="ftr" sz="quarter" idx="18"/>
          </p:nvPr>
        </p:nvSpPr>
        <p:spPr>
          <a:xfrm>
            <a:off x="3124200" y="4678363"/>
            <a:ext cx="2895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 eaLnBrk="1" hangingPunct="1">
              <a:defRPr sz="120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Copyright University of Reading</a:t>
            </a:r>
            <a:endParaRPr lang="en-GB" dirty="0"/>
          </a:p>
        </p:txBody>
      </p:sp>
      <p:sp>
        <p:nvSpPr>
          <p:cNvPr id="19" name="Date Placeholder 1"/>
          <p:cNvSpPr>
            <a:spLocks noGrp="1"/>
          </p:cNvSpPr>
          <p:nvPr>
            <p:ph type="dt" sz="half" idx="19"/>
          </p:nvPr>
        </p:nvSpPr>
        <p:spPr>
          <a:xfrm>
            <a:off x="425450" y="4678363"/>
            <a:ext cx="2133600" cy="18891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eaLnBrk="1" hangingPunct="1">
              <a:defRPr sz="1200" dirty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/>
              <a:t>Wednesday, 11 June 2014</a:t>
            </a:r>
          </a:p>
        </p:txBody>
      </p:sp>
    </p:spTree>
    <p:extLst>
      <p:ext uri="{BB962C8B-B14F-4D97-AF65-F5344CB8AC3E}">
        <p14:creationId xmlns:p14="http://schemas.microsoft.com/office/powerpoint/2010/main" val="1968973278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EE2A7C-D904-4027-8E63-FF373CAAA7C0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611D77-F33D-4C03-A50B-E50B32F194BF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4120410"/>
      </p:ext>
    </p:extLst>
  </p:cSld>
  <p:clrMapOvr>
    <a:masterClrMapping/>
  </p:clrMapOvr>
  <p:transition>
    <p:fade/>
  </p:transition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48E6C-542A-4D49-9BFD-9EC0C2896A1E}" type="datetimeFigureOut">
              <a:rPr lang="en-US" smtClean="0"/>
              <a:pPr>
                <a:defRPr/>
              </a:pPr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B04E0-16D6-484B-BD7B-7CE13B5C5C2E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64925994"/>
      </p:ext>
    </p:extLst>
  </p:cSld>
  <p:clrMapOvr>
    <a:masterClrMapping/>
  </p:clrMapOvr>
  <p:transition>
    <p:fade/>
  </p:transition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6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AA63999-364B-42DC-9B80-59FC97D2F8B5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85909876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(Gre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solidFill>
                  <a:schemeClr val="bg1"/>
                </a:solidFill>
                <a:latin typeface="Effra Light" pitchFamily="34" charset="0"/>
              </a:rPr>
              <a:t> | LIMITLESS </a:t>
            </a:r>
            <a:r>
              <a:rPr lang="en-GB" altLang="en-US" sz="1400" dirty="0">
                <a:solidFill>
                  <a:schemeClr val="bg1"/>
                </a:solidFill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5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30200"/>
            <a:ext cx="1184275" cy="38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424800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4581327" y="1660500"/>
            <a:ext cx="3888000" cy="3240000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57B1D9-2C12-4F9B-9277-5C00B513411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084349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accent1"/>
              </a:buClr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33DBE5-FA3D-45C0-A34F-0FE6CF4217A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2683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/>
          </p:nvPr>
        </p:nvSpPr>
        <p:spPr>
          <a:xfrm>
            <a:off x="424800" y="357504"/>
            <a:ext cx="8280000" cy="4428492"/>
          </a:xfrm>
        </p:spPr>
        <p:txBody>
          <a:bodyPr/>
          <a:lstStyle>
            <a:lvl1pPr>
              <a:buClr>
                <a:schemeClr val="bg2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2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2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2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2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6B086-1DC1-4182-8EE9-8D68177CE34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6396681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splash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7" name="Picture 53" descr="Device-black"/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/>
          <p:cNvPicPr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/>
          <p:cNvPicPr>
            <a:picLocks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solidFill>
                  <a:schemeClr val="bg1"/>
                </a:solidFill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bg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bg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D0EEF15-85D0-4206-A3C8-518E485208F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451104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plash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-238125" y="2932113"/>
            <a:ext cx="10202863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defRPr/>
            </a:pPr>
            <a:r>
              <a:rPr lang="en-GB" altLang="en-US" sz="9600" dirty="0">
                <a:latin typeface="+mj-lt"/>
              </a:rPr>
              <a:t>LIMITLESS</a:t>
            </a:r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3327834"/>
          </a:xfrm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51520" y="2859822"/>
            <a:ext cx="2304000" cy="360000"/>
          </a:xfrm>
          <a:solidFill>
            <a:schemeClr val="accent1"/>
          </a:solidFill>
        </p:spPr>
        <p:txBody>
          <a:bodyPr lIns="90000" tIns="46800" rIns="90000" bIns="46800"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  <a:cs typeface="AngsanaUPC" panose="02020603050405020304" pitchFamily="18" charset="-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251520" y="4227934"/>
            <a:ext cx="5256584" cy="360000"/>
          </a:xfrm>
          <a:solidFill>
            <a:schemeClr val="accent1"/>
          </a:solidFill>
        </p:spPr>
        <p:txBody>
          <a:bodyPr lIns="90000" tIns="46800" rIns="90000" bIns="46800"/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7722F4-AFC0-4B95-B201-9482EAF81E8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13875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5450" y="925513"/>
            <a:ext cx="8278813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GB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5450" y="1660525"/>
            <a:ext cx="8278813" cy="297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27988" y="4678363"/>
            <a:ext cx="6762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/>
          <a:lstStyle>
            <a:lvl1pPr algn="r" eaLnBrk="1" hangingPunct="1">
              <a:defRPr sz="120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928813" y="4876800"/>
            <a:ext cx="6769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GB" altLang="en-US" sz="1400" dirty="0">
                <a:latin typeface="Effra Light" pitchFamily="34" charset="0"/>
              </a:rPr>
              <a:t>LIMITLESS </a:t>
            </a:r>
            <a:r>
              <a:rPr lang="en-GB" altLang="en-US" sz="1400" dirty="0">
                <a:latin typeface="Effra Bold" panose="020B0803020203020204" pitchFamily="34" charset="0"/>
              </a:rPr>
              <a:t>POTENTIAL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OPPORTUNITIES</a:t>
            </a:r>
            <a:r>
              <a:rPr lang="en-GB" altLang="en-US" sz="1400" dirty="0">
                <a:latin typeface="Effra Light" pitchFamily="34" charset="0"/>
              </a:rPr>
              <a:t> | LIMITLESS </a:t>
            </a:r>
            <a:r>
              <a:rPr lang="en-GB" altLang="en-US" sz="1400" dirty="0">
                <a:latin typeface="Effra Bold" panose="020B0803020203020204" pitchFamily="34" charset="0"/>
              </a:rPr>
              <a:t>IMPACT</a:t>
            </a:r>
          </a:p>
        </p:txBody>
      </p:sp>
      <p:pic>
        <p:nvPicPr>
          <p:cNvPr id="1030" name="Picture 53" descr="Device-black"/>
          <p:cNvPicPr>
            <a:picLocks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50" descr="Device-wine"/>
          <p:cNvPicPr>
            <a:picLocks noChangeArrowheads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55" descr="Device-white"/>
          <p:cNvPicPr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</p:sldLayoutIdLst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  <p:bldP spid="1027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02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b="1" cap="all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accent1"/>
          </a:solidFill>
          <a:latin typeface="Effra Bold" panose="020B060402020202020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n-lt"/>
        </a:defRPr>
      </a:lvl9pPr>
    </p:titleStyle>
    <p:bodyStyle>
      <a:lvl1pPr marL="179388" indent="-179388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000">
          <a:solidFill>
            <a:schemeClr val="tx2"/>
          </a:solidFill>
          <a:latin typeface="+mn-lt"/>
          <a:ea typeface="+mn-ea"/>
          <a:cs typeface="+mn-cs"/>
        </a:defRPr>
      </a:lvl1pPr>
      <a:lvl2pPr marL="539750" indent="-179388" algn="l" rtl="0" fontAlgn="base">
        <a:spcBef>
          <a:spcPct val="20000"/>
        </a:spcBef>
        <a:spcAft>
          <a:spcPct val="0"/>
        </a:spcAft>
        <a:buClr>
          <a:srgbClr val="63656A"/>
        </a:buClr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2pPr>
      <a:lvl3pPr marL="898525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•"/>
        <a:defRPr sz="2000">
          <a:solidFill>
            <a:schemeClr val="tx2"/>
          </a:solidFill>
          <a:latin typeface="+mn-lt"/>
        </a:defRPr>
      </a:lvl3pPr>
      <a:lvl4pPr marL="1258888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&gt;"/>
        <a:defRPr sz="2000">
          <a:solidFill>
            <a:schemeClr val="tx2"/>
          </a:solidFill>
          <a:latin typeface="+mn-lt"/>
        </a:defRPr>
      </a:lvl4pPr>
      <a:lvl5pPr marL="1619250" indent="-179388" algn="l" rtl="0" fontAlgn="base">
        <a:spcBef>
          <a:spcPct val="20000"/>
        </a:spcBef>
        <a:spcAft>
          <a:spcPct val="0"/>
        </a:spcAft>
        <a:buFont typeface="Effra" panose="020B0604020202020204" charset="0"/>
        <a:buChar char="-"/>
        <a:defRPr sz="2000">
          <a:solidFill>
            <a:schemeClr val="tx2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10000"/>
        </a:spcBef>
        <a:spcAft>
          <a:spcPct val="0"/>
        </a:spcAft>
        <a:buClr>
          <a:schemeClr val="tx2"/>
        </a:buClr>
        <a:buFont typeface="Effra" panose="020B0603020203020204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4000">
              <a:srgbClr val="DEF2E7"/>
            </a:gs>
            <a:gs pos="79000">
              <a:srgbClr val="C5F1FB"/>
            </a:gs>
            <a:gs pos="0">
              <a:srgbClr val="C5F1FB"/>
            </a:gs>
            <a:gs pos="0">
              <a:schemeClr val="accent1">
                <a:lumMod val="5000"/>
                <a:lumOff val="95000"/>
              </a:schemeClr>
            </a:gs>
            <a:gs pos="93000">
              <a:srgbClr val="C5F1FB"/>
            </a:gs>
            <a:gs pos="100000">
              <a:srgbClr val="C5F1FB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EF7AC-909A-4DF0-A468-41523B6692F4}" type="slidenum">
              <a:rPr lang="en-GB" altLang="en-US" smtClean="0"/>
              <a:pPr>
                <a:defRPr/>
              </a:pPr>
              <a:t>‹#›</a:t>
            </a:fld>
            <a:endParaRPr lang="en-GB" altLang="en-US" dirty="0"/>
          </a:p>
        </p:txBody>
      </p:sp>
      <p:pic>
        <p:nvPicPr>
          <p:cNvPr id="7" name="Picture 53" descr="Device-black">
            <a:extLst>
              <a:ext uri="{FF2B5EF4-FFF2-40B4-BE49-F238E27FC236}">
                <a16:creationId xmlns:a16="http://schemas.microsoft.com/office/drawing/2014/main" id="{3A24FCD6-0B1E-4096-8613-7A86472A83DA}"/>
              </a:ext>
            </a:extLst>
          </p:cNvPr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328613"/>
            <a:ext cx="1184275" cy="38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0" descr="Device-wine">
            <a:extLst>
              <a:ext uri="{FF2B5EF4-FFF2-40B4-BE49-F238E27FC236}">
                <a16:creationId xmlns:a16="http://schemas.microsoft.com/office/drawing/2014/main" id="{DD84E441-00C2-4CBD-8DFF-AE1278F363AF}"/>
              </a:ext>
            </a:extLst>
          </p:cNvPr>
          <p:cNvPicPr>
            <a:picLocks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5" descr="Device-white">
            <a:extLst>
              <a:ext uri="{FF2B5EF4-FFF2-40B4-BE49-F238E27FC236}">
                <a16:creationId xmlns:a16="http://schemas.microsoft.com/office/drawing/2014/main" id="{5ECD53A7-D67C-4C96-AD87-AA8E0C774F9E}"/>
              </a:ext>
            </a:extLst>
          </p:cNvPr>
          <p:cNvPicPr>
            <a:picLocks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hidden">
          <a:xfrm>
            <a:off x="7524750" y="328613"/>
            <a:ext cx="1184275" cy="3825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404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ransition>
    <p:fade/>
  </p:transition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.Srivastava@pgr.reading.ac.u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ritannica.com/topic/The-Theory-of-the-Leisure-Class" TargetMode="External"/><Relationship Id="rId2" Type="http://schemas.openxmlformats.org/officeDocument/2006/relationships/hyperlink" Target="https://global.oup.com/academic/product/choosing-the-right-pond-9780195049459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https://www.jstor.org/stable/21388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Status competitions under income differences</a:t>
            </a:r>
            <a:endParaRPr lang="zh-CN" altLang="en-GB" dirty="0"/>
          </a:p>
        </p:txBody>
      </p:sp>
      <p:sp>
        <p:nvSpPr>
          <p:cNvPr id="25603" name="Subtit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2701926"/>
            <a:ext cx="7467600" cy="1241425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endParaRPr lang="en-GB" altLang="zh-CN" dirty="0"/>
          </a:p>
          <a:p>
            <a:r>
              <a:rPr lang="en-US" altLang="zh-CN" dirty="0"/>
              <a:t>Department of Economics  </a:t>
            </a:r>
          </a:p>
          <a:p>
            <a:r>
              <a:rPr lang="en-US" altLang="zh-CN" dirty="0">
                <a:hlinkClick r:id="rId3"/>
              </a:rPr>
              <a:t>a.srivastava@pgr.reading.ac.uk</a:t>
            </a:r>
            <a:endParaRPr lang="en-US" altLang="zh-CN" dirty="0"/>
          </a:p>
          <a:p>
            <a:endParaRPr lang="zh-CN" altLang="en-GB" dirty="0"/>
          </a:p>
        </p:txBody>
      </p:sp>
    </p:spTree>
    <p:extLst>
      <p:ext uri="{BB962C8B-B14F-4D97-AF65-F5344CB8AC3E}">
        <p14:creationId xmlns:p14="http://schemas.microsoft.com/office/powerpoint/2010/main" val="20371850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114" y="452438"/>
            <a:ext cx="7886700" cy="993775"/>
          </a:xfrm>
        </p:spPr>
        <p:txBody>
          <a:bodyPr/>
          <a:lstStyle/>
          <a:p>
            <a:r>
              <a:rPr lang="en-GB" dirty="0"/>
              <a:t>Status Competitions – An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067" y="1428750"/>
            <a:ext cx="7886700" cy="3262312"/>
          </a:xfrm>
        </p:spPr>
        <p:txBody>
          <a:bodyPr>
            <a:normAutofit fontScale="92500"/>
          </a:bodyPr>
          <a:lstStyle/>
          <a:p>
            <a:endParaRPr lang="en-GB" dirty="0"/>
          </a:p>
          <a:p>
            <a:r>
              <a:rPr lang="en-GB" dirty="0"/>
              <a:t>Status competitions were first elaborated by Veblen (1899).</a:t>
            </a:r>
          </a:p>
          <a:p>
            <a:r>
              <a:rPr lang="en-GB" dirty="0"/>
              <a:t>Veblen’s ideas have resurfaced in the post-war years of greater security and are constituted in the concerns of conspicuous consumption </a:t>
            </a:r>
          </a:p>
          <a:p>
            <a:r>
              <a:rPr lang="en-GB" dirty="0"/>
              <a:t>The idea of futility of conspicuous consumption is key to its modern interpretations – notably by Frank (1987).</a:t>
            </a:r>
          </a:p>
          <a:p>
            <a:r>
              <a:rPr lang="en-GB" dirty="0"/>
              <a:t>There are – nevertheless - some status competitions that are fuelled by investments that reduce uncertainty of outcome. Some approaches thus focus on gains in non-transactional markets – e.g. Cole et al (1992)</a:t>
            </a:r>
          </a:p>
          <a:p>
            <a:r>
              <a:rPr lang="en-GB" dirty="0"/>
              <a:t>In varied forms, these may exist in both developed and developing markets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59678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0B0B-8112-64B4-664F-0A92FC5DE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Status Competitions </a:t>
            </a:r>
            <a:br>
              <a:rPr lang="en-US"/>
            </a:br>
            <a:r>
              <a:rPr lang="en-US"/>
              <a:t>as a game of uncertainty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29D2AA-F8BC-E3BC-6A16-49E905730C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0" y="1428750"/>
            <a:ext cx="2209800" cy="24338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3658-053B-7EBB-66C4-D4F9CD5B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3</a:t>
            </a:fld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DB316-70AD-FB12-8A47-0FB9CAE78555}"/>
                  </a:ext>
                </a:extLst>
              </p:cNvPr>
              <p:cNvSpPr txBox="1"/>
              <p:nvPr/>
            </p:nvSpPr>
            <p:spPr>
              <a:xfrm>
                <a:off x="559904" y="1268844"/>
                <a:ext cx="40386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Let’s assume an economy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multiple income bands (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+mn-lt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=2 in the example on the right) with disposable incomes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,…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&lt;</m:t>
                    </m:r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&lt;…&lt;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𝜈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as the expenditure towards the uncertain gain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The gain is the promotion to a band with higher disposable income ( a better job, social rank)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…</m:t>
                    </m:r>
                  </m:oMath>
                </a14:m>
                <a:endParaRPr lang="en-US" sz="1600" dirty="0">
                  <a:solidFill>
                    <a:schemeClr val="tx1"/>
                  </a:solidFill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There is also loss of demotion with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+mn-lt"/>
                      </a:rPr>
                      <m:t>…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sz="1600" dirty="0">
                    <a:solidFill>
                      <a:schemeClr val="tx1"/>
                    </a:solidFill>
                    <a:latin typeface="+mn-lt"/>
                  </a:rPr>
                  <a:t>A two-band economy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chemeClr val="tx1"/>
                        </a:solidFill>
                        <a:latin typeface="+mn-lt"/>
                      </a:rPr>
                      <m:t> </m:t>
                    </m:r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+mn-lt"/>
                  </a:rPr>
                  <a:t>would have promotion and demotion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𝜈</m:t>
                        </m:r>
                      </m:e>
                    </m:d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+mn-lt"/>
                          </a:rPr>
                          <m:t>𝐿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+mn-lt"/>
                          </a:rPr>
                          <m:t>𝜈</m:t>
                        </m:r>
                      </m:e>
                    </m:d>
                  </m:oMath>
                </a14:m>
                <a:endParaRPr lang="en-GB" sz="16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2EDB316-70AD-FB12-8A47-0FB9CAE78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04" y="1268844"/>
                <a:ext cx="4038600" cy="3785652"/>
              </a:xfrm>
              <a:prstGeom prst="rect">
                <a:avLst/>
              </a:prstGeom>
              <a:blipFill>
                <a:blip r:embed="rId3"/>
                <a:stretch>
                  <a:fillRect l="-604" t="-483" r="-1511" b="-1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1817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87B2-34C7-A1BE-A89D-48A6BA5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a long-term equilibrium exist?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7F682-E137-7513-AE25-D276027405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1500" y="3234929"/>
                <a:ext cx="8001000" cy="13044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In such games, the short-term equilibria are symmetric Nash equilibria</a:t>
                </a:r>
              </a:p>
              <a:p>
                <a:r>
                  <a:rPr lang="en-US" dirty="0"/>
                  <a:t>Considering a two-band economy, the short-term equilibrium would mean that a rise in income differences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raises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– i.e. intensifies status competitions.</a:t>
                </a:r>
              </a:p>
              <a:p>
                <a:r>
                  <a:rPr lang="en-US" dirty="0"/>
                  <a:t>What are the conditions and implications of a long-term equilibria –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subject to change?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7F682-E137-7513-AE25-D276027405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1500" y="3234929"/>
                <a:ext cx="8001000" cy="1304439"/>
              </a:xfrm>
              <a:blipFill>
                <a:blip r:embed="rId2"/>
                <a:stretch>
                  <a:fillRect l="-305" t="-6075" b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DB6DB-0F62-0C11-D5BA-85B34EDE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4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7A79-9884-3D10-2D1D-3EF214AFD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98" y="1056241"/>
            <a:ext cx="5598277" cy="1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59246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C47C-EBB7-F601-7913-D39D038C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for short-term </a:t>
            </a:r>
            <a:r>
              <a:rPr lang="en-US" dirty="0" err="1"/>
              <a:t>equilibirium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18017-3678-75FF-9DEA-4FB587C5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5</a:t>
            </a:fld>
            <a:endParaRPr lang="en-GB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AE8EE-D1AB-E21E-C440-25F296FCA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28" y="1053814"/>
            <a:ext cx="3276600" cy="6403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BEEAAF-1439-6FBB-781A-55DD6EEC8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66950"/>
            <a:ext cx="3581400" cy="857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9821C3-2916-2036-5C2E-B8A5DAC88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124200"/>
            <a:ext cx="39147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2AE00-2B18-A2E4-3C22-FE544D751A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228" y="1800433"/>
            <a:ext cx="38290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8359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A5980-D7DF-E540-CDAF-BD3218D29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Long-term equilibrium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0E632-AE6E-7E17-F76D-C94ADCE2A6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686" y="2471535"/>
                <a:ext cx="7677150" cy="2289573"/>
              </a:xfrm>
            </p:spPr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Two desirable conditions for the long-term equilibrium to prevail</a:t>
                </a: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US" dirty="0"/>
                  <a:t>The population of the bands remains the same - the consumers gaining promotion would be balanced by those getting demoted. In a two-band economy,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+mn-lt"/>
                </a:endParaRPr>
              </a:p>
              <a:p>
                <a:pPr marL="685800" lvl="1" indent="-342900">
                  <a:buFont typeface="+mj-lt"/>
                  <a:buAutoNum type="arabicPeriod"/>
                </a:pPr>
                <a:r>
                  <a:rPr lang="en-GB" dirty="0"/>
                  <a:t>The consumers should not withdraw from the long-term equilibrium completely </a:t>
                </a:r>
                <a:r>
                  <a:rPr lang="en-GB" sz="1800" dirty="0">
                    <a:latin typeface="+mn-lt"/>
                  </a:rPr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/>
              </a:p>
              <a:p>
                <a:r>
                  <a:rPr lang="en-US" dirty="0"/>
                  <a:t>Importantly, the equilibrium cannot exist if the accumulated wealth is not at risk (i.e. if its accumulation is not bounded)</a:t>
                </a:r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B0E632-AE6E-7E17-F76D-C94ADCE2A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686" y="2471535"/>
                <a:ext cx="7677150" cy="2289573"/>
              </a:xfrm>
              <a:blipFill>
                <a:blip r:embed="rId2"/>
                <a:stretch>
                  <a:fillRect l="-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E5C84-EA2F-EAE9-ED58-0F4E8EE09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6</a:t>
            </a:fld>
            <a:endParaRPr lang="en-GB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6E585-549F-AF97-9824-39A24E11B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971550"/>
            <a:ext cx="5598277" cy="174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3338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72C3-F318-658E-8493-8C169AB0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 period equilibrium</a:t>
            </a:r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BEB065-1A75-3D5D-9376-95D7BB399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123950"/>
            <a:ext cx="5362575" cy="2466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B488C0-CA84-E69E-CBAC-BFE9B54F3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7</a:t>
            </a:fld>
            <a:endParaRPr lang="en-GB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F572D-4351-2BC0-DEE1-E8B3C7F88C11}"/>
                  </a:ext>
                </a:extLst>
              </p:cNvPr>
              <p:cNvSpPr txBox="1"/>
              <p:nvPr/>
            </p:nvSpPr>
            <p:spPr>
              <a:xfrm>
                <a:off x="628650" y="3562350"/>
                <a:ext cx="7524750" cy="1655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Since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are the same in the long-run, the consumers balance promotion likelihood with accumulation of wealth which is set to disappear (at T=2 in the example)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GB" dirty="0"/>
                  <a:t>In this equilibrium, increasing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does not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(for the poorer consumer)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subject to change.</a:t>
                </a:r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AF572D-4351-2BC0-DEE1-E8B3C7F88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562350"/>
                <a:ext cx="7524750" cy="1655903"/>
              </a:xfrm>
              <a:prstGeom prst="rect">
                <a:avLst/>
              </a:prstGeom>
              <a:blipFill>
                <a:blip r:embed="rId3"/>
                <a:stretch>
                  <a:fillRect l="-729" t="-1471" r="-1457" b="-40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45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2409F-5DC1-702D-61A0-3A34228F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F417-6316-DCAB-9A3E-500023F45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status competitions provide gains to the consumers, then the long-term dynamics differ from the short-term dynamics</a:t>
            </a:r>
          </a:p>
          <a:p>
            <a:r>
              <a:rPr lang="en-US" dirty="0"/>
              <a:t>More specifically, a rise in income differences does not necessarily imply a higher incentive or “motivation” for success through status competitions in the long-term</a:t>
            </a:r>
          </a:p>
          <a:p>
            <a:r>
              <a:rPr lang="en-US" dirty="0"/>
              <a:t>Unless the accumulated wealth is at risk, there are no incentives in the long-term for the poor to participate in status competitions which provide promotions to the </a:t>
            </a:r>
            <a:r>
              <a:rPr lang="en-US"/>
              <a:t>poorer consumer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40B2-87CF-3A0D-E195-B3BFFEDB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1805352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DC6D-27E3-B38E-7F85-4017A823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DBFD-3B36-9C21-178E-4B6B2E26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hlinkClick r:id="rId2"/>
              </a:rPr>
              <a:t>Choosing the Right Pond - Robert H. Frank</a:t>
            </a:r>
            <a:endParaRPr lang="en-US" b="0" i="0" u="sng" dirty="0">
              <a:solidFill>
                <a:srgbClr val="222222"/>
              </a:solidFill>
              <a:effectLst/>
            </a:endParaRPr>
          </a:p>
          <a:p>
            <a:r>
              <a:rPr lang="en-US" b="0" i="0" u="sng" dirty="0">
                <a:solidFill>
                  <a:srgbClr val="222222"/>
                </a:solidFill>
                <a:effectLst/>
                <a:hlinkClick r:id="rId3"/>
              </a:rPr>
              <a:t>The Theory of the Leisure Class - Thorstein Veblen</a:t>
            </a:r>
            <a:endParaRPr lang="en-US" b="0" i="0" u="sng" dirty="0">
              <a:solidFill>
                <a:srgbClr val="222222"/>
              </a:solidFill>
              <a:effectLst/>
            </a:endParaRPr>
          </a:p>
          <a:p>
            <a:r>
              <a:rPr lang="en-GB" b="0" i="0" dirty="0">
                <a:solidFill>
                  <a:srgbClr val="222222"/>
                </a:solidFill>
                <a:effectLst/>
                <a:hlinkClick r:id="rId4"/>
              </a:rPr>
              <a:t>Social Norms, Savings </a:t>
            </a:r>
            <a:r>
              <a:rPr lang="en-GB" b="0" i="0" dirty="0" err="1">
                <a:solidFill>
                  <a:srgbClr val="222222"/>
                </a:solidFill>
                <a:effectLst/>
                <a:hlinkClick r:id="rId4"/>
              </a:rPr>
              <a:t>Behavior</a:t>
            </a:r>
            <a:r>
              <a:rPr lang="en-GB" b="0" i="0" dirty="0">
                <a:solidFill>
                  <a:srgbClr val="222222"/>
                </a:solidFill>
                <a:effectLst/>
                <a:hlinkClick r:id="rId4"/>
              </a:rPr>
              <a:t>, and Growth - Harold L Cole, George J </a:t>
            </a:r>
            <a:r>
              <a:rPr lang="en-GB" b="0" i="0" dirty="0" err="1">
                <a:solidFill>
                  <a:srgbClr val="222222"/>
                </a:solidFill>
                <a:effectLst/>
                <a:hlinkClick r:id="rId4"/>
              </a:rPr>
              <a:t>Maliath</a:t>
            </a:r>
            <a:r>
              <a:rPr lang="en-GB" b="0" i="0" dirty="0">
                <a:solidFill>
                  <a:srgbClr val="222222"/>
                </a:solidFill>
                <a:effectLst/>
                <a:hlinkClick r:id="rId4"/>
              </a:rPr>
              <a:t> and Andrew </a:t>
            </a:r>
            <a:r>
              <a:rPr lang="en-GB" b="0" i="0" dirty="0" err="1">
                <a:solidFill>
                  <a:srgbClr val="222222"/>
                </a:solidFill>
                <a:effectLst/>
                <a:hlinkClick r:id="rId4"/>
              </a:rPr>
              <a:t>Postlewaite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US" b="0" i="0" dirty="0">
              <a:solidFill>
                <a:srgbClr val="222222"/>
              </a:solidFill>
              <a:effectLst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193F-6A9E-7B67-4B52-19AEA972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35B453-7314-4BBD-9303-11C6BECC4B0D}" type="slidenum">
              <a:rPr lang="en-GB" altLang="en-US" smtClean="0"/>
              <a:pPr>
                <a:defRPr/>
              </a:pPr>
              <a:t>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40855861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UoR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Effra Bold"/>
        <a:ea typeface=""/>
        <a:cs typeface=""/>
      </a:majorFont>
      <a:minorFont>
        <a:latin typeface="Eff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8100">
          <a:solidFill>
            <a:schemeClr val="accent1"/>
          </a:solidFill>
        </a:ln>
      </a:spPr>
      <a:bodyPr wrap="none">
        <a:spAutoFit/>
      </a:bodyPr>
      <a:lstStyle>
        <a:defPPr>
          <a:defRPr dirty="0">
            <a:solidFill>
              <a:schemeClr val="tx2"/>
            </a:solidFill>
            <a:latin typeface="+mn-lt"/>
          </a:defRPr>
        </a:defPPr>
      </a:lstStyle>
    </a:spDef>
    <a:lnDef>
      <a:spPr bwMode="auto">
        <a:noFill/>
        <a:ln w="381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tx2"/>
            </a:solidFill>
            <a:latin typeface="+mn-lt"/>
          </a:defRPr>
        </a:defPPr>
      </a:lstStyle>
    </a:txDef>
  </a:objectDefaults>
  <a:extraClrSchemeLst>
    <a:extraClrScheme>
      <a:clrScheme name="UoR Theme 1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D2002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E5AAAD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2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F7945"/>
        </a:accent1>
        <a:accent2>
          <a:srgbClr val="D2002E"/>
        </a:accent2>
        <a:accent3>
          <a:srgbClr val="FFFFFF"/>
        </a:accent3>
        <a:accent4>
          <a:srgbClr val="43464C"/>
        </a:accent4>
        <a:accent5>
          <a:srgbClr val="F6BEB0"/>
        </a:accent5>
        <a:accent6>
          <a:srgbClr val="BE0029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3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9A8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CAC2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4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8ABD24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C4DBAC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5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00AEEF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AAD3F6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6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79679C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BEB8CB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oR Theme 7">
        <a:dk1>
          <a:srgbClr val="50535A"/>
        </a:dk1>
        <a:lt1>
          <a:srgbClr val="FFFFFF"/>
        </a:lt1>
        <a:dk2>
          <a:srgbClr val="000000"/>
        </a:dk2>
        <a:lt2>
          <a:srgbClr val="E0E0E1"/>
        </a:lt2>
        <a:accent1>
          <a:srgbClr val="E6007E"/>
        </a:accent1>
        <a:accent2>
          <a:srgbClr val="EF7945"/>
        </a:accent2>
        <a:accent3>
          <a:srgbClr val="FFFFFF"/>
        </a:accent3>
        <a:accent4>
          <a:srgbClr val="43464C"/>
        </a:accent4>
        <a:accent5>
          <a:srgbClr val="F0AAC0"/>
        </a:accent5>
        <a:accent6>
          <a:srgbClr val="D96D3E"/>
        </a:accent6>
        <a:hlink>
          <a:srgbClr val="D2002E"/>
        </a:hlink>
        <a:folHlink>
          <a:srgbClr val="50535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nurag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9E79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14103</TotalTime>
  <Words>591</Words>
  <Application>Microsoft Office PowerPoint</Application>
  <PresentationFormat>On-screen Show (16:9)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Calibri Light</vt:lpstr>
      <vt:lpstr>Effra Light</vt:lpstr>
      <vt:lpstr>Cambria Math</vt:lpstr>
      <vt:lpstr>Arial</vt:lpstr>
      <vt:lpstr>Effra Bold</vt:lpstr>
      <vt:lpstr>Calibri</vt:lpstr>
      <vt:lpstr>Effra</vt:lpstr>
      <vt:lpstr>UoR Theme</vt:lpstr>
      <vt:lpstr>Office Theme</vt:lpstr>
      <vt:lpstr>Status competitions under income differences</vt:lpstr>
      <vt:lpstr>Status Competitions – An overview</vt:lpstr>
      <vt:lpstr>Status Competitions  as a game of uncertainty</vt:lpstr>
      <vt:lpstr>Does a long-term equilibrium exist?</vt:lpstr>
      <vt:lpstr>Solution for short-term equilibirium</vt:lpstr>
      <vt:lpstr>Long-term equilibrium</vt:lpstr>
      <vt:lpstr>A two period equilibrium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jennyhunny bloom</dc:creator>
  <cp:lastModifiedBy>Anurag Srivastava</cp:lastModifiedBy>
  <cp:revision>706</cp:revision>
  <cp:lastPrinted>2016-03-21T20:49:46Z</cp:lastPrinted>
  <dcterms:created xsi:type="dcterms:W3CDTF">2016-03-21T20:49:46Z</dcterms:created>
  <dcterms:modified xsi:type="dcterms:W3CDTF">2022-06-14T06:38:42Z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2057-10.1.0.5444</vt:lpwstr>
  </property>
</Properties>
</file>