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2" r:id="rId5"/>
    <p:sldId id="258" r:id="rId6"/>
    <p:sldId id="264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266FD-6150-45F4-B752-0E3D65B328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18ACA2-0F3F-4383-BE12-B538F0E390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2447A-C17E-4717-AF04-0EF9BAB6E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52975-20FD-4B16-A6B9-06A52C19A3B0}" type="datetimeFigureOut">
              <a:rPr lang="en-GB" smtClean="0"/>
              <a:t>12/04/2021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DF029-1F60-4E8D-90BC-2DE80C0B1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909F95-147F-4C7E-8633-B5FA687E9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8768-6803-49AF-815D-727ABEC1FE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5944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25612-91C4-4264-B174-1DF425CB6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51231F-8E22-4F55-811C-5B4034B361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D6CA8-8C3B-4A80-837E-E932CAF64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52975-20FD-4B16-A6B9-06A52C19A3B0}" type="datetimeFigureOut">
              <a:rPr lang="en-GB" smtClean="0"/>
              <a:t>12/04/2021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D2778-86F1-42AB-B29A-9B16BB6F5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BBE5B-C09E-47F1-80B5-1A0F51185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8768-6803-49AF-815D-727ABEC1FE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5625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BCC136-4AEF-478C-B746-A0F20AC3BD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C3EDFA-CC82-4121-865F-D56B9F0DB5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C51E1-146C-45C0-842A-415E8C516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52975-20FD-4B16-A6B9-06A52C19A3B0}" type="datetimeFigureOut">
              <a:rPr lang="en-GB" smtClean="0"/>
              <a:t>12/04/2021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A464B5-0347-4135-BD99-12FCE73CB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71F7B-BB46-442E-9F7E-97FACBEE8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8768-6803-49AF-815D-727ABEC1FE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0265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746A3-9C15-458B-A559-58E3FE139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52069-9A94-4BBF-9DC6-41E92584F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DB361C-FBB4-42AB-AF75-4F8A5DBC7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52975-20FD-4B16-A6B9-06A52C19A3B0}" type="datetimeFigureOut">
              <a:rPr lang="en-GB" smtClean="0"/>
              <a:t>12/04/2021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0EF575-E18B-49E5-A64E-2FEA222C3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CE32F-45D5-4DB7-BCF7-37B8B4CB9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8768-6803-49AF-815D-727ABEC1FE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6860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3F901-7D6F-4BFE-9027-CC6074B22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095F6-C835-40F6-9028-68189F2F08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C1723C-91B6-4284-8C67-C656CEFF0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52975-20FD-4B16-A6B9-06A52C19A3B0}" type="datetimeFigureOut">
              <a:rPr lang="en-GB" smtClean="0"/>
              <a:t>12/04/2021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9357F9-6A32-4A30-B1CD-183932C77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5FF86-2872-4C2C-AA7F-BD4884902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8768-6803-49AF-815D-727ABEC1FE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4746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F6EA6-9BE8-4941-8C06-5ECBF2392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2ED66-FC89-4516-9343-EAB913F001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BB1070-4C53-454A-AC19-210EACAB4E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DB7DEE-169D-4A21-8FE0-2A4C053E7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52975-20FD-4B16-A6B9-06A52C19A3B0}" type="datetimeFigureOut">
              <a:rPr lang="en-GB" smtClean="0"/>
              <a:t>12/04/2021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245EC-768F-47A5-B53C-0E3779007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5DEAF5-54BF-409D-8FAE-19BC864BF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8768-6803-49AF-815D-727ABEC1FE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0770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3D014-6739-4B71-8C5C-46C481BB9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32D818-17A5-4D1F-A53C-F245D93DC9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2DF8C2-F183-4A92-B725-4367C6DE9E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D57F7F-D545-493A-85C2-64C615C3DA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558164-1E3E-47E8-93EF-7185894A24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54206B-8CE8-407F-B01A-5CE1D6CF9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52975-20FD-4B16-A6B9-06A52C19A3B0}" type="datetimeFigureOut">
              <a:rPr lang="en-GB" smtClean="0"/>
              <a:t>12/04/2021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838CF1-A71F-41A5-8A0C-AD9FD99EE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DF8FC8-CED4-47E0-B4E9-396609F5E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8768-6803-49AF-815D-727ABEC1FE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1026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ACF73-50B1-4FF6-8E6A-AB97DFAA0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1E9FDB-D7CA-4485-AAF2-9C5C65C6F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52975-20FD-4B16-A6B9-06A52C19A3B0}" type="datetimeFigureOut">
              <a:rPr lang="en-GB" smtClean="0"/>
              <a:t>12/04/2021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D8A176-0F8D-4FC1-9F10-FDE549C9C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F0499F-A576-475B-A0A3-5314E5E11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8768-6803-49AF-815D-727ABEC1FE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3140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1D86D6-90F9-4D18-B549-C16ADD90C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52975-20FD-4B16-A6B9-06A52C19A3B0}" type="datetimeFigureOut">
              <a:rPr lang="en-GB" smtClean="0"/>
              <a:t>12/04/2021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5DE524-A14F-4B7B-8770-CD2859DF3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A7F7B0-7A21-4DDA-93B6-F7C58E4B0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8768-6803-49AF-815D-727ABEC1FE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6063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9F481-15AC-4CD7-8145-02ED9AD99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539A4-4D93-4FA3-8682-FF741EB9A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53C5DF-6709-46D5-8991-6D33F434CF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3F072F-3295-48F2-8C08-7C74AA551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52975-20FD-4B16-A6B9-06A52C19A3B0}" type="datetimeFigureOut">
              <a:rPr lang="en-GB" smtClean="0"/>
              <a:t>12/04/2021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48C40A-A4E0-4370-8F03-5D47498EF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A7D1B8-6E44-439F-BA65-C36514700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8768-6803-49AF-815D-727ABEC1FE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2837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99BAC-2C0A-47DC-9B55-1814AABBA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E080FB-6E63-4394-BEC1-17EC59A13F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2FE007-0978-4F4C-B43B-FC83D8FAAC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6C9F45-1B7B-401C-AB63-3F5B5F522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52975-20FD-4B16-A6B9-06A52C19A3B0}" type="datetimeFigureOut">
              <a:rPr lang="en-GB" smtClean="0"/>
              <a:t>12/04/2021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8EA265-2CC2-473D-846C-0262B1603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B84EE6-9F38-41CF-A8FB-6D078C6A9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8768-6803-49AF-815D-727ABEC1FE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1616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7F84CC-6A92-4C83-8AD5-54448C2A8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49332C-2E17-4D9D-A820-8541C40406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4A4F7-293D-4EFE-923A-C25307F8AF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52975-20FD-4B16-A6B9-06A52C19A3B0}" type="datetimeFigureOut">
              <a:rPr lang="en-GB" smtClean="0"/>
              <a:t>12/04/2021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661A8-67FF-4D8F-8EBA-2926FE7E5C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C9E5D-B79C-4449-9563-1D46A31356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B08768-6803-49AF-815D-727ABEC1FE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5588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stor.org/stable/26578155" TargetMode="External"/><Relationship Id="rId2" Type="http://schemas.openxmlformats.org/officeDocument/2006/relationships/hyperlink" Target="https://www.nber.org/papers/w13392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jstor.org/stable/40784505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4B422-BCCB-4B6F-B1BD-1290EA45D1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Status Consumption under Uncertainty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882136-5A22-46F5-85D9-D0359E73A4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Stochastic utility view  of Status Consumption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5981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C74A4-CDA5-4E9D-A6A8-4514F4FBF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 Consumption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A976F-9A47-4100-870C-E192A32F8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Status consumption is a consumption of goods with a quality or quantity higher than what may be considered necessary</a:t>
            </a:r>
          </a:p>
          <a:p>
            <a:r>
              <a:rPr lang="en-US" dirty="0"/>
              <a:t>The definition requires necessities to be not subjective (or else there would no status consumption) but how do we determine status goods?</a:t>
            </a:r>
          </a:p>
          <a:p>
            <a:pPr lvl="1"/>
            <a:r>
              <a:rPr lang="en-US" dirty="0"/>
              <a:t>Identify Visible Items: Commodities that are meant to be only signaling purposes e.g. Personal Items or vehicles - see Charles et al </a:t>
            </a:r>
            <a:r>
              <a:rPr lang="en-US" dirty="0">
                <a:hlinkClick r:id="rId2"/>
              </a:rPr>
              <a:t>https://www.nber.org/papers/w13392</a:t>
            </a:r>
            <a:endParaRPr lang="en-US" dirty="0"/>
          </a:p>
          <a:p>
            <a:pPr lvl="1"/>
            <a:r>
              <a:rPr lang="en-US" dirty="0"/>
              <a:t>Identify items associated with wealth – For example, </a:t>
            </a:r>
            <a:r>
              <a:rPr lang="en-US" dirty="0" err="1"/>
              <a:t>Mazzocco</a:t>
            </a:r>
            <a:r>
              <a:rPr lang="en-US" dirty="0"/>
              <a:t> et al </a:t>
            </a:r>
            <a:r>
              <a:rPr lang="en-US" dirty="0">
                <a:hlinkClick r:id="rId3"/>
              </a:rPr>
              <a:t>https://www.jstor.org/stable/</a:t>
            </a:r>
            <a:r>
              <a:rPr lang="en-US" dirty="0">
                <a:hlinkClick r:id="rId3"/>
              </a:rPr>
              <a:t>2</a:t>
            </a:r>
            <a:r>
              <a:rPr lang="en-US" dirty="0">
                <a:hlinkClick r:id="rId3"/>
              </a:rPr>
              <a:t>6578155</a:t>
            </a:r>
            <a:r>
              <a:rPr lang="en-US" dirty="0"/>
              <a:t> use fur coat, cuff links, caviar as high-status products while low-status products vacuum cleaner, sofa, refrigerator, washing machine, and an unbranded shirt</a:t>
            </a:r>
          </a:p>
          <a:p>
            <a:r>
              <a:rPr lang="en-US" dirty="0"/>
              <a:t>Both the approaches have been used to understand how disparities in wealth (where notions of status come from) relate with non-durable consumption by disadvantaged socio-economic classes in urban areas</a:t>
            </a:r>
          </a:p>
        </p:txBody>
      </p:sp>
    </p:spTree>
    <p:extLst>
      <p:ext uri="{BB962C8B-B14F-4D97-AF65-F5344CB8AC3E}">
        <p14:creationId xmlns:p14="http://schemas.microsoft.com/office/powerpoint/2010/main" val="1519488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94890-88DB-4464-9A08-CC87B2E53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Problems with the Demand Analysis Visible  for Consumption</a:t>
            </a:r>
            <a:endParaRPr lang="en-GB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DDCE7-84EB-4531-9815-E86FD6E91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For the most part, the analysis of non-durable consumption entails identifying status-goods based on an observed sociological trend and then testing for the sociological trend in the demand for identified status-goods:</a:t>
            </a:r>
          </a:p>
          <a:p>
            <a:pPr lvl="1"/>
            <a:r>
              <a:rPr lang="en-US" dirty="0"/>
              <a:t>Observing historically restricted ownership of vehicles by social groups and then testing for high proportion of expenditure on vehicles (African Americans in the US)</a:t>
            </a:r>
          </a:p>
          <a:p>
            <a:pPr lvl="1"/>
            <a:r>
              <a:rPr lang="en-US" dirty="0"/>
              <a:t>Observing restrictions on conspicuous goods in collective governments and then testing for higher expenditure on conspicuous goods after the collectivism has ended (East Germany)</a:t>
            </a:r>
          </a:p>
          <a:p>
            <a:pPr lvl="1"/>
            <a:r>
              <a:rPr lang="en-US" dirty="0"/>
              <a:t>Observing social stratification and wealth disparities to find disproportionate spending on status items (South Africa, India)</a:t>
            </a:r>
          </a:p>
          <a:p>
            <a:r>
              <a:rPr lang="en-GB" dirty="0"/>
              <a:t>Apart from the varied social contexts for classification of items, a serious issue with the above approach is that in name of status consumption one is limited to observing a bandwagon effect spread over a few generations. That artificially suppressed demands rise after the barriers have been lifted does not say much about the utility of status goods</a:t>
            </a:r>
          </a:p>
        </p:txBody>
      </p:sp>
    </p:spTree>
    <p:extLst>
      <p:ext uri="{BB962C8B-B14F-4D97-AF65-F5344CB8AC3E}">
        <p14:creationId xmlns:p14="http://schemas.microsoft.com/office/powerpoint/2010/main" val="1575844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55967-F4EA-43A2-85A5-B6B3F58C3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want status goods?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A2049-AF32-4CA7-83EA-2F72F352C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Veblen</a:t>
            </a:r>
            <a:r>
              <a:rPr lang="en-US" dirty="0"/>
              <a:t> : Signaling is inherent in all consumption</a:t>
            </a:r>
          </a:p>
          <a:p>
            <a:r>
              <a:rPr lang="en-US" i="1" dirty="0"/>
              <a:t>Hirsch</a:t>
            </a:r>
            <a:r>
              <a:rPr lang="en-US" dirty="0"/>
              <a:t>: </a:t>
            </a:r>
            <a:r>
              <a:rPr lang="en-US" dirty="0" err="1"/>
              <a:t>Commercialisation</a:t>
            </a:r>
            <a:r>
              <a:rPr lang="en-US" dirty="0"/>
              <a:t> and advertising remove the difference between necessities and quality (physical and social scarcity)</a:t>
            </a:r>
          </a:p>
          <a:p>
            <a:r>
              <a:rPr lang="en-US" i="1" dirty="0"/>
              <a:t>Baudrillard</a:t>
            </a:r>
            <a:r>
              <a:rPr lang="en-US" dirty="0"/>
              <a:t> : The “</a:t>
            </a:r>
            <a:r>
              <a:rPr lang="en-US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</a:rPr>
              <a:t>active manipulation of signs”– the mechanism to insert oneself within the consumer society (and working to differentiate oneself from others) is itself a form of </a:t>
            </a:r>
            <a:r>
              <a:rPr lang="en-US" b="0" i="0" dirty="0" err="1">
                <a:solidFill>
                  <a:srgbClr val="1A1A1A"/>
                </a:solidFill>
                <a:effectLst/>
                <a:latin typeface="Times New Roman" panose="02020603050405020304" pitchFamily="18" charset="0"/>
              </a:rPr>
              <a:t>labour</a:t>
            </a:r>
            <a:endParaRPr lang="en-US" b="0" i="0" dirty="0">
              <a:solidFill>
                <a:srgbClr val="1A1A1A"/>
              </a:solidFill>
              <a:effectLst/>
              <a:latin typeface="Times New Roman" panose="02020603050405020304" pitchFamily="18" charset="0"/>
            </a:endParaRPr>
          </a:p>
          <a:p>
            <a:r>
              <a:rPr lang="en-US" i="1" dirty="0"/>
              <a:t>Frank</a:t>
            </a:r>
            <a:r>
              <a:rPr lang="en-US" dirty="0"/>
              <a:t>: The consumer improves self-image and felicity through status competitions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627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84F53-479A-4D0E-A7B0-6D5EE125C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general view of status consumption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BCAB5-64D2-43D0-8909-CFDEF8987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Leaning towards the Frank’s view of status consumption we take the general approach that a consumer </a:t>
            </a:r>
            <a:r>
              <a:rPr lang="en-US" dirty="0" err="1"/>
              <a:t>maximises</a:t>
            </a:r>
            <a:r>
              <a:rPr lang="en-US" dirty="0"/>
              <a:t> happiness through status goods by participating in competitions for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Wealth </a:t>
            </a:r>
            <a:r>
              <a:rPr lang="en-US" dirty="0"/>
              <a:t>: Maximizing expected wealth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Permanence</a:t>
            </a:r>
            <a:r>
              <a:rPr lang="en-US" dirty="0"/>
              <a:t>: extraordinary consumption to mark special occasions or relationships</a:t>
            </a:r>
          </a:p>
          <a:p>
            <a:r>
              <a:rPr lang="en-US" dirty="0"/>
              <a:t>In the first sense, status goods are used to distill away those with less wealth-retaining abilities (and to attract those with wealth-gaining attitudes)</a:t>
            </a:r>
          </a:p>
          <a:p>
            <a:r>
              <a:rPr lang="en-US" dirty="0"/>
              <a:t>In the second sense, status goods are used to strengthen social bonds and improve self-image</a:t>
            </a:r>
          </a:p>
          <a:p>
            <a:r>
              <a:rPr lang="en-US" dirty="0"/>
              <a:t>We argue therefore that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Wealth goals are better represented with utility under risk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feelings of permanence/security are better understood in a framework of dynamic reference points (see </a:t>
            </a:r>
            <a:r>
              <a:rPr lang="en-US" dirty="0" err="1"/>
              <a:t>Koszegi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http://www.jstor.org/stable/40784505</a:t>
            </a:r>
            <a:r>
              <a:rPr lang="en-US" dirty="0"/>
              <a:t> )</a:t>
            </a:r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5098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86291-A437-4628-B7EC-2CFA86EB0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Aversion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AAE76-4231-4D25-A7DF-DF12B780F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investments in development social networks or splurge in social events – which are clearly instances of status consumption - do not provide a deterministic material advantage. Therefore we associated a probability function with the future wealth points to represent the consumer’s subjective future goal in the competition for wealth and permanence</a:t>
            </a:r>
          </a:p>
          <a:p>
            <a:r>
              <a:rPr lang="en-US" dirty="0"/>
              <a:t>The consumer’s risk –aversion has therefore a direct influence on her destiny in an environment of uncertainty. </a:t>
            </a:r>
          </a:p>
          <a:p>
            <a:r>
              <a:rPr lang="en-US" dirty="0"/>
              <a:t>More particularly, through acquiring habits, taste and identity that develop around status items, the consumer obtains a subjective security (or a boost in self-image) that makes her believe that she would not drift into an </a:t>
            </a:r>
            <a:r>
              <a:rPr lang="en-US" dirty="0" err="1"/>
              <a:t>unfavourable</a:t>
            </a:r>
            <a:r>
              <a:rPr lang="en-US" dirty="0"/>
              <a:t> risk-aversion</a:t>
            </a:r>
            <a:endParaRPr lang="en-GB" dirty="0"/>
          </a:p>
          <a:p>
            <a:r>
              <a:rPr lang="en-US" dirty="0"/>
              <a:t>We extend this view of status using insights from Prospect Theory and the framework for dynamic reference in decision under risk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3529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145DC-B507-42EA-83AF-A870CE59B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with empirical approaches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3408FB-74E1-4D9B-B0C9-4B04BFA673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In Chapter 2 we consider a model where consumers compete for status under wealth difference with both long-term durable good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and non-durable consumption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– where the former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) directly contributes to one’s wealth and the excess in the latter i.e.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enables a competition with someone richer than the consumer</a:t>
                </a:r>
              </a:p>
              <a:p>
                <a:r>
                  <a:rPr lang="en-US" dirty="0"/>
                  <a:t>As we have argued before, the utility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not deterministic. Further, the asset bands which a consumer is viewed as a part of cannot be assumed to be static over time. </a:t>
                </a:r>
              </a:p>
              <a:p>
                <a:r>
                  <a:rPr lang="en-US" dirty="0"/>
                  <a:t>We thus explore the notion of competition using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where the choice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associated with the future wealth goal and a subjective probability</a:t>
                </a:r>
              </a:p>
              <a:p>
                <a:r>
                  <a:rPr lang="en-US" dirty="0"/>
                  <a:t>In this stochastic setting for growth of wealth, we therefore seek the minimum conditions required </a:t>
                </a:r>
                <a:r>
                  <a:rPr lang="en-US"/>
                  <a:t>for status consumption</a:t>
                </a:r>
                <a:endParaRPr lang="en-US" dirty="0"/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3408FB-74E1-4D9B-B0C9-4B04BFA673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801" r="-1565" b="-2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2419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838</Words>
  <Application>Microsoft Office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Times New Roman</vt:lpstr>
      <vt:lpstr>Office Theme</vt:lpstr>
      <vt:lpstr>Status Consumption under Uncertainty</vt:lpstr>
      <vt:lpstr>Status Consumption</vt:lpstr>
      <vt:lpstr>Problems with the Demand Analysis Visible  for Consumption</vt:lpstr>
      <vt:lpstr>Why do we want status goods?</vt:lpstr>
      <vt:lpstr>A general view of status consumption</vt:lpstr>
      <vt:lpstr>Risk Aversion</vt:lpstr>
      <vt:lpstr>Comparison with empirical approaches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Status Consumption under Uncertainty</dc:title>
  <dc:creator>Anurag Srivastava</dc:creator>
  <cp:lastModifiedBy>Anurag Sriv</cp:lastModifiedBy>
  <cp:revision>469</cp:revision>
  <dcterms:created xsi:type="dcterms:W3CDTF">2021-04-11T16:56:13Z</dcterms:created>
  <dcterms:modified xsi:type="dcterms:W3CDTF">2021-04-12T13:18:33Z</dcterms:modified>
</cp:coreProperties>
</file>