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12"/>
  </p:notesMasterIdLst>
  <p:handoutMasterIdLst>
    <p:handoutMasterId r:id="rId13"/>
  </p:handoutMasterIdLst>
  <p:sldIdLst>
    <p:sldId id="301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03" r:id="rId11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Effra" panose="020B0604020202020204" charset="0"/>
      <p:regular r:id="rId21"/>
      <p:bold r:id="rId22"/>
      <p:italic r:id="rId23"/>
      <p:boldItalic r:id="rId24"/>
    </p:embeddedFont>
    <p:embeddedFont>
      <p:font typeface="Effra Bold" panose="020B0604020202020204" charset="0"/>
      <p:bold r:id="rId25"/>
    </p:embeddedFont>
    <p:embeddedFont>
      <p:font typeface="Effra Light" panose="020B0604020202020204" charset="0"/>
      <p:regular r:id="rId26"/>
      <p:italic r:id="rId2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1FB"/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91" d="100"/>
          <a:sy n="91" d="100"/>
        </p:scale>
        <p:origin x="762" y="9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6/13/2022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6/13/2022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6/13/2022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6/13/2022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The-Theory-of-the-Leisure-Class" TargetMode="External"/><Relationship Id="rId2" Type="http://schemas.openxmlformats.org/officeDocument/2006/relationships/hyperlink" Target="https://global.oup.com/academic/product/choosing-the-right-pond-9780195049459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jstor.org/stable/21388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competitions under income differences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Status Competitions –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Status competitions had  been elaborated first by Veblen (1899).</a:t>
            </a:r>
          </a:p>
          <a:p>
            <a:r>
              <a:rPr lang="en-GB" dirty="0"/>
              <a:t>Veblen’s ideas have resurfaced in the post-war years and are constituted in the concerns of conspicuous consumption </a:t>
            </a:r>
          </a:p>
          <a:p>
            <a:r>
              <a:rPr lang="en-GB" dirty="0"/>
              <a:t>The idea of futility of conspicuous consumption is key to its modern interpretations – notably by Frank (1987).</a:t>
            </a:r>
          </a:p>
          <a:p>
            <a:r>
              <a:rPr lang="en-GB" dirty="0"/>
              <a:t>However, there are some competitions that are fuelled by uncertain investments and some approaches focus on gains in non-transactional markets – e.g. by Cole et al (1992)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0B0B-8112-64B4-664F-0A92FC5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Status Competitions </a:t>
            </a:r>
            <a:br>
              <a:rPr lang="en-US"/>
            </a:br>
            <a:r>
              <a:rPr lang="en-US"/>
              <a:t>as a game of uncertainty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9D2AA-F8BC-E3BC-6A16-49E90573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28750"/>
            <a:ext cx="2209800" cy="2433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3658-053B-7EBB-66C4-D4F9CD5B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DB316-70AD-FB12-8A47-0FB9CAE78555}"/>
                  </a:ext>
                </a:extLst>
              </p:cNvPr>
              <p:cNvSpPr txBox="1"/>
              <p:nvPr/>
            </p:nvSpPr>
            <p:spPr>
              <a:xfrm>
                <a:off x="559904" y="1268844"/>
                <a:ext cx="40386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Let’s assume an economy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multiple income bands with disposable incomes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600" dirty="0">
                    <a:latin typeface="+mn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as the expenditure towards the uncertain gain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The gain is the promotion to a band with higher disposable income ( a better job, social rank)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1600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+mn-lt"/>
                  </a:rPr>
                  <a:t>There is also loss of demotion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1600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latin typeface="+mn-lt"/>
                  </a:rPr>
                  <a:t>A two-band economy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+mn-lt"/>
                  </a:rPr>
                  <a:t>would have promotion and demotion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GB" sz="16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GB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DB316-70AD-FB12-8A47-0FB9CAE7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" y="1268844"/>
                <a:ext cx="4038600" cy="3539430"/>
              </a:xfrm>
              <a:prstGeom prst="rect">
                <a:avLst/>
              </a:prstGeom>
              <a:blipFill>
                <a:blip r:embed="rId3"/>
                <a:stretch>
                  <a:fillRect l="-604" t="-516" b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181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7B2-34C7-A1BE-A89D-48A6BA5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 long-term equilibrium exist?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7F682-E137-7513-AE25-D27602740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3234929"/>
                <a:ext cx="8001000" cy="130443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 such games, the short-term equilibria are symmetric Nash equilibria</a:t>
                </a:r>
              </a:p>
              <a:p>
                <a:r>
                  <a:rPr lang="en-US" dirty="0"/>
                  <a:t>Considering a two-band economy, the short-term equilibrium would mean that a rise in income differences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raises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– i.e. intensifies status competitions.</a:t>
                </a:r>
              </a:p>
              <a:p>
                <a:r>
                  <a:rPr lang="en-US" dirty="0"/>
                  <a:t>What are the conditions and implications of a long-term equilibria?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7F682-E137-7513-AE25-D27602740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3234929"/>
                <a:ext cx="8001000" cy="1304439"/>
              </a:xfrm>
              <a:blipFill>
                <a:blip r:embed="rId2"/>
                <a:stretch>
                  <a:fillRect l="-534" t="-6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B6DB-0F62-0C11-D5BA-85B34EDE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7A79-9884-3D10-2D1D-3EF214AF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98" y="1056241"/>
            <a:ext cx="5598277" cy="1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2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C47C-EBB7-F601-7913-D39D038C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short-term </a:t>
            </a:r>
            <a:r>
              <a:rPr lang="en-US" dirty="0" err="1"/>
              <a:t>equilibiria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8017-3678-75FF-9DEA-4FB587C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AE8EE-D1AB-E21E-C440-25F296FC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8" y="1053814"/>
            <a:ext cx="3276600" cy="640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80D77-6191-E399-DA86-03B368FB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81" y="1704975"/>
            <a:ext cx="3800475" cy="3305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EEAAF-1439-6FBB-781A-55DD6EEC8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66950"/>
            <a:ext cx="3581400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821C3-2916-2036-5C2E-B8A5DAC88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124200"/>
            <a:ext cx="3914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3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980-D7DF-E540-CDAF-BD3218D2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equilibrium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0E632-AE6E-7E17-F76D-C94ADCE2A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Two desirable conditions for the long-term equilibrium to prevail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The population of the bands remains the same - the consumers gaining promotion would be balanced by those getting demoted. In a two band economy,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+mn-lt"/>
                </a:endParaRP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GB" dirty="0"/>
                  <a:t>The consumers should not withdraw from the long-term equilibrium completely </a:t>
                </a:r>
                <a:r>
                  <a:rPr lang="en-GB" sz="1800" dirty="0">
                    <a:latin typeface="+mn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/>
              </a:p>
              <a:p>
                <a:r>
                  <a:rPr lang="en-US" dirty="0"/>
                  <a:t>The equilibrium cannot exist if the accumulated wealth is not at risk (i.e. it’s accumulation is not bounded)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0E632-AE6E-7E17-F76D-C94ADCE2A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5C84-EA2F-EAE9-ED58-0F4E8EE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401333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2C3-F318-658E-8493-8C169AB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period equilibrium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EB065-1A75-3D5D-9376-95D7BB39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23950"/>
            <a:ext cx="5362575" cy="2466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88C0-CA84-E69E-CBAC-BFE9B54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F572D-4351-2BC0-DEE1-E8B3C7F88C11}"/>
                  </a:ext>
                </a:extLst>
              </p:cNvPr>
              <p:cNvSpPr txBox="1"/>
              <p:nvPr/>
            </p:nvSpPr>
            <p:spPr>
              <a:xfrm>
                <a:off x="628650" y="3717668"/>
                <a:ext cx="78295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are the same in the long-run, the consumers balance promotion likelihood with accumulation of wealth.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In this equilibrium,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for the poorer consumer i.e. the consumers separate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F572D-4351-2BC0-DEE1-E8B3C7F8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17668"/>
                <a:ext cx="7829550" cy="1323439"/>
              </a:xfrm>
              <a:prstGeom prst="rect">
                <a:avLst/>
              </a:prstGeom>
              <a:blipFill>
                <a:blip r:embed="rId3"/>
                <a:stretch>
                  <a:fillRect l="-700" t="-2304" b="-78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45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09F-5DC1-702D-61A0-3A34228F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F417-6316-DCAB-9A3E-500023F4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status competitions provide gains to the consumers, then the long-term dynamics differ from the short-term dynamics</a:t>
            </a:r>
          </a:p>
          <a:p>
            <a:r>
              <a:rPr lang="en-US" dirty="0"/>
              <a:t>Rise in income differences don’t necessarily imply a higher incentive or “motivation” for success through status competitions</a:t>
            </a:r>
          </a:p>
          <a:p>
            <a:r>
              <a:rPr lang="en-US" dirty="0"/>
              <a:t>Unless the accumulated wealth is at risk, there are no incentives in the long-term for the poor to participate in status competitions that provide positive externality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40B2-87CF-3A0D-E195-B3BFFED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180535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DC6D-27E3-B38E-7F85-4017A823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FD-3B36-9C21-178E-4B6B2E26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hlinkClick r:id="rId2"/>
              </a:rPr>
              <a:t>Choosing the Right Pond - Robert H. Frank</a:t>
            </a:r>
            <a:endParaRPr lang="en-US" b="0" i="0" u="sng" dirty="0">
              <a:solidFill>
                <a:srgbClr val="222222"/>
              </a:solidFill>
              <a:effectLst/>
            </a:endParaRPr>
          </a:p>
          <a:p>
            <a:r>
              <a:rPr lang="en-US" b="0" i="0" u="sng" dirty="0">
                <a:solidFill>
                  <a:srgbClr val="222222"/>
                </a:solidFill>
                <a:effectLst/>
                <a:hlinkClick r:id="rId3"/>
              </a:rPr>
              <a:t>The Theory of the Leisure Class - Thorstein Veblen</a:t>
            </a:r>
            <a:endParaRPr lang="en-US" b="0" i="0" u="sng" dirty="0">
              <a:solidFill>
                <a:srgbClr val="222222"/>
              </a:solidFill>
              <a:effectLst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hlinkClick r:id="rId4"/>
              </a:rPr>
              <a:t>Social Norms, Savings </a:t>
            </a:r>
            <a:r>
              <a:rPr lang="en-GB" b="0" i="0" dirty="0" err="1">
                <a:solidFill>
                  <a:srgbClr val="222222"/>
                </a:solidFill>
                <a:effectLst/>
                <a:hlinkClick r:id="rId4"/>
              </a:rPr>
              <a:t>Behavior</a:t>
            </a:r>
            <a:r>
              <a:rPr lang="en-GB" b="0" i="0" dirty="0">
                <a:solidFill>
                  <a:srgbClr val="222222"/>
                </a:solidFill>
                <a:effectLst/>
                <a:hlinkClick r:id="rId4"/>
              </a:rPr>
              <a:t>, and Growth - Harold L Cole, George J </a:t>
            </a:r>
            <a:r>
              <a:rPr lang="en-GB" b="0" i="0" dirty="0" err="1">
                <a:solidFill>
                  <a:srgbClr val="222222"/>
                </a:solidFill>
                <a:effectLst/>
                <a:hlinkClick r:id="rId4"/>
              </a:rPr>
              <a:t>Maliath</a:t>
            </a:r>
            <a:r>
              <a:rPr lang="en-GB" b="0" i="0" dirty="0">
                <a:solidFill>
                  <a:srgbClr val="222222"/>
                </a:solidFill>
                <a:effectLst/>
                <a:hlinkClick r:id="rId4"/>
              </a:rPr>
              <a:t> and Andrew </a:t>
            </a:r>
            <a:r>
              <a:rPr lang="en-GB" b="0" i="0" dirty="0" err="1">
                <a:solidFill>
                  <a:srgbClr val="222222"/>
                </a:solidFill>
                <a:effectLst/>
                <a:hlinkClick r:id="rId4"/>
              </a:rPr>
              <a:t>Postlewaite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193F-6A9E-7B67-4B52-19AEA972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85586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14080</TotalTime>
  <Words>513</Words>
  <Application>Microsoft Office PowerPoint</Application>
  <PresentationFormat>On-screen Show (16:9)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Effra</vt:lpstr>
      <vt:lpstr>Effra Light</vt:lpstr>
      <vt:lpstr>Effra Bold</vt:lpstr>
      <vt:lpstr>Calibri Light</vt:lpstr>
      <vt:lpstr>Cambria Math</vt:lpstr>
      <vt:lpstr>Arial</vt:lpstr>
      <vt:lpstr>UoR Theme</vt:lpstr>
      <vt:lpstr>Office Theme</vt:lpstr>
      <vt:lpstr>Status competitions under income differences</vt:lpstr>
      <vt:lpstr>Status Competitions – An overview</vt:lpstr>
      <vt:lpstr>Status Competitions  as a game of uncertainty</vt:lpstr>
      <vt:lpstr>Does a long-term equilibrium exist?</vt:lpstr>
      <vt:lpstr>Solution for short-term equilibiria</vt:lpstr>
      <vt:lpstr>Long-term equilibrium</vt:lpstr>
      <vt:lpstr>A two period equilibrium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681</cp:revision>
  <cp:lastPrinted>2016-03-21T20:49:46Z</cp:lastPrinted>
  <dcterms:created xsi:type="dcterms:W3CDTF">2016-03-21T20:49:46Z</dcterms:created>
  <dcterms:modified xsi:type="dcterms:W3CDTF">2022-06-13T09:35:24Z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