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57" r:id="rId3"/>
    <p:sldId id="259" r:id="rId4"/>
    <p:sldId id="260" r:id="rId5"/>
    <p:sldId id="261" r:id="rId6"/>
    <p:sldId id="262" r:id="rId7"/>
    <p:sldId id="272" r:id="rId8"/>
    <p:sldId id="265" r:id="rId9"/>
    <p:sldId id="266" r:id="rId10"/>
    <p:sldId id="268"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36" y="397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D9672A-8753-4266-9892-6A968696A410}" type="datetimeFigureOut">
              <a:rPr lang="en-US" smtClean="0"/>
              <a:pPr/>
              <a:t>3/14/2022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0E9976-F29E-423A-9667-2ADFB4CF7A6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F4FEDDD-A0B6-45FC-B89F-D3845BF22468}" type="datetimeFigureOut">
              <a:rPr lang="en-US" smtClean="0"/>
              <a:pPr/>
              <a:t>3/14/2022</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7EA046BB-3546-4F2E-9D89-9D5D9495CBDC}"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4FEDDD-A0B6-45FC-B89F-D3845BF22468}" type="datetimeFigureOut">
              <a:rPr lang="en-US" smtClean="0"/>
              <a:pPr/>
              <a:t>3/14/2022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EA046BB-3546-4F2E-9D89-9D5D9495CBD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4FEDDD-A0B6-45FC-B89F-D3845BF22468}" type="datetimeFigureOut">
              <a:rPr lang="en-US" smtClean="0"/>
              <a:pPr/>
              <a:t>3/14/2022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EA046BB-3546-4F2E-9D89-9D5D9495CBD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4FEDDD-A0B6-45FC-B89F-D3845BF22468}" type="datetimeFigureOut">
              <a:rPr lang="en-US" smtClean="0"/>
              <a:pPr/>
              <a:t>3/14/2022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EA046BB-3546-4F2E-9D89-9D5D9495CBD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F4FEDDD-A0B6-45FC-B89F-D3845BF22468}" type="datetimeFigureOut">
              <a:rPr lang="en-US" smtClean="0"/>
              <a:pPr/>
              <a:t>3/14/2022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EA046BB-3546-4F2E-9D89-9D5D9495CBDC}"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4FEDDD-A0B6-45FC-B89F-D3845BF22468}" type="datetimeFigureOut">
              <a:rPr lang="en-US" smtClean="0"/>
              <a:pPr/>
              <a:t>3/14/2022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EA046BB-3546-4F2E-9D89-9D5D9495CBD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F4FEDDD-A0B6-45FC-B89F-D3845BF22468}" type="datetimeFigureOut">
              <a:rPr lang="en-US" smtClean="0"/>
              <a:pPr/>
              <a:t>3/14/2022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EA046BB-3546-4F2E-9D89-9D5D9495CBD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F4FEDDD-A0B6-45FC-B89F-D3845BF22468}" type="datetimeFigureOut">
              <a:rPr lang="en-US" smtClean="0"/>
              <a:pPr/>
              <a:t>3/14/2022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EA046BB-3546-4F2E-9D89-9D5D9495CBD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F4FEDDD-A0B6-45FC-B89F-D3845BF22468}" type="datetimeFigureOut">
              <a:rPr lang="en-US" smtClean="0"/>
              <a:pPr/>
              <a:t>3/14/2022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EA046BB-3546-4F2E-9D89-9D5D9495CBDC}"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4FEDDD-A0B6-45FC-B89F-D3845BF22468}" type="datetimeFigureOut">
              <a:rPr lang="en-US" smtClean="0"/>
              <a:pPr/>
              <a:t>3/14/2022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EA046BB-3546-4F2E-9D89-9D5D9495CBD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F4FEDDD-A0B6-45FC-B89F-D3845BF22468}" type="datetimeFigureOut">
              <a:rPr lang="en-US" smtClean="0"/>
              <a:pPr/>
              <a:t>3/14/2022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EA046BB-3546-4F2E-9D89-9D5D9495CBDC}"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F4FEDDD-A0B6-45FC-B89F-D3845BF22468}" type="datetimeFigureOut">
              <a:rPr lang="en-US" smtClean="0"/>
              <a:pPr/>
              <a:t>3/14/2022</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EA046BB-3546-4F2E-9D89-9D5D9495CBDC}"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User-defined_function" TargetMode="External"/><Relationship Id="rId7" Type="http://schemas.openxmlformats.org/officeDocument/2006/relationships/hyperlink" Target="https://en.wikipedia.org/wiki/Groovy_(programming_language)" TargetMode="External"/><Relationship Id="rId2" Type="http://schemas.openxmlformats.org/officeDocument/2006/relationships/hyperlink" Target="https://en.wikipedia.org/wiki/Hadoop" TargetMode="External"/><Relationship Id="rId1" Type="http://schemas.openxmlformats.org/officeDocument/2006/relationships/slideLayout" Target="../slideLayouts/slideLayout2.xml"/><Relationship Id="rId6" Type="http://schemas.openxmlformats.org/officeDocument/2006/relationships/hyperlink" Target="https://en.wikipedia.org/wiki/Ruby_(programming_language)" TargetMode="External"/><Relationship Id="rId5" Type="http://schemas.openxmlformats.org/officeDocument/2006/relationships/hyperlink" Target="https://en.wikipedia.org/wiki/JavaScript" TargetMode="External"/><Relationship Id="rId4" Type="http://schemas.openxmlformats.org/officeDocument/2006/relationships/hyperlink" Target="https://en.wikipedia.org/wiki/Python_(programming_languag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ngItem_3643054.png"/>
          <p:cNvPicPr>
            <a:picLocks noChangeAspect="1"/>
          </p:cNvPicPr>
          <p:nvPr/>
        </p:nvPicPr>
        <p:blipFill>
          <a:blip r:embed="rId2"/>
          <a:stretch>
            <a:fillRect/>
          </a:stretch>
        </p:blipFill>
        <p:spPr>
          <a:xfrm>
            <a:off x="1857356" y="1428736"/>
            <a:ext cx="6215106" cy="314327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8" name="Content Placeholder 7"/>
          <p:cNvSpPr>
            <a:spLocks noGrp="1"/>
          </p:cNvSpPr>
          <p:nvPr>
            <p:ph idx="1"/>
          </p:nvPr>
        </p:nvSpPr>
        <p:spPr/>
        <p:txBody>
          <a:bodyPr/>
          <a:lstStyle/>
          <a:p>
            <a:pPr fontAlgn="base"/>
            <a:r>
              <a:rPr lang="en-IN" sz="2600" b="1" u="sng" dirty="0" smtClean="0"/>
              <a:t>Less development time</a:t>
            </a:r>
            <a:r>
              <a:rPr lang="en-IN" sz="2600" dirty="0" smtClean="0"/>
              <a:t>:-It consumes less time while development.</a:t>
            </a:r>
          </a:p>
          <a:p>
            <a:pPr fontAlgn="base"/>
            <a:r>
              <a:rPr lang="en-IN" sz="2600" b="1" u="sng" dirty="0" smtClean="0"/>
              <a:t>Procedural language</a:t>
            </a:r>
            <a:r>
              <a:rPr lang="en-IN" sz="2600" dirty="0" smtClean="0"/>
              <a:t>:-Apache Pig is a procedural language, not declarative, unlike SQL</a:t>
            </a:r>
          </a:p>
          <a:p>
            <a:pPr fontAlgn="base"/>
            <a:r>
              <a:rPr lang="en-IN" sz="2600" b="1" u="sng" dirty="0" smtClean="0"/>
              <a:t>Easy to control execution</a:t>
            </a:r>
            <a:r>
              <a:rPr lang="en-IN" sz="2600" dirty="0" smtClean="0"/>
              <a:t>:-We can control the execution of every step because it is procedural in nature</a:t>
            </a:r>
          </a:p>
          <a:p>
            <a:pPr fontAlgn="base"/>
            <a:r>
              <a:rPr lang="en-IN" sz="2600" b="1" u="sng" dirty="0" smtClean="0"/>
              <a:t>UDFs</a:t>
            </a:r>
            <a:r>
              <a:rPr lang="en-IN" sz="2600" dirty="0" smtClean="0"/>
              <a:t>:-It is possible to write our own UDFs(User Defined Function).</a:t>
            </a:r>
          </a:p>
          <a:p>
            <a:pPr>
              <a:buNone/>
            </a:pP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IN" dirty="0"/>
          </a:p>
        </p:txBody>
      </p:sp>
      <p:sp>
        <p:nvSpPr>
          <p:cNvPr id="3" name="Content Placeholder 2"/>
          <p:cNvSpPr>
            <a:spLocks noGrp="1"/>
          </p:cNvSpPr>
          <p:nvPr>
            <p:ph idx="1"/>
          </p:nvPr>
        </p:nvSpPr>
        <p:spPr/>
        <p:txBody>
          <a:bodyPr>
            <a:normAutofit/>
          </a:bodyPr>
          <a:lstStyle/>
          <a:p>
            <a:pPr fontAlgn="base"/>
            <a:r>
              <a:rPr lang="en-IN" sz="2600" b="1" u="sng" dirty="0" smtClean="0"/>
              <a:t>Errors of Pig</a:t>
            </a:r>
            <a:r>
              <a:rPr lang="en-IN" sz="2600" dirty="0" smtClean="0"/>
              <a:t>:-Errors that Pig produces due to UDFs(Python) are not helpful at all. At times, while something goes wrong, it just gives the error such as exec error in UDF, even if the problem is related to syntax or the type error, it lets alone a logical one.</a:t>
            </a:r>
          </a:p>
          <a:p>
            <a:pPr fontAlgn="base"/>
            <a:r>
              <a:rPr lang="en-IN" sz="2600" b="1" u="sng" dirty="0" smtClean="0"/>
              <a:t>Not mature</a:t>
            </a:r>
            <a:r>
              <a:rPr lang="en-IN" sz="2600" dirty="0" smtClean="0"/>
              <a:t>:-Pig is still in the development, even if it has been around for quite some time.</a:t>
            </a:r>
          </a:p>
          <a:p>
            <a:pPr fontAlgn="base"/>
            <a:r>
              <a:rPr lang="en-IN" sz="2600" dirty="0" smtClean="0"/>
              <a:t> </a:t>
            </a:r>
            <a:r>
              <a:rPr lang="en-IN" sz="2600" b="1" u="sng" dirty="0" smtClean="0"/>
              <a:t>Support</a:t>
            </a:r>
            <a:r>
              <a:rPr lang="en-IN" sz="2600" dirty="0" smtClean="0"/>
              <a:t>:-Generally, Google and Stack Overflow do not lead good solutions for the problems</a:t>
            </a:r>
            <a:r>
              <a:rPr lang="en-IN" sz="2800" dirty="0" smtClean="0"/>
              <a:t>.</a:t>
            </a:r>
          </a:p>
          <a:p>
            <a:pPr fontAlgn="base"/>
            <a:endParaRPr lang="en-IN" sz="2800" dirty="0" smtClean="0"/>
          </a:p>
          <a:p>
            <a:pPr fontAlgn="base"/>
            <a:endParaRPr lang="en-IN" sz="2800" dirty="0" smtClean="0"/>
          </a:p>
          <a:p>
            <a:endParaRPr lang="en-IN"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435608" y="1142984"/>
            <a:ext cx="7498080" cy="5286412"/>
          </a:xfrm>
        </p:spPr>
        <p:txBody>
          <a:bodyPr>
            <a:noAutofit/>
          </a:bodyPr>
          <a:lstStyle/>
          <a:p>
            <a:r>
              <a:rPr lang="en-IN" sz="2600" dirty="0"/>
              <a:t>Apache </a:t>
            </a:r>
            <a:r>
              <a:rPr lang="en-IN" sz="2600" dirty="0" smtClean="0"/>
              <a:t>Pig</a:t>
            </a:r>
            <a:r>
              <a:rPr lang="en-IN" sz="2600" dirty="0"/>
              <a:t> is a high-level platform for creating programs that run on </a:t>
            </a:r>
            <a:r>
              <a:rPr lang="en-IN" sz="2600" dirty="0">
                <a:hlinkClick r:id="rId2" tooltip="Hadoop"/>
              </a:rPr>
              <a:t>Apache </a:t>
            </a:r>
            <a:r>
              <a:rPr lang="en-IN" sz="2600" dirty="0" err="1">
                <a:hlinkClick r:id="rId2" tooltip="Hadoop"/>
              </a:rPr>
              <a:t>Hadoop</a:t>
            </a:r>
            <a:r>
              <a:rPr lang="en-IN" sz="2600" dirty="0"/>
              <a:t>. The language for this platform is called Pig </a:t>
            </a:r>
            <a:r>
              <a:rPr lang="en-IN" sz="2600" dirty="0" smtClean="0"/>
              <a:t>Latin</a:t>
            </a:r>
          </a:p>
          <a:p>
            <a:r>
              <a:rPr lang="en-IN" sz="2600" dirty="0" smtClean="0"/>
              <a:t>Apache Pig First was Developed at Yahoo Research around 2006.</a:t>
            </a:r>
          </a:p>
          <a:p>
            <a:r>
              <a:rPr lang="en-IN" sz="2600" dirty="0" smtClean="0"/>
              <a:t>Apache Pig is used to analyze larger sets of data by representing them as </a:t>
            </a:r>
            <a:r>
              <a:rPr lang="en-IN" sz="2600" dirty="0" smtClean="0"/>
              <a:t>data flows</a:t>
            </a:r>
            <a:r>
              <a:rPr lang="en-IN" sz="2600" dirty="0" smtClean="0"/>
              <a:t>.</a:t>
            </a:r>
          </a:p>
          <a:p>
            <a:r>
              <a:rPr lang="en-IN" sz="2600" dirty="0" smtClean="0"/>
              <a:t>Pig Latin can be extended using </a:t>
            </a:r>
            <a:r>
              <a:rPr lang="en-IN" sz="2600" dirty="0" smtClean="0">
                <a:hlinkClick r:id="rId3" tooltip="User-defined function"/>
              </a:rPr>
              <a:t>user-defined functions</a:t>
            </a:r>
            <a:r>
              <a:rPr lang="en-IN" sz="2600" dirty="0" smtClean="0"/>
              <a:t> (UDFs) which the user can write in Java, </a:t>
            </a:r>
            <a:r>
              <a:rPr lang="en-IN" sz="2600" dirty="0" smtClean="0">
                <a:hlinkClick r:id="rId4" tooltip="Python (programming language)"/>
              </a:rPr>
              <a:t>Python</a:t>
            </a:r>
            <a:r>
              <a:rPr lang="en-IN" sz="2600" dirty="0" smtClean="0"/>
              <a:t>, </a:t>
            </a:r>
            <a:r>
              <a:rPr lang="en-IN" sz="2600" dirty="0" smtClean="0">
                <a:hlinkClick r:id="rId5" tooltip="JavaScript"/>
              </a:rPr>
              <a:t>JavaScript</a:t>
            </a:r>
            <a:r>
              <a:rPr lang="en-IN" sz="2600" dirty="0" smtClean="0"/>
              <a:t>, </a:t>
            </a:r>
            <a:r>
              <a:rPr lang="en-IN" sz="2600" dirty="0" smtClean="0">
                <a:hlinkClick r:id="rId6" tooltip="Ruby (programming language)"/>
              </a:rPr>
              <a:t>Ruby</a:t>
            </a:r>
            <a:r>
              <a:rPr lang="en-IN" sz="2600" dirty="0" smtClean="0"/>
              <a:t> or </a:t>
            </a:r>
            <a:r>
              <a:rPr lang="en-IN" sz="2600" dirty="0" smtClean="0">
                <a:hlinkClick r:id="rId7" tooltip="Groovy (programming language)"/>
              </a:rPr>
              <a:t>Groovy</a:t>
            </a:r>
            <a:r>
              <a:rPr lang="en-IN" sz="2600" dirty="0" smtClean="0"/>
              <a:t> and then call directly from the language</a:t>
            </a:r>
          </a:p>
          <a:p>
            <a:r>
              <a:rPr lang="en-IN" sz="2600" dirty="0" smtClean="0"/>
              <a:t>Apache Pig Works on top of </a:t>
            </a:r>
            <a:r>
              <a:rPr lang="en-IN" sz="2600" dirty="0" err="1" smtClean="0"/>
              <a:t>Hadoop</a:t>
            </a:r>
            <a:r>
              <a:rPr lang="en-IN" sz="2600" dirty="0" smtClean="0"/>
              <a:t>.</a:t>
            </a:r>
          </a:p>
          <a:p>
            <a:endParaRPr lang="en-IN" sz="2400" dirty="0" smtClean="0"/>
          </a:p>
          <a:p>
            <a:endParaRPr lang="en-IN" sz="2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do we need Apache Pig?</a:t>
            </a:r>
            <a:endParaRPr lang="en-IN" dirty="0"/>
          </a:p>
        </p:txBody>
      </p:sp>
      <p:sp>
        <p:nvSpPr>
          <p:cNvPr id="3" name="Content Placeholder 2"/>
          <p:cNvSpPr>
            <a:spLocks noGrp="1"/>
          </p:cNvSpPr>
          <p:nvPr>
            <p:ph idx="1"/>
          </p:nvPr>
        </p:nvSpPr>
        <p:spPr/>
        <p:txBody>
          <a:bodyPr>
            <a:normAutofit/>
          </a:bodyPr>
          <a:lstStyle/>
          <a:p>
            <a:r>
              <a:rPr lang="en-IN" sz="2600" dirty="0" smtClean="0"/>
              <a:t>Programmers who are not so good at Java normally used to struggle working with </a:t>
            </a:r>
            <a:r>
              <a:rPr lang="en-IN" sz="2600" dirty="0" err="1" smtClean="0"/>
              <a:t>Hadoop</a:t>
            </a:r>
            <a:r>
              <a:rPr lang="en-IN" sz="2600" dirty="0" smtClean="0"/>
              <a:t>, especially while performing any </a:t>
            </a:r>
            <a:r>
              <a:rPr lang="en-IN" sz="2600" dirty="0" err="1" smtClean="0"/>
              <a:t>MapReduce</a:t>
            </a:r>
            <a:r>
              <a:rPr lang="en-IN" sz="2600" dirty="0" smtClean="0"/>
              <a:t> tasks they can use Apache Pig and Work on </a:t>
            </a:r>
            <a:r>
              <a:rPr lang="en-IN" sz="2600" dirty="0" err="1" smtClean="0"/>
              <a:t>Hadoop</a:t>
            </a:r>
            <a:r>
              <a:rPr lang="en-IN" sz="2600" dirty="0" smtClean="0"/>
              <a:t> and do the task</a:t>
            </a:r>
          </a:p>
          <a:p>
            <a:r>
              <a:rPr lang="en-IN" sz="2600" dirty="0" smtClean="0"/>
              <a:t>Apache Pig is a Helpful or Beneficial for all such programmers.</a:t>
            </a:r>
          </a:p>
          <a:p>
            <a:r>
              <a:rPr lang="en-IN" sz="2600" dirty="0" smtClean="0"/>
              <a:t>Apache Pig provides many built-in operators to support data operations like joins, filter, ordering, etc. </a:t>
            </a:r>
          </a:p>
          <a:p>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14290"/>
            <a:ext cx="7498080" cy="6034110"/>
          </a:xfrm>
        </p:spPr>
        <p:txBody>
          <a:bodyPr>
            <a:normAutofit fontScale="92500"/>
          </a:bodyPr>
          <a:lstStyle/>
          <a:p>
            <a:r>
              <a:rPr lang="en-IN" sz="2800" b="1" dirty="0" smtClean="0"/>
              <a:t>Joins</a:t>
            </a:r>
            <a:r>
              <a:rPr lang="en-IN" sz="2800" dirty="0" smtClean="0"/>
              <a:t> means combine record of two or more relation, </a:t>
            </a:r>
            <a:r>
              <a:rPr lang="en-IN" sz="2800" b="1" dirty="0" smtClean="0"/>
              <a:t>filter </a:t>
            </a:r>
            <a:r>
              <a:rPr lang="en-IN" sz="2800" dirty="0" smtClean="0"/>
              <a:t>means it used to select the required </a:t>
            </a:r>
            <a:r>
              <a:rPr lang="en-IN" sz="2800" dirty="0" err="1" smtClean="0"/>
              <a:t>tuples</a:t>
            </a:r>
            <a:r>
              <a:rPr lang="en-IN" sz="2800" dirty="0" smtClean="0"/>
              <a:t> from relation based on a condition, </a:t>
            </a:r>
            <a:r>
              <a:rPr lang="en-IN" sz="2800" b="1" dirty="0" smtClean="0"/>
              <a:t>Ordering </a:t>
            </a:r>
            <a:r>
              <a:rPr lang="en-IN" sz="2800" dirty="0" smtClean="0"/>
              <a:t>means it used to display the content of a relation in a sorted order based on one or more relation</a:t>
            </a:r>
          </a:p>
          <a:p>
            <a:r>
              <a:rPr lang="en-IN" sz="2800" dirty="0" smtClean="0"/>
              <a:t>Apache Pig uses multi-query approach, Means Apache Pig can execute one or more query together.</a:t>
            </a:r>
          </a:p>
          <a:p>
            <a:r>
              <a:rPr lang="en-IN" sz="2800" dirty="0" smtClean="0"/>
              <a:t>Pig Latin is SQL-like language and it is easy to learn Apache Pig when you are familiar with SQL.</a:t>
            </a:r>
          </a:p>
          <a:p>
            <a:r>
              <a:rPr lang="en-IN" sz="2800" dirty="0" smtClean="0"/>
              <a:t>In addition, it also provides nested data types like </a:t>
            </a:r>
            <a:r>
              <a:rPr lang="en-IN" sz="2800" dirty="0" err="1" smtClean="0"/>
              <a:t>tuples</a:t>
            </a:r>
            <a:r>
              <a:rPr lang="en-IN" sz="2800" dirty="0" smtClean="0"/>
              <a:t>, bags, and maps that are missing from </a:t>
            </a:r>
            <a:r>
              <a:rPr lang="en-IN" sz="2800" dirty="0" err="1" smtClean="0"/>
              <a:t>MapReduce</a:t>
            </a:r>
            <a:r>
              <a:rPr lang="en-IN" sz="2800" dirty="0" smtClean="0"/>
              <a:t>.</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sp>
        <p:nvSpPr>
          <p:cNvPr id="3" name="Content Placeholder 2"/>
          <p:cNvSpPr>
            <a:spLocks noGrp="1"/>
          </p:cNvSpPr>
          <p:nvPr>
            <p:ph idx="1"/>
          </p:nvPr>
        </p:nvSpPr>
        <p:spPr>
          <a:xfrm>
            <a:off x="1435608" y="1285860"/>
            <a:ext cx="7498080" cy="5072098"/>
          </a:xfrm>
        </p:spPr>
        <p:txBody>
          <a:bodyPr>
            <a:noAutofit/>
          </a:bodyPr>
          <a:lstStyle/>
          <a:p>
            <a:r>
              <a:rPr lang="en-IN" sz="2600" dirty="0" smtClean="0"/>
              <a:t>To perform a particular task Programmers using Pig, programmers need to write a Pig script using the Pig Latin language, and execute them using any of the execution mechanisms (Grunt Shell, Pig Server). </a:t>
            </a:r>
          </a:p>
          <a:p>
            <a:r>
              <a:rPr lang="en-IN" sz="2600" dirty="0" smtClean="0"/>
              <a:t>After execution, these scripts will go through a series of transformations applied by the Pig Framework, to produce the desired output.</a:t>
            </a:r>
          </a:p>
          <a:p>
            <a:r>
              <a:rPr lang="en-IN" sz="2600" dirty="0" smtClean="0"/>
              <a:t>Internally, Apache Pig converts these scripts into a series of </a:t>
            </a:r>
            <a:r>
              <a:rPr lang="en-IN" sz="2600" dirty="0" err="1" smtClean="0"/>
              <a:t>MapReduce</a:t>
            </a:r>
            <a:r>
              <a:rPr lang="en-IN" sz="2600" dirty="0" smtClean="0"/>
              <a:t> jobs, and the output will be stored in HDFS thus, it makes the programmer’s job easy. </a:t>
            </a:r>
          </a:p>
          <a:p>
            <a:endParaRPr lang="en-IN" sz="2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85728"/>
            <a:ext cx="7498080" cy="5962672"/>
          </a:xfrm>
        </p:spPr>
        <p:txBody>
          <a:bodyPr/>
          <a:lstStyle/>
          <a:p>
            <a:r>
              <a:rPr lang="en-IN" sz="2800" dirty="0" smtClean="0"/>
              <a:t>The architecture of Apache Pig is shown below.</a:t>
            </a:r>
          </a:p>
          <a:p>
            <a:endParaRPr lang="en-IN" dirty="0"/>
          </a:p>
        </p:txBody>
      </p:sp>
      <p:pic>
        <p:nvPicPr>
          <p:cNvPr id="4" name="Picture 3" descr="apache_pig_architecture.jpg"/>
          <p:cNvPicPr>
            <a:picLocks noChangeAspect="1"/>
          </p:cNvPicPr>
          <p:nvPr/>
        </p:nvPicPr>
        <p:blipFill>
          <a:blip r:embed="rId2"/>
          <a:stretch>
            <a:fillRect/>
          </a:stretch>
        </p:blipFill>
        <p:spPr>
          <a:xfrm>
            <a:off x="2714612" y="1042307"/>
            <a:ext cx="5072098" cy="538709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a:t>
            </a:r>
            <a:endParaRPr lang="en-IN" dirty="0"/>
          </a:p>
        </p:txBody>
      </p:sp>
      <p:sp>
        <p:nvSpPr>
          <p:cNvPr id="3" name="Content Placeholder 2"/>
          <p:cNvSpPr>
            <a:spLocks noGrp="1"/>
          </p:cNvSpPr>
          <p:nvPr>
            <p:ph idx="1"/>
          </p:nvPr>
        </p:nvSpPr>
        <p:spPr/>
        <p:txBody>
          <a:bodyPr>
            <a:normAutofit/>
          </a:bodyPr>
          <a:lstStyle/>
          <a:p>
            <a:r>
              <a:rPr lang="en-IN" sz="2600" b="1" dirty="0" smtClean="0">
                <a:latin typeface="Calibri" pitchFamily="34" charset="0"/>
                <a:cs typeface="Calibri" pitchFamily="34" charset="0"/>
              </a:rPr>
              <a:t>Parser</a:t>
            </a:r>
            <a:r>
              <a:rPr lang="en-IN" sz="2600" dirty="0" smtClean="0"/>
              <a:t>:- Does Syntax </a:t>
            </a:r>
            <a:r>
              <a:rPr lang="en-IN" sz="2600" dirty="0" smtClean="0"/>
              <a:t>Checking of the Pig Scripts.</a:t>
            </a:r>
            <a:endParaRPr lang="en-IN" sz="2600" dirty="0" smtClean="0"/>
          </a:p>
          <a:p>
            <a:r>
              <a:rPr lang="en-IN" sz="2600" b="1" dirty="0" smtClean="0">
                <a:latin typeface="Calibri" pitchFamily="34" charset="0"/>
                <a:cs typeface="Calibri" pitchFamily="34" charset="0"/>
              </a:rPr>
              <a:t>Optimizer:- </a:t>
            </a:r>
            <a:r>
              <a:rPr lang="en-IN" sz="2600" dirty="0" smtClean="0">
                <a:cs typeface="Calibri" pitchFamily="34" charset="0"/>
              </a:rPr>
              <a:t>Optimize Query using  several techniques or methods</a:t>
            </a:r>
          </a:p>
          <a:p>
            <a:r>
              <a:rPr lang="en-IN" sz="2600" b="1" dirty="0" smtClean="0">
                <a:latin typeface="Calibri" pitchFamily="34" charset="0"/>
                <a:cs typeface="Calibri" pitchFamily="34" charset="0"/>
              </a:rPr>
              <a:t>Compiler:- </a:t>
            </a:r>
            <a:r>
              <a:rPr lang="en-IN" sz="2600" dirty="0" smtClean="0">
                <a:cs typeface="Calibri" pitchFamily="34" charset="0"/>
              </a:rPr>
              <a:t>Compiles gives the output into series of  </a:t>
            </a:r>
            <a:r>
              <a:rPr lang="en-IN" sz="2600" dirty="0" err="1" smtClean="0">
                <a:cs typeface="Calibri" pitchFamily="34" charset="0"/>
              </a:rPr>
              <a:t>mapreduce</a:t>
            </a:r>
            <a:r>
              <a:rPr lang="en-IN" sz="2600" dirty="0" smtClean="0">
                <a:cs typeface="Calibri" pitchFamily="34" charset="0"/>
              </a:rPr>
              <a:t> job.</a:t>
            </a:r>
          </a:p>
          <a:p>
            <a:r>
              <a:rPr lang="en-IN" sz="2600" b="1" dirty="0" smtClean="0">
                <a:latin typeface="Calibri" pitchFamily="34" charset="0"/>
                <a:cs typeface="Calibri" pitchFamily="34" charset="0"/>
              </a:rPr>
              <a:t>Execution Engine:</a:t>
            </a:r>
            <a:r>
              <a:rPr lang="en-IN" sz="2600" dirty="0" smtClean="0">
                <a:cs typeface="Calibri" pitchFamily="34" charset="0"/>
              </a:rPr>
              <a:t>- It takes the responsibility in </a:t>
            </a:r>
            <a:r>
              <a:rPr lang="en-IN" sz="2600" dirty="0" err="1" smtClean="0">
                <a:cs typeface="Calibri" pitchFamily="34" charset="0"/>
              </a:rPr>
              <a:t>Hadoop</a:t>
            </a:r>
            <a:r>
              <a:rPr lang="en-IN" sz="2600" dirty="0" smtClean="0">
                <a:cs typeface="Calibri" pitchFamily="34" charset="0"/>
              </a:rPr>
              <a:t> to execute the in </a:t>
            </a:r>
            <a:r>
              <a:rPr lang="en-IN" sz="2600" dirty="0" err="1" smtClean="0">
                <a:cs typeface="Calibri" pitchFamily="34" charset="0"/>
              </a:rPr>
              <a:t>mapreduce</a:t>
            </a:r>
            <a:r>
              <a:rPr lang="en-IN" sz="2600" dirty="0" smtClean="0">
                <a:cs typeface="Calibri" pitchFamily="34" charset="0"/>
              </a:rPr>
              <a:t> job, </a:t>
            </a:r>
            <a:r>
              <a:rPr lang="en-IN" sz="2600" dirty="0" err="1" smtClean="0">
                <a:cs typeface="Calibri" pitchFamily="34" charset="0"/>
              </a:rPr>
              <a:t>fo</a:t>
            </a:r>
            <a:r>
              <a:rPr lang="en-IN" sz="2600" dirty="0" smtClean="0">
                <a:cs typeface="Calibri" pitchFamily="34" charset="0"/>
              </a:rPr>
              <a:t> that purpose we required </a:t>
            </a:r>
            <a:r>
              <a:rPr lang="en-IN" sz="2600" dirty="0" err="1" smtClean="0">
                <a:cs typeface="Calibri" pitchFamily="34" charset="0"/>
              </a:rPr>
              <a:t>mapreduce</a:t>
            </a:r>
            <a:r>
              <a:rPr lang="en-IN" sz="2600" dirty="0" smtClean="0">
                <a:cs typeface="Calibri" pitchFamily="34" charset="0"/>
              </a:rPr>
              <a:t>  and whatever result will be there it directly stored in HDFS.</a:t>
            </a:r>
          </a:p>
          <a:p>
            <a:pPr>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IN" dirty="0"/>
          </a:p>
        </p:txBody>
      </p:sp>
      <p:sp>
        <p:nvSpPr>
          <p:cNvPr id="3" name="Content Placeholder 2"/>
          <p:cNvSpPr>
            <a:spLocks noGrp="1"/>
          </p:cNvSpPr>
          <p:nvPr>
            <p:ph idx="1"/>
          </p:nvPr>
        </p:nvSpPr>
        <p:spPr/>
        <p:txBody>
          <a:bodyPr>
            <a:normAutofit/>
          </a:bodyPr>
          <a:lstStyle/>
          <a:p>
            <a:r>
              <a:rPr lang="en-IN" sz="2600" dirty="0" smtClean="0"/>
              <a:t>Apache Pig comes with the following features:-</a:t>
            </a:r>
          </a:p>
          <a:p>
            <a:r>
              <a:rPr lang="en-IN" sz="2600" b="1" u="sng" dirty="0" smtClean="0"/>
              <a:t>Rich set of operators</a:t>
            </a:r>
            <a:r>
              <a:rPr lang="en-IN" sz="2600" dirty="0" smtClean="0"/>
              <a:t>:− It provides many operators to perform operations like join, sort, filer, etc.</a:t>
            </a:r>
          </a:p>
          <a:p>
            <a:r>
              <a:rPr lang="en-IN" sz="2600" b="1" u="sng" dirty="0" smtClean="0"/>
              <a:t>Ease of programming</a:t>
            </a:r>
            <a:r>
              <a:rPr lang="en-IN" sz="2600" dirty="0" smtClean="0"/>
              <a:t>:− Pig Latin is similar to SQL and it is easy to write a Pig script if you are good at SQL.</a:t>
            </a:r>
          </a:p>
          <a:p>
            <a:r>
              <a:rPr lang="en-IN" sz="2600" b="1" u="sng" dirty="0" smtClean="0"/>
              <a:t>Optimization opportunities</a:t>
            </a:r>
            <a:r>
              <a:rPr lang="en-IN" sz="2600" dirty="0" smtClean="0"/>
              <a:t>:− The tasks in Apache Pig optimize their execution automatically, so the programmers need to focus only on semantics of the language.</a:t>
            </a:r>
          </a:p>
          <a:p>
            <a:endParaRPr lang="en-IN"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85728"/>
            <a:ext cx="7498080" cy="5962672"/>
          </a:xfrm>
        </p:spPr>
        <p:txBody>
          <a:bodyPr/>
          <a:lstStyle/>
          <a:p>
            <a:r>
              <a:rPr lang="en-IN" sz="2600" b="1" u="sng" dirty="0" smtClean="0"/>
              <a:t>UDF’s</a:t>
            </a:r>
            <a:r>
              <a:rPr lang="en-IN" sz="2600" dirty="0" smtClean="0"/>
              <a:t>:− Pig provides the facility to create </a:t>
            </a:r>
            <a:r>
              <a:rPr lang="en-IN" sz="2600" b="1" dirty="0" smtClean="0"/>
              <a:t>User-defined Functions</a:t>
            </a:r>
            <a:r>
              <a:rPr lang="en-IN" sz="2600" dirty="0" smtClean="0"/>
              <a:t> in other programming languages such as Java and invoke or embed them in Pig Scripts.</a:t>
            </a:r>
          </a:p>
          <a:p>
            <a:r>
              <a:rPr lang="en-IN" sz="2600" b="1" u="sng" dirty="0" smtClean="0"/>
              <a:t>Handles all kinds of data</a:t>
            </a:r>
            <a:r>
              <a:rPr lang="en-IN" sz="2600" u="sng" dirty="0" smtClean="0"/>
              <a:t>:</a:t>
            </a:r>
            <a:r>
              <a:rPr lang="en-IN" sz="2600" dirty="0" smtClean="0"/>
              <a:t>− Apache Pig analyzes all kinds of data, both structured as well as unstructured. It stores the results in HDFS</a:t>
            </a:r>
          </a:p>
          <a:p>
            <a:pPr>
              <a:buNone/>
            </a:pP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351</TotalTime>
  <Words>503</Words>
  <Application>Microsoft Office PowerPoint</Application>
  <PresentationFormat>On-screen Show (4:3)</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Slide 1</vt:lpstr>
      <vt:lpstr>Introduction</vt:lpstr>
      <vt:lpstr>Why do we need Apache Pig?</vt:lpstr>
      <vt:lpstr>Slide 4</vt:lpstr>
      <vt:lpstr>Architecture</vt:lpstr>
      <vt:lpstr>Slide 6</vt:lpstr>
      <vt:lpstr>Components</vt:lpstr>
      <vt:lpstr>Features</vt:lpstr>
      <vt:lpstr>Slide 9</vt:lpstr>
      <vt:lpstr>Advantages</vt:lpstr>
      <vt:lpstr>Disadvantages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Pig</dc:title>
  <dc:creator>USER</dc:creator>
  <cp:lastModifiedBy>USER</cp:lastModifiedBy>
  <cp:revision>50</cp:revision>
  <dcterms:created xsi:type="dcterms:W3CDTF">2022-03-06T04:09:07Z</dcterms:created>
  <dcterms:modified xsi:type="dcterms:W3CDTF">2022-03-14T10:54:16Z</dcterms:modified>
</cp:coreProperties>
</file>