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0"/>
  </p:notesMasterIdLst>
  <p:sldIdLst>
    <p:sldId id="256" r:id="rId2"/>
    <p:sldId id="257" r:id="rId3"/>
    <p:sldId id="263" r:id="rId4"/>
    <p:sldId id="264" r:id="rId5"/>
    <p:sldId id="265" r:id="rId6"/>
    <p:sldId id="279" r:id="rId7"/>
    <p:sldId id="268" r:id="rId8"/>
    <p:sldId id="278" r:id="rId9"/>
  </p:sldIdLst>
  <p:sldSz cx="9144000" cy="5143500" type="screen16x9"/>
  <p:notesSz cx="6858000" cy="9144000"/>
  <p:embeddedFontLst>
    <p:embeddedFont>
      <p:font typeface="Roboto Condensed Light" charset="0"/>
      <p:regular r:id="rId11"/>
      <p:italic r:id="rId12"/>
    </p:embeddedFont>
    <p:embeddedFont>
      <p:font typeface="Arvo" charset="0"/>
      <p:regular r:id="rId13"/>
      <p:bold r:id="rId14"/>
      <p:italic r:id="rId15"/>
      <p:boldItalic r:id="rId16"/>
    </p:embeddedFont>
    <p:embeddedFont>
      <p:font typeface="Roboto Condensed"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21" d="100"/>
          <a:sy n="121" d="100"/>
        </p:scale>
        <p:origin x="-346" y="1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91942136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05" name="Google Shape;105;p7"/>
            <p:cNvGrpSpPr/>
            <p:nvPr/>
          </p:nvGrpSpPr>
          <p:grpSpPr>
            <a:xfrm rot="10800000" flipH="1">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08" name="Google Shape;108;p7"/>
            <p:cNvGrpSpPr/>
            <p:nvPr/>
          </p:nvGrpSpPr>
          <p:grpSpPr>
            <a:xfrm rot="10800000" flipH="1">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9" name="Google Shape;119;p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20" name="Google Shape;120;p7"/>
          <p:cNvSpPr txBox="1">
            <a:spLocks noGrp="1"/>
          </p:cNvSpPr>
          <p:nvPr>
            <p:ph type="body" idx="1"/>
          </p:nvPr>
        </p:nvSpPr>
        <p:spPr>
          <a:xfrm>
            <a:off x="8704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1" name="Google Shape;121;p7"/>
          <p:cNvSpPr txBox="1">
            <a:spLocks noGrp="1"/>
          </p:cNvSpPr>
          <p:nvPr>
            <p:ph type="body" idx="2"/>
          </p:nvPr>
        </p:nvSpPr>
        <p:spPr>
          <a:xfrm>
            <a:off x="3233637"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2" name="Google Shape;122;p7"/>
          <p:cNvSpPr txBox="1">
            <a:spLocks noGrp="1"/>
          </p:cNvSpPr>
          <p:nvPr>
            <p:ph type="body" idx="3"/>
          </p:nvPr>
        </p:nvSpPr>
        <p:spPr>
          <a:xfrm>
            <a:off x="55406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3" name="Google Shape;123;p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74676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Vehicle Rental System</a:t>
            </a:r>
            <a:endParaRPr dirty="0"/>
          </a:p>
        </p:txBody>
      </p:sp>
      <p:sp>
        <p:nvSpPr>
          <p:cNvPr id="2" name="TextBox 1"/>
          <p:cNvSpPr txBox="1"/>
          <p:nvPr/>
        </p:nvSpPr>
        <p:spPr>
          <a:xfrm>
            <a:off x="4419600" y="4321373"/>
            <a:ext cx="4724400" cy="307777"/>
          </a:xfrm>
          <a:prstGeom prst="rect">
            <a:avLst/>
          </a:prstGeom>
          <a:noFill/>
        </p:spPr>
        <p:txBody>
          <a:bodyPr wrap="square" rtlCol="0">
            <a:spAutoFit/>
          </a:bodyPr>
          <a:lstStyle/>
          <a:p>
            <a:pPr algn="r"/>
            <a:r>
              <a:rPr lang="en-US" dirty="0" err="1" smtClean="0">
                <a:solidFill>
                  <a:schemeClr val="bg1"/>
                </a:solidFill>
              </a:rPr>
              <a:t>Anurag</a:t>
            </a:r>
            <a:r>
              <a:rPr lang="en-US" dirty="0" smtClean="0">
                <a:solidFill>
                  <a:schemeClr val="bg1"/>
                </a:solidFill>
              </a:rPr>
              <a:t> </a:t>
            </a:r>
            <a:r>
              <a:rPr lang="en-US" dirty="0" err="1" smtClean="0">
                <a:solidFill>
                  <a:schemeClr val="bg1"/>
                </a:solidFill>
              </a:rPr>
              <a:t>Saini</a:t>
            </a:r>
            <a:r>
              <a:rPr lang="en-US" dirty="0" smtClean="0">
                <a:solidFill>
                  <a:schemeClr val="bg1"/>
                </a:solidFill>
              </a:rPr>
              <a:t>(19BCS2078), </a:t>
            </a:r>
            <a:r>
              <a:rPr lang="en-US" dirty="0" err="1" smtClean="0">
                <a:solidFill>
                  <a:schemeClr val="bg1"/>
                </a:solidFill>
              </a:rPr>
              <a:t>Sonu</a:t>
            </a:r>
            <a:r>
              <a:rPr lang="en-US" dirty="0" smtClean="0">
                <a:solidFill>
                  <a:schemeClr val="bg1"/>
                </a:solidFill>
              </a:rPr>
              <a:t>(19BCS2069)</a:t>
            </a:r>
            <a:endParaRPr lang="en-US"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Introduction</a:t>
            </a:r>
            <a:endParaRPr dirty="0"/>
          </a:p>
        </p:txBody>
      </p:sp>
      <p:sp>
        <p:nvSpPr>
          <p:cNvPr id="190" name="Google Shape;190;p12"/>
          <p:cNvSpPr txBox="1">
            <a:spLocks noGrp="1"/>
          </p:cNvSpPr>
          <p:nvPr>
            <p:ph type="body" idx="2"/>
          </p:nvPr>
        </p:nvSpPr>
        <p:spPr>
          <a:xfrm>
            <a:off x="4119725" y="1744425"/>
            <a:ext cx="3654900" cy="1755900"/>
          </a:xfrm>
          <a:prstGeom prst="rect">
            <a:avLst/>
          </a:prstGeom>
        </p:spPr>
        <p:txBody>
          <a:bodyPr spcFirstLastPara="1" wrap="square" lIns="91425" tIns="91425" rIns="91425" bIns="91425" anchor="t" anchorCtr="0">
            <a:noAutofit/>
          </a:bodyPr>
          <a:lstStyle/>
          <a:p>
            <a:pPr marL="0" lvl="0" indent="0">
              <a:spcAft>
                <a:spcPts val="1000"/>
              </a:spcAft>
              <a:buNone/>
            </a:pPr>
            <a:r>
              <a:rPr lang="en-IN" sz="1200" b="1" dirty="0" smtClean="0"/>
              <a:t>Mainly there are </a:t>
            </a:r>
            <a:r>
              <a:rPr lang="en-IN" sz="1200" b="1" dirty="0" smtClean="0"/>
              <a:t> two types </a:t>
            </a:r>
            <a:r>
              <a:rPr lang="en-IN" sz="1200" b="1" dirty="0" smtClean="0"/>
              <a:t>of user </a:t>
            </a:r>
          </a:p>
          <a:p>
            <a:pPr marL="171450" indent="-171450">
              <a:spcAft>
                <a:spcPts val="1000"/>
              </a:spcAft>
            </a:pPr>
            <a:r>
              <a:rPr lang="en-IN" sz="1200" b="1" dirty="0" smtClean="0"/>
              <a:t>Admin</a:t>
            </a:r>
            <a:endParaRPr lang="en-IN" sz="1200" b="1" dirty="0" smtClean="0"/>
          </a:p>
          <a:p>
            <a:pPr marL="171450" indent="-171450">
              <a:spcAft>
                <a:spcPts val="1000"/>
              </a:spcAft>
            </a:pPr>
            <a:r>
              <a:rPr lang="en-IN" sz="1200" b="1" dirty="0" smtClean="0"/>
              <a:t>Normal user.</a:t>
            </a:r>
          </a:p>
          <a:p>
            <a:pPr marL="0" lvl="0" indent="0">
              <a:spcAft>
                <a:spcPts val="1000"/>
              </a:spcAft>
              <a:buNone/>
            </a:pPr>
            <a:r>
              <a:rPr lang="en-IN" sz="1200" dirty="0" smtClean="0"/>
              <a:t> </a:t>
            </a:r>
            <a:endParaRPr sz="1200" b="1"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
        <p:nvSpPr>
          <p:cNvPr id="193" name="Google Shape;193;p12"/>
          <p:cNvSpPr txBox="1">
            <a:spLocks noGrp="1"/>
          </p:cNvSpPr>
          <p:nvPr>
            <p:ph type="body" idx="1"/>
          </p:nvPr>
        </p:nvSpPr>
        <p:spPr>
          <a:xfrm>
            <a:off x="814274" y="1744424"/>
            <a:ext cx="3148125" cy="2884725"/>
          </a:xfrm>
          <a:prstGeom prst="rect">
            <a:avLst/>
          </a:prstGeom>
        </p:spPr>
        <p:txBody>
          <a:bodyPr spcFirstLastPara="1" wrap="square" lIns="91425" tIns="91425" rIns="91425" bIns="91425" anchor="t" anchorCtr="0">
            <a:noAutofit/>
          </a:bodyPr>
          <a:lstStyle/>
          <a:p>
            <a:pPr marL="0" lvl="0" indent="0" algn="just">
              <a:buClr>
                <a:schemeClr val="dk1"/>
              </a:buClr>
              <a:buSzPts val="1100"/>
              <a:buNone/>
            </a:pPr>
            <a:r>
              <a:rPr lang="en-US" sz="1200" dirty="0"/>
              <a:t>The main objective of the application </a:t>
            </a:r>
            <a:r>
              <a:rPr lang="en-US" sz="1200" dirty="0" smtClean="0"/>
              <a:t>Vehicle  Rental System </a:t>
            </a:r>
            <a:r>
              <a:rPr lang="en-US" sz="1200" dirty="0"/>
              <a:t>require a temporary vehicle, for example those who do not own their own car, or owners of damaged or destroyed vehicles who are awaiting repair or insurance compensation or travellers who are out of town. In existing system the response time from the service was ordinary because of one-way communication which deteriorates the market and goodwill of the organization. It also consumes unnecessary time and efforts, thereby making it not feasible for customers who do not have time to spare on such bookings while leading their fast lives.</a:t>
            </a:r>
            <a:endParaRPr sz="1200" b="1"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762000" y="1733550"/>
            <a:ext cx="5434125" cy="2724300"/>
          </a:xfrm>
          <a:prstGeom prst="rect">
            <a:avLst/>
          </a:prstGeom>
        </p:spPr>
        <p:txBody>
          <a:bodyPr spcFirstLastPara="1" wrap="square" lIns="91425" tIns="91425" rIns="91425" bIns="91425" anchor="t" anchorCtr="0">
            <a:noAutofit/>
          </a:bodyPr>
          <a:lstStyle/>
          <a:p>
            <a:pPr marL="0" lvl="0" indent="0" algn="just">
              <a:buNone/>
            </a:pPr>
            <a:r>
              <a:rPr lang="en-IN" sz="1400" dirty="0" smtClean="0"/>
              <a:t>During coding and design of the software Project, </a:t>
            </a:r>
            <a:r>
              <a:rPr lang="en-IN" sz="1400" dirty="0" smtClean="0"/>
              <a:t>Visual Studio Code</a:t>
            </a:r>
            <a:r>
              <a:rPr lang="en-IN" sz="1400" dirty="0" smtClean="0"/>
              <a:t>, </a:t>
            </a:r>
            <a:r>
              <a:rPr lang="en-IN" sz="1400" dirty="0" smtClean="0"/>
              <a:t>at front-end tool HTML &amp; CSS and Bootstrap is used for getting User Interface (UI) based integrated platform and coding simplicity. As a back-end My SQL and PHP is used as per requirement.</a:t>
            </a:r>
            <a:endParaRPr sz="1400" dirty="0"/>
          </a:p>
        </p:txBody>
      </p:sp>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Tools to Implement Project</a:t>
            </a:r>
            <a:endParaRPr/>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grpSp>
        <p:nvGrpSpPr>
          <p:cNvPr id="271" name="Google Shape;271;p18"/>
          <p:cNvGrpSpPr/>
          <p:nvPr/>
        </p:nvGrpSpPr>
        <p:grpSpPr>
          <a:xfrm>
            <a:off x="312466" y="587260"/>
            <a:ext cx="309022" cy="376837"/>
            <a:chOff x="596350" y="929175"/>
            <a:chExt cx="407950" cy="497475"/>
          </a:xfrm>
        </p:grpSpPr>
        <p:sp>
          <p:nvSpPr>
            <p:cNvPr id="272" name="Google Shape;272;p1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Hardware &amp; Software requirement</a:t>
            </a:r>
            <a:endParaRPr/>
          </a:p>
        </p:txBody>
      </p:sp>
      <p:sp>
        <p:nvSpPr>
          <p:cNvPr id="284" name="Google Shape;284;p19"/>
          <p:cNvSpPr txBox="1">
            <a:spLocks noGrp="1"/>
          </p:cNvSpPr>
          <p:nvPr>
            <p:ph type="body" idx="1"/>
          </p:nvPr>
        </p:nvSpPr>
        <p:spPr>
          <a:xfrm>
            <a:off x="870450" y="1545076"/>
            <a:ext cx="6139950" cy="3007874"/>
          </a:xfrm>
          <a:prstGeom prst="rect">
            <a:avLst/>
          </a:prstGeom>
        </p:spPr>
        <p:txBody>
          <a:bodyPr spcFirstLastPara="1" wrap="square" lIns="91425" tIns="91425" rIns="91425" bIns="91425" anchor="t" anchorCtr="0">
            <a:noAutofit/>
          </a:bodyPr>
          <a:lstStyle/>
          <a:p>
            <a:pPr marL="0" lvl="0" indent="0">
              <a:buNone/>
            </a:pPr>
            <a:r>
              <a:rPr lang="en-IN" sz="1400" b="1" dirty="0" smtClean="0"/>
              <a:t>Hardware Requirement- </a:t>
            </a:r>
          </a:p>
          <a:p>
            <a:pPr marL="285750" indent="-285750"/>
            <a:r>
              <a:rPr lang="en-IN" sz="1400" dirty="0" smtClean="0"/>
              <a:t>Intel i3 processor or similar processor based PC at Client/Server end.</a:t>
            </a:r>
          </a:p>
          <a:p>
            <a:pPr marL="285750" indent="-285750"/>
            <a:r>
              <a:rPr lang="en-IN" sz="1400" dirty="0" smtClean="0"/>
              <a:t>Standard I/O devices like Keyboard and Mouse etc. </a:t>
            </a:r>
          </a:p>
          <a:p>
            <a:pPr marL="0" lvl="0" indent="0">
              <a:buNone/>
            </a:pPr>
            <a:endParaRPr lang="en-IN" sz="1400" b="1" dirty="0" smtClean="0"/>
          </a:p>
          <a:p>
            <a:pPr marL="0" lvl="0" indent="0">
              <a:buNone/>
            </a:pPr>
            <a:r>
              <a:rPr lang="en-IN" sz="1400" b="1" dirty="0" smtClean="0"/>
              <a:t>Software </a:t>
            </a:r>
            <a:r>
              <a:rPr lang="en-IN" sz="1400" b="1" dirty="0" smtClean="0"/>
              <a:t>Requirement- </a:t>
            </a:r>
          </a:p>
          <a:p>
            <a:pPr marL="285750" indent="-285750"/>
            <a:r>
              <a:rPr lang="en-IN" sz="1400" dirty="0" smtClean="0"/>
              <a:t>Windows 10 is desirable.</a:t>
            </a:r>
          </a:p>
          <a:p>
            <a:pPr marL="285750" indent="-285750"/>
            <a:r>
              <a:rPr lang="en-IN" sz="1400" dirty="0" smtClean="0"/>
              <a:t>Visual Studio Code</a:t>
            </a:r>
            <a:r>
              <a:rPr lang="en-IN" sz="1400" dirty="0" smtClean="0"/>
              <a:t>. </a:t>
            </a:r>
            <a:endParaRPr lang="en-IN" sz="1400" dirty="0"/>
          </a:p>
          <a:p>
            <a:pPr marL="285750" indent="-285750"/>
            <a:r>
              <a:rPr lang="en-IN" sz="1400" dirty="0" err="1" smtClean="0"/>
              <a:t>Xampp</a:t>
            </a:r>
            <a:r>
              <a:rPr lang="en-IN" sz="1400" dirty="0" smtClean="0"/>
              <a:t>.</a:t>
            </a:r>
            <a:endParaRPr sz="1400" dirty="0"/>
          </a:p>
        </p:txBody>
      </p:sp>
      <p:sp>
        <p:nvSpPr>
          <p:cNvPr id="287" name="Google Shape;287;p1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grpSp>
        <p:nvGrpSpPr>
          <p:cNvPr id="288" name="Google Shape;288;p19"/>
          <p:cNvGrpSpPr/>
          <p:nvPr/>
        </p:nvGrpSpPr>
        <p:grpSpPr>
          <a:xfrm>
            <a:off x="312466" y="587260"/>
            <a:ext cx="309022" cy="376837"/>
            <a:chOff x="596350" y="929175"/>
            <a:chExt cx="407950" cy="497475"/>
          </a:xfrm>
        </p:grpSpPr>
        <p:sp>
          <p:nvSpPr>
            <p:cNvPr id="289" name="Google Shape;289;p19"/>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0"/>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IN" dirty="0" smtClean="0"/>
              <a:t>System Design &amp; Development </a:t>
            </a:r>
            <a:endParaRPr dirty="0"/>
          </a:p>
        </p:txBody>
      </p:sp>
      <p:sp>
        <p:nvSpPr>
          <p:cNvPr id="301" name="Google Shape;301;p20"/>
          <p:cNvSpPr txBox="1">
            <a:spLocks noGrp="1"/>
          </p:cNvSpPr>
          <p:nvPr>
            <p:ph type="body" idx="1"/>
          </p:nvPr>
        </p:nvSpPr>
        <p:spPr>
          <a:xfrm>
            <a:off x="228600" y="1276350"/>
            <a:ext cx="4519725" cy="762000"/>
          </a:xfrm>
          <a:prstGeom prst="rect">
            <a:avLst/>
          </a:prstGeom>
        </p:spPr>
        <p:txBody>
          <a:bodyPr spcFirstLastPara="1" wrap="square" lIns="91425" tIns="91425" rIns="91425" bIns="91425" anchor="ctr" anchorCtr="0">
            <a:noAutofit/>
          </a:bodyPr>
          <a:lstStyle/>
          <a:p>
            <a:pPr marL="0" lvl="0" indent="0">
              <a:spcAft>
                <a:spcPts val="1000"/>
              </a:spcAft>
              <a:buNone/>
            </a:pPr>
            <a:r>
              <a:rPr lang="en-IN" sz="2000" dirty="0" smtClean="0"/>
              <a:t>User dashboard - Home Interface:</a:t>
            </a:r>
            <a:endParaRPr sz="2000" dirty="0"/>
          </a:p>
        </p:txBody>
      </p:sp>
      <p:sp>
        <p:nvSpPr>
          <p:cNvPr id="303" name="Google Shape;303;p2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grpSp>
        <p:nvGrpSpPr>
          <p:cNvPr id="304" name="Google Shape;304;p20"/>
          <p:cNvGrpSpPr/>
          <p:nvPr/>
        </p:nvGrpSpPr>
        <p:grpSpPr>
          <a:xfrm>
            <a:off x="299071" y="635918"/>
            <a:ext cx="335800" cy="279517"/>
            <a:chOff x="1247825" y="322750"/>
            <a:chExt cx="443300" cy="369000"/>
          </a:xfrm>
        </p:grpSpPr>
        <p:sp>
          <p:nvSpPr>
            <p:cNvPr id="305" name="Google Shape;305;p20"/>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0"/>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Picture 11"/>
          <p:cNvPicPr>
            <a:picLocks noChangeAspect="1"/>
          </p:cNvPicPr>
          <p:nvPr/>
        </p:nvPicPr>
        <p:blipFill>
          <a:blip r:embed="rId3"/>
          <a:stretch>
            <a:fillRect/>
          </a:stretch>
        </p:blipFill>
        <p:spPr>
          <a:xfrm>
            <a:off x="1899442" y="1962150"/>
            <a:ext cx="4958558" cy="2590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Design &amp; Development </a:t>
            </a:r>
            <a:endParaRPr lang="en-US" dirty="0"/>
          </a:p>
        </p:txBody>
      </p:sp>
      <p:sp>
        <p:nvSpPr>
          <p:cNvPr id="3" name="Text Placeholder 2"/>
          <p:cNvSpPr>
            <a:spLocks noGrp="1"/>
          </p:cNvSpPr>
          <p:nvPr>
            <p:ph type="body" idx="1"/>
          </p:nvPr>
        </p:nvSpPr>
        <p:spPr>
          <a:xfrm>
            <a:off x="152400" y="1581150"/>
            <a:ext cx="4900725" cy="482400"/>
          </a:xfrm>
        </p:spPr>
        <p:txBody>
          <a:bodyPr/>
          <a:lstStyle/>
          <a:p>
            <a:pPr marL="76200" lvl="0" indent="0">
              <a:buNone/>
            </a:pPr>
            <a:r>
              <a:rPr lang="en-IN" sz="2000" dirty="0" smtClean="0"/>
              <a:t>Admin </a:t>
            </a:r>
            <a:r>
              <a:rPr lang="en-IN" sz="2000" dirty="0"/>
              <a:t>dashboard - </a:t>
            </a:r>
            <a:r>
              <a:rPr lang="en-IN" sz="2000" dirty="0" smtClean="0"/>
              <a:t>Home Interface:</a:t>
            </a:r>
            <a:endParaRPr lang="en-IN" sz="2000" dirty="0"/>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a:p>
        </p:txBody>
      </p:sp>
      <p:grpSp>
        <p:nvGrpSpPr>
          <p:cNvPr id="5" name="Google Shape;304;p20"/>
          <p:cNvGrpSpPr/>
          <p:nvPr/>
        </p:nvGrpSpPr>
        <p:grpSpPr>
          <a:xfrm>
            <a:off x="299071" y="635918"/>
            <a:ext cx="335800" cy="279517"/>
            <a:chOff x="1247825" y="322750"/>
            <a:chExt cx="443300" cy="369000"/>
          </a:xfrm>
        </p:grpSpPr>
        <p:sp>
          <p:nvSpPr>
            <p:cNvPr id="6" name="Google Shape;305;p20"/>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6;p20"/>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7;p20"/>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8;p20"/>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9;p20"/>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Picture 12"/>
          <p:cNvPicPr>
            <a:picLocks noChangeAspect="1"/>
          </p:cNvPicPr>
          <p:nvPr/>
        </p:nvPicPr>
        <p:blipFill>
          <a:blip r:embed="rId2"/>
          <a:stretch>
            <a:fillRect/>
          </a:stretch>
        </p:blipFill>
        <p:spPr>
          <a:xfrm>
            <a:off x="1706245" y="1962151"/>
            <a:ext cx="5151755" cy="2743200"/>
          </a:xfrm>
          <a:prstGeom prst="rect">
            <a:avLst/>
          </a:prstGeom>
        </p:spPr>
      </p:pic>
    </p:spTree>
    <p:extLst>
      <p:ext uri="{BB962C8B-B14F-4D97-AF65-F5344CB8AC3E}">
        <p14:creationId xmlns:p14="http://schemas.microsoft.com/office/powerpoint/2010/main" val="2963808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3"/>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IN" dirty="0" smtClean="0"/>
              <a:t>Problem Definition &amp; Analysis </a:t>
            </a:r>
            <a:endParaRPr/>
          </a:p>
        </p:txBody>
      </p:sp>
      <p:sp>
        <p:nvSpPr>
          <p:cNvPr id="343" name="Google Shape;343;p2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grpSp>
        <p:nvGrpSpPr>
          <p:cNvPr id="344" name="Google Shape;344;p23"/>
          <p:cNvGrpSpPr/>
          <p:nvPr/>
        </p:nvGrpSpPr>
        <p:grpSpPr>
          <a:xfrm>
            <a:off x="307844" y="634299"/>
            <a:ext cx="318264" cy="282756"/>
            <a:chOff x="5292575" y="3681900"/>
            <a:chExt cx="420150" cy="373275"/>
          </a:xfrm>
        </p:grpSpPr>
        <p:sp>
          <p:nvSpPr>
            <p:cNvPr id="345" name="Google Shape;345;p23"/>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3"/>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3"/>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3"/>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3"/>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3"/>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3"/>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Rectangle 12"/>
          <p:cNvSpPr/>
          <p:nvPr/>
        </p:nvSpPr>
        <p:spPr>
          <a:xfrm>
            <a:off x="533400" y="1657350"/>
            <a:ext cx="6400800" cy="2246769"/>
          </a:xfrm>
          <a:prstGeom prst="rect">
            <a:avLst/>
          </a:prstGeom>
        </p:spPr>
        <p:txBody>
          <a:bodyPr wrap="square">
            <a:spAutoFit/>
          </a:bodyPr>
          <a:lstStyle/>
          <a:p>
            <a:pPr algn="just"/>
            <a:r>
              <a:rPr lang="en-IN" dirty="0" smtClean="0">
                <a:solidFill>
                  <a:schemeClr val="tx1"/>
                </a:solidFill>
              </a:rPr>
              <a:t>The hardest part of building a website is deciding precisely what to build. No other part of the conceptual work is as difficult as establishing the detailed technical requirement. Defining and applying good, complete requirements are hard to work, and success in this </a:t>
            </a:r>
            <a:r>
              <a:rPr lang="en-IN" dirty="0" smtClean="0">
                <a:solidFill>
                  <a:schemeClr val="tx1"/>
                </a:solidFill>
              </a:rPr>
              <a:t>endeavour </a:t>
            </a:r>
            <a:r>
              <a:rPr lang="en-IN" dirty="0" smtClean="0">
                <a:solidFill>
                  <a:schemeClr val="tx1"/>
                </a:solidFill>
              </a:rPr>
              <a:t>has eluded many of us. Yet, we continue to make progress. </a:t>
            </a:r>
          </a:p>
          <a:p>
            <a:pPr algn="just"/>
            <a:endParaRPr lang="en-US" dirty="0" smtClean="0">
              <a:solidFill>
                <a:schemeClr val="tx1"/>
              </a:solidFill>
            </a:endParaRPr>
          </a:p>
          <a:p>
            <a:pPr algn="just"/>
            <a:r>
              <a:rPr lang="en-IN" dirty="0" smtClean="0">
                <a:solidFill>
                  <a:schemeClr val="tx1"/>
                </a:solidFill>
              </a:rPr>
              <a:t>Problem definition and Analysis is the activity that encompasses learning about the problem to be solved, understanding the needs of customer and users, trying to find out who the user really is, and understanding all the constraints on the solution.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
        <p:nvSpPr>
          <p:cNvPr id="524" name="Google Shape;524;p33"/>
          <p:cNvSpPr txBox="1">
            <a:spLocks noGrp="1"/>
          </p:cNvSpPr>
          <p:nvPr>
            <p:ph type="ctrTitle" idx="4294967295"/>
          </p:nvPr>
        </p:nvSpPr>
        <p:spPr>
          <a:xfrm>
            <a:off x="1102500" y="196215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THANKS!</a:t>
            </a:r>
            <a:endParaRPr sz="6000" dirty="0">
              <a:solidFill>
                <a:schemeClr val="accent5"/>
              </a:solidFill>
            </a:endParaRPr>
          </a:p>
        </p:txBody>
      </p:sp>
    </p:spTree>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357</Words>
  <Application>Microsoft Office PowerPoint</Application>
  <PresentationFormat>On-screen Show (16:9)</PresentationFormat>
  <Paragraphs>35</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Roboto Condensed Light</vt:lpstr>
      <vt:lpstr>Arvo</vt:lpstr>
      <vt:lpstr>Roboto Condensed</vt:lpstr>
      <vt:lpstr>Salerio template</vt:lpstr>
      <vt:lpstr>Vehicle Rental System</vt:lpstr>
      <vt:lpstr>Introduction</vt:lpstr>
      <vt:lpstr>Tools to Implement Project</vt:lpstr>
      <vt:lpstr>Hardware &amp; Software requirement</vt:lpstr>
      <vt:lpstr>System Design &amp; Development </vt:lpstr>
      <vt:lpstr>System Design &amp; Development </vt:lpstr>
      <vt:lpstr>Problem Definition &amp; Analysis </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 Company</dc:title>
  <dc:creator>Shekhar</dc:creator>
  <cp:lastModifiedBy>RaJaN SiNgH</cp:lastModifiedBy>
  <cp:revision>13</cp:revision>
  <dcterms:modified xsi:type="dcterms:W3CDTF">2022-11-16T15:02:23Z</dcterms:modified>
</cp:coreProperties>
</file>