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1"/>
  </p:notesMasterIdLst>
  <p:sldIdLst>
    <p:sldId id="256" r:id="rId2"/>
    <p:sldId id="257" r:id="rId3"/>
    <p:sldId id="261" r:id="rId4"/>
    <p:sldId id="263" r:id="rId5"/>
    <p:sldId id="264" r:id="rId6"/>
    <p:sldId id="265" r:id="rId7"/>
    <p:sldId id="267" r:id="rId8"/>
    <p:sldId id="268" r:id="rId9"/>
    <p:sldId id="278" r:id="rId10"/>
  </p:sldIdLst>
  <p:sldSz cx="9144000" cy="5143500" type="screen16x9"/>
  <p:notesSz cx="6858000" cy="9144000"/>
  <p:embeddedFontLst>
    <p:embeddedFont>
      <p:font typeface="Roboto Condensed" charset="0"/>
      <p:regular r:id="rId12"/>
      <p:bold r:id="rId13"/>
      <p:italic r:id="rId14"/>
      <p:boldItalic r:id="rId15"/>
    </p:embeddedFont>
    <p:embeddedFont>
      <p:font typeface="Roboto Condensed Light" charset="0"/>
      <p:regular r:id="rId16"/>
      <p:bold r:id="rId17"/>
      <p:italic r:id="rId18"/>
      <p:boldItalic r:id="rId19"/>
    </p:embeddedFont>
    <p:embeddedFont>
      <p:font typeface="Arv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Transport Company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Introduction</a:t>
            </a:r>
            <a:endParaRPr/>
          </a:p>
        </p:txBody>
      </p:sp>
      <p:sp>
        <p:nvSpPr>
          <p:cNvPr id="190" name="Google Shape;190;p12"/>
          <p:cNvSpPr txBox="1">
            <a:spLocks noGrp="1"/>
          </p:cNvSpPr>
          <p:nvPr>
            <p:ph type="body" idx="2"/>
          </p:nvPr>
        </p:nvSpPr>
        <p:spPr>
          <a:xfrm>
            <a:off x="4119725" y="1744425"/>
            <a:ext cx="3654900" cy="1755900"/>
          </a:xfrm>
          <a:prstGeom prst="rect">
            <a:avLst/>
          </a:prstGeom>
        </p:spPr>
        <p:txBody>
          <a:bodyPr spcFirstLastPara="1" wrap="square" lIns="91425" tIns="91425" rIns="91425" bIns="91425" anchor="t" anchorCtr="0">
            <a:noAutofit/>
          </a:bodyPr>
          <a:lstStyle/>
          <a:p>
            <a:pPr marL="0" lvl="0" indent="0">
              <a:spcAft>
                <a:spcPts val="1000"/>
              </a:spcAft>
              <a:buNone/>
            </a:pPr>
            <a:r>
              <a:rPr lang="en-IN" sz="1200" b="1" dirty="0" smtClean="0"/>
              <a:t>Mainly there are three types of user for this app – Admin, Manager and Visitors.</a:t>
            </a:r>
          </a:p>
          <a:p>
            <a:pPr marL="0" lvl="0" indent="0">
              <a:spcAft>
                <a:spcPts val="1000"/>
              </a:spcAft>
              <a:buNone/>
            </a:pPr>
            <a:r>
              <a:rPr lang="en-IN" sz="1200" dirty="0" smtClean="0"/>
              <a:t>According to their rights each user has its own rights to access in different parts of the app. User can transport their goods by filling the necessary details like address, type of goods etc. </a:t>
            </a:r>
          </a:p>
          <a:p>
            <a:pPr marL="0" lvl="0" indent="0">
              <a:spcAft>
                <a:spcPts val="1000"/>
              </a:spcAft>
              <a:buNone/>
            </a:pPr>
            <a:r>
              <a:rPr lang="en-IN" sz="1200" dirty="0" smtClean="0"/>
              <a:t> </a:t>
            </a:r>
            <a:endParaRPr sz="1200" b="1"/>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193" name="Google Shape;193;p12"/>
          <p:cNvSpPr txBox="1">
            <a:spLocks noGrp="1"/>
          </p:cNvSpPr>
          <p:nvPr>
            <p:ph type="body" idx="1"/>
          </p:nvPr>
        </p:nvSpPr>
        <p:spPr>
          <a:xfrm>
            <a:off x="814275" y="1744425"/>
            <a:ext cx="3084300" cy="17559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IN" sz="1200" dirty="0" smtClean="0"/>
              <a:t>It maintains the information about the vehicle installed in a transport company with sufficient detail of vehicle’s owner, contact no. and Insurance detail and all the available transport services provided by the company.</a:t>
            </a:r>
          </a:p>
          <a:p>
            <a:pPr marL="0" lvl="0" indent="0">
              <a:buClr>
                <a:schemeClr val="dk1"/>
              </a:buClr>
              <a:buSzPts val="1100"/>
              <a:buNone/>
            </a:pPr>
            <a:r>
              <a:rPr lang="en-IN" sz="1200" dirty="0" smtClean="0"/>
              <a:t> User can easily get all the details about the company because of the GUI(Graphical user interface).</a:t>
            </a:r>
            <a:endParaRPr sz="120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IN" dirty="0" smtClean="0"/>
              <a:t>Objective &amp; Scope of the Project</a:t>
            </a:r>
            <a:endParaRPr/>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lvl="0">
              <a:spcBef>
                <a:spcPts val="1000"/>
              </a:spcBef>
            </a:pPr>
            <a:r>
              <a:rPr lang="en-IN" sz="1400" dirty="0" smtClean="0"/>
              <a:t>To provide a user friendly and Graphical User Interface (GUI). </a:t>
            </a:r>
          </a:p>
          <a:p>
            <a:pPr lvl="0">
              <a:spcBef>
                <a:spcPts val="1000"/>
              </a:spcBef>
            </a:pPr>
            <a:r>
              <a:rPr lang="en-IN" sz="1400" dirty="0" smtClean="0"/>
              <a:t>The proposed system should maintain all the records and should generate the required reports and information when required.</a:t>
            </a:r>
          </a:p>
          <a:p>
            <a:pPr lvl="0">
              <a:spcBef>
                <a:spcPts val="1000"/>
              </a:spcBef>
            </a:pPr>
            <a:r>
              <a:rPr lang="en-IN" sz="1400" dirty="0" smtClean="0"/>
              <a:t>To provide graphical and user-friendly interface to interact with a centralized database based on client-server architecture. </a:t>
            </a:r>
          </a:p>
          <a:p>
            <a:pPr lvl="0">
              <a:spcBef>
                <a:spcPts val="1000"/>
              </a:spcBef>
            </a:pPr>
            <a:r>
              <a:rPr lang="en-IN" sz="1400" dirty="0" smtClean="0"/>
              <a:t>To identify the critical operation procedure and possibilities of simplification using modern IT tools and practices.</a:t>
            </a:r>
            <a:endParaRPr lang="en-US" sz="14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762000" y="1733550"/>
            <a:ext cx="5434125" cy="2724300"/>
          </a:xfrm>
          <a:prstGeom prst="rect">
            <a:avLst/>
          </a:prstGeom>
        </p:spPr>
        <p:txBody>
          <a:bodyPr spcFirstLastPara="1" wrap="square" lIns="91425" tIns="91425" rIns="91425" bIns="91425" anchor="t" anchorCtr="0">
            <a:noAutofit/>
          </a:bodyPr>
          <a:lstStyle/>
          <a:p>
            <a:pPr marL="0" lvl="0" indent="0">
              <a:buNone/>
            </a:pPr>
            <a:r>
              <a:rPr lang="en-IN" sz="1400" dirty="0" smtClean="0"/>
              <a:t>During coding and design of the software Project, Java </a:t>
            </a:r>
            <a:r>
              <a:rPr lang="en-IN" sz="1400" dirty="0" err="1" smtClean="0"/>
              <a:t>NetBeans</a:t>
            </a:r>
            <a:r>
              <a:rPr lang="en-IN" sz="1400" dirty="0" smtClean="0"/>
              <a:t> IDE, a powerful front-end tool is used for getting Graphical User Interface (GUI) based integrated platform and coding simplicity. As a back-end a powerful, open source RDBMS, My SQL is used as per requirement.</a:t>
            </a:r>
            <a:endParaRPr sz="140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Tools to Implement Project</a:t>
            </a:r>
            <a:endParaRP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Hardware &amp; Software requirement</a:t>
            </a:r>
            <a:endParaRPr/>
          </a:p>
        </p:txBody>
      </p:sp>
      <p:sp>
        <p:nvSpPr>
          <p:cNvPr id="284" name="Google Shape;284;p19"/>
          <p:cNvSpPr txBox="1">
            <a:spLocks noGrp="1"/>
          </p:cNvSpPr>
          <p:nvPr>
            <p:ph type="body" idx="1"/>
          </p:nvPr>
        </p:nvSpPr>
        <p:spPr>
          <a:xfrm>
            <a:off x="870450" y="1545076"/>
            <a:ext cx="6139950" cy="3007874"/>
          </a:xfrm>
          <a:prstGeom prst="rect">
            <a:avLst/>
          </a:prstGeom>
        </p:spPr>
        <p:txBody>
          <a:bodyPr spcFirstLastPara="1" wrap="square" lIns="91425" tIns="91425" rIns="91425" bIns="91425" anchor="t" anchorCtr="0">
            <a:noAutofit/>
          </a:bodyPr>
          <a:lstStyle/>
          <a:p>
            <a:pPr marL="0" lvl="0" indent="0">
              <a:buNone/>
            </a:pPr>
            <a:r>
              <a:rPr lang="en-IN" sz="1400" b="1" dirty="0" smtClean="0"/>
              <a:t>Hardware Requirement- </a:t>
            </a:r>
          </a:p>
          <a:p>
            <a:pPr marL="0" lvl="0" indent="0">
              <a:buNone/>
            </a:pPr>
            <a:r>
              <a:rPr lang="en-IN" sz="1400" dirty="0" smtClean="0"/>
              <a:t> Intel i3 processor or similar processor based PC at Client/Server end.</a:t>
            </a:r>
          </a:p>
          <a:p>
            <a:pPr marL="0" lvl="0" indent="0">
              <a:buNone/>
            </a:pPr>
            <a:r>
              <a:rPr lang="en-IN" sz="1400" dirty="0" smtClean="0"/>
              <a:t>  Standard I/O devices like Keyboard and Mouse etc. </a:t>
            </a:r>
          </a:p>
          <a:p>
            <a:pPr marL="0" lvl="0" indent="0">
              <a:buNone/>
            </a:pPr>
            <a:r>
              <a:rPr lang="en-IN" sz="1400" dirty="0" smtClean="0"/>
              <a:t> Printer is needed for hard-copy reports. </a:t>
            </a:r>
          </a:p>
          <a:p>
            <a:pPr marL="0" lvl="0" indent="0">
              <a:buNone/>
            </a:pPr>
            <a:r>
              <a:rPr lang="en-IN" sz="1400" dirty="0" smtClean="0"/>
              <a:t> Local Area Network(LAN) is required for Client-Server Installation</a:t>
            </a:r>
          </a:p>
          <a:p>
            <a:pPr marL="0" lvl="0" indent="0">
              <a:buNone/>
            </a:pPr>
            <a:r>
              <a:rPr lang="en-IN" sz="1400" b="1" dirty="0" smtClean="0"/>
              <a:t>Software Requirement- </a:t>
            </a:r>
          </a:p>
          <a:p>
            <a:pPr marL="0" lvl="0" indent="0">
              <a:buNone/>
            </a:pPr>
            <a:r>
              <a:rPr lang="en-IN" sz="1400" dirty="0" smtClean="0"/>
              <a:t> Windows 10 is desirable.</a:t>
            </a:r>
          </a:p>
          <a:p>
            <a:pPr marL="0" lvl="0" indent="0">
              <a:buNone/>
            </a:pPr>
            <a:r>
              <a:rPr lang="en-IN" sz="1400" dirty="0" smtClean="0"/>
              <a:t> </a:t>
            </a:r>
            <a:r>
              <a:rPr lang="en-IN" sz="1400" dirty="0" err="1" smtClean="0"/>
              <a:t>NetBeans</a:t>
            </a:r>
            <a:r>
              <a:rPr lang="en-IN" sz="1400" dirty="0" smtClean="0"/>
              <a:t> </a:t>
            </a:r>
            <a:r>
              <a:rPr lang="en-IN" sz="1400" dirty="0" err="1" smtClean="0"/>
              <a:t>Ver</a:t>
            </a:r>
            <a:r>
              <a:rPr lang="en-IN" sz="1400" dirty="0" smtClean="0"/>
              <a:t> 8.0.2 or higher should be installed with JDK and JVM. </a:t>
            </a:r>
          </a:p>
          <a:p>
            <a:pPr marL="0" lvl="0" indent="0">
              <a:buNone/>
            </a:pPr>
            <a:r>
              <a:rPr lang="en-IN" sz="1400" dirty="0" smtClean="0"/>
              <a:t> </a:t>
            </a:r>
            <a:r>
              <a:rPr lang="en-IN" sz="1400" dirty="0" err="1" smtClean="0"/>
              <a:t>MySQL</a:t>
            </a:r>
            <a:r>
              <a:rPr lang="en-IN" sz="1400" dirty="0" smtClean="0"/>
              <a:t> </a:t>
            </a:r>
            <a:r>
              <a:rPr lang="en-IN" sz="1400" dirty="0" err="1" smtClean="0"/>
              <a:t>Ver</a:t>
            </a:r>
            <a:r>
              <a:rPr lang="en-IN" sz="1400" dirty="0" smtClean="0"/>
              <a:t> 6.1 with </a:t>
            </a:r>
            <a:r>
              <a:rPr lang="en-IN" sz="1400" dirty="0" err="1" smtClean="0"/>
              <a:t>Final_Project</a:t>
            </a:r>
            <a:r>
              <a:rPr lang="en-IN" sz="1400" dirty="0" smtClean="0"/>
              <a:t> Database must be present at machine.</a:t>
            </a:r>
            <a:endParaRPr sz="1400"/>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IN" dirty="0" smtClean="0"/>
              <a:t>System Design &amp; Development </a:t>
            </a:r>
            <a:endParaRPr/>
          </a:p>
        </p:txBody>
      </p:sp>
      <p:sp>
        <p:nvSpPr>
          <p:cNvPr id="301" name="Google Shape;301;p20"/>
          <p:cNvSpPr txBox="1">
            <a:spLocks noGrp="1"/>
          </p:cNvSpPr>
          <p:nvPr>
            <p:ph type="body" idx="1"/>
          </p:nvPr>
        </p:nvSpPr>
        <p:spPr>
          <a:xfrm>
            <a:off x="228600" y="1276350"/>
            <a:ext cx="4519725" cy="762000"/>
          </a:xfrm>
          <a:prstGeom prst="rect">
            <a:avLst/>
          </a:prstGeom>
        </p:spPr>
        <p:txBody>
          <a:bodyPr spcFirstLastPara="1" wrap="square" lIns="91425" tIns="91425" rIns="91425" bIns="91425" anchor="ctr" anchorCtr="0">
            <a:noAutofit/>
          </a:bodyPr>
          <a:lstStyle/>
          <a:p>
            <a:pPr marL="0" lvl="0" indent="0">
              <a:spcAft>
                <a:spcPts val="1000"/>
              </a:spcAft>
              <a:buNone/>
            </a:pPr>
            <a:r>
              <a:rPr lang="en-IN" sz="2000" dirty="0" smtClean="0"/>
              <a:t>User dashboard - Home Interface:</a:t>
            </a:r>
            <a:endParaRPr sz="200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C:\Users\Shekhar\Downloads\Capture.PNG"/>
          <p:cNvPicPr>
            <a:picLocks noChangeAspect="1" noChangeArrowheads="1"/>
          </p:cNvPicPr>
          <p:nvPr/>
        </p:nvPicPr>
        <p:blipFill>
          <a:blip r:embed="rId3"/>
          <a:srcRect/>
          <a:stretch>
            <a:fillRect/>
          </a:stretch>
        </p:blipFill>
        <p:spPr bwMode="auto">
          <a:xfrm>
            <a:off x="609600" y="1885950"/>
            <a:ext cx="5764212" cy="3124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IN" dirty="0" smtClean="0"/>
              <a:t>Database Design:</a:t>
            </a:r>
            <a:endParaRPr/>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p:cNvSpPr txBox="1"/>
          <p:nvPr/>
        </p:nvSpPr>
        <p:spPr>
          <a:xfrm>
            <a:off x="685800" y="1733550"/>
            <a:ext cx="6858000" cy="2031325"/>
          </a:xfrm>
          <a:prstGeom prst="rect">
            <a:avLst/>
          </a:prstGeom>
          <a:solidFill>
            <a:schemeClr val="bg1"/>
          </a:solidFill>
          <a:ln>
            <a:solidFill>
              <a:schemeClr val="tx1"/>
            </a:solidFill>
          </a:ln>
        </p:spPr>
        <p:txBody>
          <a:bodyPr wrap="square" rtlCol="0">
            <a:spAutoFit/>
          </a:bodyPr>
          <a:lstStyle/>
          <a:p>
            <a:r>
              <a:rPr lang="en-IN" dirty="0" smtClean="0">
                <a:solidFill>
                  <a:schemeClr val="tx1"/>
                </a:solidFill>
              </a:rPr>
              <a:t>The software maintain named Transport Company(RASY) contains following tables: </a:t>
            </a:r>
            <a:r>
              <a:rPr lang="en-IN" b="1" dirty="0" smtClean="0">
                <a:solidFill>
                  <a:schemeClr val="tx1"/>
                </a:solidFill>
              </a:rPr>
              <a:t>Table Design:</a:t>
            </a:r>
          </a:p>
          <a:p>
            <a:r>
              <a:rPr lang="en-IN" dirty="0" smtClean="0">
                <a:solidFill>
                  <a:schemeClr val="tx1"/>
                </a:solidFill>
              </a:rPr>
              <a:t>The database of Transport Company(RASY) contains 4 tables. The tables are normalized to minimize the redundancies of data and enforcing the validation rules of the organization. The name of the tables and structures are given below :</a:t>
            </a:r>
          </a:p>
          <a:p>
            <a:r>
              <a:rPr lang="en-IN" dirty="0" smtClean="0">
                <a:solidFill>
                  <a:schemeClr val="tx1"/>
                </a:solidFill>
              </a:rPr>
              <a:t> Delivery </a:t>
            </a:r>
          </a:p>
          <a:p>
            <a:r>
              <a:rPr lang="en-IN" dirty="0" smtClean="0">
                <a:solidFill>
                  <a:schemeClr val="tx1"/>
                </a:solidFill>
              </a:rPr>
              <a:t> Manager</a:t>
            </a:r>
          </a:p>
          <a:p>
            <a:r>
              <a:rPr lang="en-IN" dirty="0" smtClean="0">
                <a:solidFill>
                  <a:schemeClr val="tx1"/>
                </a:solidFill>
              </a:rPr>
              <a:t> Truck </a:t>
            </a:r>
          </a:p>
          <a:p>
            <a:r>
              <a:rPr lang="en-IN" dirty="0" smtClean="0">
                <a:solidFill>
                  <a:schemeClr val="tx1"/>
                </a:solidFill>
              </a:rPr>
              <a:t> User</a:t>
            </a:r>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IN" dirty="0" smtClean="0"/>
              <a:t>Problem Definition &amp; Analysis </a:t>
            </a:r>
            <a:endParaRPr/>
          </a:p>
        </p:txBody>
      </p:sp>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Rectangle 12"/>
          <p:cNvSpPr/>
          <p:nvPr/>
        </p:nvSpPr>
        <p:spPr>
          <a:xfrm>
            <a:off x="533400" y="1657350"/>
            <a:ext cx="6400800" cy="2246769"/>
          </a:xfrm>
          <a:prstGeom prst="rect">
            <a:avLst/>
          </a:prstGeom>
        </p:spPr>
        <p:txBody>
          <a:bodyPr wrap="square">
            <a:spAutoFit/>
          </a:bodyPr>
          <a:lstStyle/>
          <a:p>
            <a:r>
              <a:rPr lang="en-IN" dirty="0" smtClean="0">
                <a:solidFill>
                  <a:schemeClr val="tx1"/>
                </a:solidFill>
              </a:rPr>
              <a:t>The hardest part of building a software system is deciding precisely what to build. No other part of the conceptual work is as difficult as establishing the detailed technical requirement. Defining and applying good, complete requirements are hard to work, and success in this </a:t>
            </a:r>
            <a:r>
              <a:rPr lang="en-IN" dirty="0" err="1" smtClean="0">
                <a:solidFill>
                  <a:schemeClr val="tx1"/>
                </a:solidFill>
              </a:rPr>
              <a:t>endeavor</a:t>
            </a:r>
            <a:r>
              <a:rPr lang="en-IN" dirty="0" smtClean="0">
                <a:solidFill>
                  <a:schemeClr val="tx1"/>
                </a:solidFill>
              </a:rPr>
              <a:t> has eluded many of us. Yet, we continue to make progress. </a:t>
            </a:r>
          </a:p>
          <a:p>
            <a:endParaRPr lang="en-US" dirty="0" smtClean="0">
              <a:solidFill>
                <a:schemeClr val="tx1"/>
              </a:solidFill>
            </a:endParaRPr>
          </a:p>
          <a:p>
            <a:r>
              <a:rPr lang="en-IN" dirty="0" smtClean="0">
                <a:solidFill>
                  <a:schemeClr val="tx1"/>
                </a:solidFill>
              </a:rPr>
              <a:t>Problem definition and Analysis is the activity that encompasses learning about the problem to be solved, understanding the needs of customer and users, trying to find out who the user really is, and understanding all the constraints on the 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THANKS!</a:t>
            </a:r>
            <a:endParaRPr sz="6000">
              <a:solidFill>
                <a:schemeClr val="accent5"/>
              </a:solidFill>
            </a:endParaRPr>
          </a:p>
        </p:txBody>
      </p: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518</Words>
  <PresentationFormat>On-screen Show (16:9)</PresentationFormat>
  <Paragraphs>46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Roboto Condensed</vt:lpstr>
      <vt:lpstr>Roboto Condensed Light</vt:lpstr>
      <vt:lpstr>Arvo</vt:lpstr>
      <vt:lpstr>Salerio template</vt:lpstr>
      <vt:lpstr>Transport Company</vt:lpstr>
      <vt:lpstr>Introduction</vt:lpstr>
      <vt:lpstr>Objective &amp; Scope of the Project</vt:lpstr>
      <vt:lpstr>Tools to Implement Project</vt:lpstr>
      <vt:lpstr>Hardware &amp; Software requirement</vt:lpstr>
      <vt:lpstr>System Design &amp; Development </vt:lpstr>
      <vt:lpstr>Database Design:</vt:lpstr>
      <vt:lpstr>Problem Definition &amp; Analysis </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Company</dc:title>
  <dc:creator>Shekhar</dc:creator>
  <cp:lastModifiedBy>Windows User</cp:lastModifiedBy>
  <cp:revision>7</cp:revision>
  <dcterms:modified xsi:type="dcterms:W3CDTF">2021-11-27T18:31:45Z</dcterms:modified>
</cp:coreProperties>
</file>