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62" r:id="rId2"/>
    <p:sldId id="264" r:id="rId3"/>
    <p:sldId id="263" r:id="rId4"/>
    <p:sldId id="272" r:id="rId5"/>
    <p:sldId id="265" r:id="rId6"/>
    <p:sldId id="271" r:id="rId7"/>
    <p:sldId id="256" r:id="rId8"/>
    <p:sldId id="257" r:id="rId9"/>
    <p:sldId id="267" r:id="rId10"/>
    <p:sldId id="258" r:id="rId11"/>
    <p:sldId id="261" r:id="rId12"/>
    <p:sldId id="259" r:id="rId13"/>
    <p:sldId id="268" r:id="rId14"/>
    <p:sldId id="260" r:id="rId15"/>
    <p:sldId id="273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B56D-BA59-4758-A3A0-73CEA5CAA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72788-7495-4CF7-AA6A-85CBE0265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D4FD0-0A59-4334-AF42-0ECD87C7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4707-3770-4B0C-BF81-FA52BE1F650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3AF58-BFD0-46A9-8CD5-51A29D22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A806F-A7D5-4667-8654-B2B429C2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E5A-47A9-494C-9778-30AC8A915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59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D26B-93E6-4409-AEE1-A4518893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7FDB0-A1A7-41AF-8AA0-3844D1296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CD9F2-42E2-4EA6-B8B8-B71DB1A6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4707-3770-4B0C-BF81-FA52BE1F650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70AD1-16A7-4247-A898-3259D37F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4A74F-E301-4C08-9587-C41EB97B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E5A-47A9-494C-9778-30AC8A915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60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7A819-776C-4882-8D66-BB216DBC7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E467B-13F6-4BAD-9EBF-FED28DA17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415B6-69DA-4E3B-8B71-A242C39B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4707-3770-4B0C-BF81-FA52BE1F650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F5C1C-0ACD-4225-B96D-B2535E10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82DBD-D890-4403-B962-314C62AF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E5A-47A9-494C-9778-30AC8A915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33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2D37-BC61-4A9A-ACC8-31DB9326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733A5-1908-41F0-89F8-39877795E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9D4D4-0A77-4FE5-8FEA-F6DE5A46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4707-3770-4B0C-BF81-FA52BE1F650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9C86A-AE99-4F6F-BD4F-2C0CCB9D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7BCDA-A318-4F08-A095-7EA68311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E5A-47A9-494C-9778-30AC8A915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70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DB2B-462F-4F1E-A178-D25AA805F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585D4-806C-48AA-A395-8C3039DE8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23B77-874F-43C5-B4D0-9BCCC321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4707-3770-4B0C-BF81-FA52BE1F650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F8C02-E7E3-49EB-99D2-3F608FA1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112ED-E4AD-4129-943F-3C03E8AB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E5A-47A9-494C-9778-30AC8A915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75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04CF-75A1-4A4E-AFF4-8EEC80D3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47A27-2BC5-4CC9-805E-92FDC1DD6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7938D-883A-434C-A5DE-7FA94AE0F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B7931-5ABE-414D-AB48-45DF692E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4707-3770-4B0C-BF81-FA52BE1F650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ACD17-1E1A-4B93-9F88-94C34B9D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C3125-69CA-4C73-8D15-C59CAC08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E5A-47A9-494C-9778-30AC8A915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34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DD49-E093-43E6-9616-0AB21B16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38FA2-8973-4E9D-A872-56E30B640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DBACF-ADB2-4FEF-901D-90E821E48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F38E2-2996-4034-9CF0-73D320779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025C2-7C5C-4AD4-A759-0ACFA740E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B2801-4B50-4545-8BF9-4612DBEC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4707-3770-4B0C-BF81-FA52BE1F650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55D33-3B09-4187-BD57-6D49B4A3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C5097-40D9-49A0-BD9A-F132C298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E5A-47A9-494C-9778-30AC8A915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03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0FBB-B1F7-481D-BF71-4223436B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58A08-313F-4E46-A54A-11B1E2FA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4707-3770-4B0C-BF81-FA52BE1F650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06D64-3A13-401F-B2C2-1A9C775C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A4D01-C5A7-42EF-9BE7-33C1B1B1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E5A-47A9-494C-9778-30AC8A915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70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5E045-DB6A-4B01-B29A-68B520CC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4707-3770-4B0C-BF81-FA52BE1F650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71B0D-BB9E-4D48-AC9E-6B572FBC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28587-1513-49BD-B1D5-83566C48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E5A-47A9-494C-9778-30AC8A915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77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EF03-A23E-4D3B-BBCB-A01685C7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D7EB-A5B0-48AB-9A0D-1C6B23055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E6C6A-420A-48AC-8600-593C44731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19FD9-5058-47C2-AFCF-99F9DF2C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4707-3770-4B0C-BF81-FA52BE1F650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4D873-3948-409D-8672-E59CE81A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D1998-DE14-4659-B901-1EF060AC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E5A-47A9-494C-9778-30AC8A915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88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3B3F-1F65-47AD-8347-6922C087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9C510-9606-40EE-AC9A-9FDFB24BF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2C04A-1850-4F42-928B-4A9F2DCD7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C0992-F437-4239-9122-F4B065C3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4707-3770-4B0C-BF81-FA52BE1F650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3E231-E6D6-4B69-829D-F95E4030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DFA39-76D2-4825-BE90-3096117D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9E5A-47A9-494C-9778-30AC8A915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09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654B2-93F3-4797-82CF-9746A03B7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D3BEC-462C-4262-B05F-FE29D6AC3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5337E-79EF-48ED-AA4B-A8ADEE5EB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84707-3770-4B0C-BF81-FA52BE1F650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2FA10-2C85-4A9C-9A75-0459BF186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6436-7D3D-4CAF-9077-F7838199F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29E5A-47A9-494C-9778-30AC8A915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9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beginnersbook.com/2013/05/java-inheritance-typ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582C-076F-4029-B1E7-E60E6C36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8" y="0"/>
            <a:ext cx="11158330" cy="1325563"/>
          </a:xfrm>
        </p:spPr>
        <p:txBody>
          <a:bodyPr>
            <a:normAutofit/>
          </a:bodyPr>
          <a:lstStyle/>
          <a:p>
            <a:r>
              <a:rPr lang="en-US" b="1" dirty="0"/>
              <a:t>S.O.L.I.D. programming principle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41121-26C5-46D3-A013-5491C640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87" y="964234"/>
            <a:ext cx="10515600" cy="58937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0" dirty="0">
              <a:effectLst/>
              <a:latin typeface="Sans Regular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Sans Regular"/>
              </a:rPr>
              <a:t>S</a:t>
            </a:r>
            <a:r>
              <a:rPr lang="en-US" b="0" i="0" dirty="0">
                <a:solidFill>
                  <a:srgbClr val="474A59"/>
                </a:solidFill>
                <a:effectLst/>
                <a:latin typeface="Sans Regular"/>
              </a:rPr>
              <a:t>ingle responsibility principle</a:t>
            </a:r>
            <a:endParaRPr lang="en-US" b="1" i="0" dirty="0">
              <a:effectLst/>
              <a:latin typeface="Sans Regular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Sans Regular"/>
              </a:rPr>
              <a:t>O</a:t>
            </a:r>
            <a:r>
              <a:rPr lang="en-US" b="0" i="0" dirty="0">
                <a:solidFill>
                  <a:srgbClr val="474A59"/>
                </a:solidFill>
                <a:effectLst/>
                <a:latin typeface="Sans Regular"/>
              </a:rPr>
              <a:t>pen-closed principle</a:t>
            </a:r>
          </a:p>
          <a:p>
            <a:pPr marL="0" indent="0">
              <a:buNone/>
            </a:pPr>
            <a:r>
              <a:rPr lang="en-US" b="0" i="0" dirty="0" err="1">
                <a:effectLst/>
                <a:latin typeface="Sans Regular"/>
              </a:rPr>
              <a:t>L</a:t>
            </a:r>
            <a:r>
              <a:rPr lang="en-US" b="0" i="0" dirty="0" err="1">
                <a:solidFill>
                  <a:srgbClr val="474A59"/>
                </a:solidFill>
                <a:effectLst/>
                <a:latin typeface="Sans Regular"/>
              </a:rPr>
              <a:t>iskov</a:t>
            </a:r>
            <a:r>
              <a:rPr lang="en-US" b="0" i="0" dirty="0">
                <a:solidFill>
                  <a:srgbClr val="474A59"/>
                </a:solidFill>
                <a:effectLst/>
                <a:latin typeface="Sans Regular"/>
              </a:rPr>
              <a:t> substitution principle</a:t>
            </a:r>
          </a:p>
          <a:p>
            <a:pPr marL="0" indent="0">
              <a:buNone/>
            </a:pPr>
            <a:r>
              <a:rPr lang="en-US" dirty="0">
                <a:latin typeface="Sans Regular"/>
              </a:rPr>
              <a:t>I</a:t>
            </a:r>
            <a:r>
              <a:rPr lang="en-US" b="0" i="0" dirty="0">
                <a:solidFill>
                  <a:srgbClr val="474A59"/>
                </a:solidFill>
                <a:effectLst/>
                <a:latin typeface="Sans Regular"/>
              </a:rPr>
              <a:t>nterface segregation principle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ans Regular"/>
              </a:rPr>
              <a:t>D</a:t>
            </a:r>
            <a:r>
              <a:rPr lang="en-US" b="0" i="0" dirty="0">
                <a:solidFill>
                  <a:srgbClr val="474A59"/>
                </a:solidFill>
                <a:effectLst/>
                <a:latin typeface="Sans Regular"/>
              </a:rPr>
              <a:t>ependency inversion principle</a:t>
            </a:r>
          </a:p>
          <a:p>
            <a:pPr marL="0" indent="0">
              <a:buNone/>
            </a:pPr>
            <a:endParaRPr lang="en-US" b="1" i="0" dirty="0">
              <a:effectLst/>
              <a:latin typeface="Sans Regular"/>
            </a:endParaRPr>
          </a:p>
          <a:p>
            <a:pPr marL="0" indent="0">
              <a:buNone/>
            </a:pPr>
            <a:r>
              <a:rPr lang="en-US" b="1" i="0" dirty="0">
                <a:effectLst/>
                <a:latin typeface="Sans Regular"/>
              </a:rPr>
              <a:t>Why SOLID principles?</a:t>
            </a:r>
          </a:p>
          <a:p>
            <a:pPr marL="0" indent="0">
              <a:buNone/>
            </a:pPr>
            <a:endParaRPr lang="en-US" dirty="0">
              <a:latin typeface="Sans Regular"/>
            </a:endParaRPr>
          </a:p>
          <a:p>
            <a:pPr marL="0" indent="0">
              <a:buNone/>
            </a:pPr>
            <a:r>
              <a:rPr lang="en-US" dirty="0">
                <a:latin typeface="Sans Regular"/>
              </a:rPr>
              <a:t>To prevent the problems that have occurred or will occur in the future due to change or updates in the software . </a:t>
            </a:r>
            <a:endParaRPr lang="en-US" b="0" i="0" dirty="0">
              <a:effectLst/>
              <a:latin typeface="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7895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B23CC-8094-4149-AA20-F6E17938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016"/>
            <a:ext cx="12351026" cy="6751983"/>
          </a:xfrm>
        </p:spPr>
        <p:txBody>
          <a:bodyPr>
            <a:normAutofit/>
          </a:bodyPr>
          <a:lstStyle/>
          <a:p>
            <a:r>
              <a:rPr lang="en-IN" dirty="0"/>
              <a:t>Abstraction – hiding </a:t>
            </a:r>
            <a:r>
              <a:rPr lang="en-IN" dirty="0" err="1"/>
              <a:t>unneccesary</a:t>
            </a:r>
            <a:r>
              <a:rPr lang="en-IN" dirty="0"/>
              <a:t> details and showing only essential parts.</a:t>
            </a:r>
          </a:p>
          <a:p>
            <a:pPr marL="0" indent="0">
              <a:buNone/>
            </a:pPr>
            <a:r>
              <a:rPr lang="en-IN" dirty="0"/>
              <a:t>                       Like ex-</a:t>
            </a:r>
            <a:br>
              <a:rPr lang="en-IN" dirty="0"/>
            </a:br>
            <a:r>
              <a:rPr lang="en-IN" dirty="0"/>
              <a:t>Abstraction can be </a:t>
            </a:r>
          </a:p>
          <a:p>
            <a:pPr marL="0" indent="0">
              <a:buNone/>
            </a:pPr>
            <a:r>
              <a:rPr lang="en-IN" dirty="0"/>
              <a:t>Achieved in 2 ways-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 abstract classes</a:t>
            </a:r>
          </a:p>
          <a:p>
            <a:pPr marL="0" indent="0">
              <a:buNone/>
            </a:pPr>
            <a:r>
              <a:rPr lang="en-IN" dirty="0"/>
              <a:t>We can have 0 to 100%</a:t>
            </a:r>
          </a:p>
          <a:p>
            <a:pPr marL="0" indent="0">
              <a:buNone/>
            </a:pPr>
            <a:r>
              <a:rPr lang="en-IN" dirty="0"/>
              <a:t>Abstraction 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 Interfaces </a:t>
            </a:r>
          </a:p>
          <a:p>
            <a:pPr marL="0" indent="0">
              <a:buNone/>
            </a:pPr>
            <a:r>
              <a:rPr lang="en-IN" dirty="0"/>
              <a:t>We can have 100% </a:t>
            </a:r>
          </a:p>
          <a:p>
            <a:pPr marL="0" indent="0">
              <a:buNone/>
            </a:pPr>
            <a:r>
              <a:rPr lang="en-IN" dirty="0"/>
              <a:t>Abstraction only 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1DBEEE-0B74-454F-A650-971D282D7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254" y="732855"/>
            <a:ext cx="4430310" cy="27663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6D4059-414E-4E7B-ACEE-0E61938BE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849" y="732854"/>
            <a:ext cx="4333671" cy="35608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583F73-4018-4087-ABF4-F21E71ABF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499" y="3499247"/>
            <a:ext cx="4705350" cy="3286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7C927D-DB65-422A-9419-C82FB01FA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4849" y="4293703"/>
            <a:ext cx="4556944" cy="202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8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C9DB7E-0799-4FC2-88CF-2DB638270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463240"/>
              </p:ext>
            </p:extLst>
          </p:nvPr>
        </p:nvGraphicFramePr>
        <p:xfrm>
          <a:off x="87685" y="0"/>
          <a:ext cx="12016630" cy="6857998"/>
        </p:xfrm>
        <a:graphic>
          <a:graphicData uri="http://schemas.openxmlformats.org/drawingml/2006/table">
            <a:tbl>
              <a:tblPr/>
              <a:tblGrid>
                <a:gridCol w="6008315">
                  <a:extLst>
                    <a:ext uri="{9D8B030D-6E8A-4147-A177-3AD203B41FA5}">
                      <a16:colId xmlns:a16="http://schemas.microsoft.com/office/drawing/2014/main" val="3987761380"/>
                    </a:ext>
                  </a:extLst>
                </a:gridCol>
                <a:gridCol w="6008315">
                  <a:extLst>
                    <a:ext uri="{9D8B030D-6E8A-4147-A177-3AD203B41FA5}">
                      <a16:colId xmlns:a16="http://schemas.microsoft.com/office/drawing/2014/main" val="1000367625"/>
                    </a:ext>
                  </a:extLst>
                </a:gridCol>
              </a:tblGrid>
              <a:tr h="140270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                             </a:t>
                      </a:r>
                      <a:r>
                        <a:rPr lang="en-US" sz="28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Abstract class</a:t>
                      </a:r>
                    </a:p>
                    <a:p>
                      <a:pPr algn="just" fontAlgn="t"/>
                      <a:endParaRPr lang="en-US" sz="15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Abstract class can </a:t>
                      </a:r>
                      <a:r>
                        <a:rPr lang="en-US" sz="15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have abstract and non-abstract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methods.</a:t>
                      </a:r>
                    </a:p>
                  </a:txBody>
                  <a:tcPr marL="61971" marR="61971" marT="61971" marB="619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                              </a:t>
                      </a:r>
                      <a:r>
                        <a:rPr lang="en-US" sz="28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Interface</a:t>
                      </a:r>
                    </a:p>
                    <a:p>
                      <a:pPr algn="just" fontAlgn="t"/>
                      <a:endParaRPr lang="en-US" sz="15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  <a:p>
                      <a:pPr algn="just" fontAlgn="t"/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Interface can have </a:t>
                      </a:r>
                      <a:r>
                        <a:rPr lang="en-US" sz="15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only abstract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methods. Since Java 8, it can have </a:t>
                      </a:r>
                      <a:r>
                        <a:rPr lang="en-US" sz="15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default and static methods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also.</a:t>
                      </a:r>
                    </a:p>
                  </a:txBody>
                  <a:tcPr marL="61971" marR="61971" marT="61971" marB="619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193177"/>
                  </a:ext>
                </a:extLst>
              </a:tr>
              <a:tr h="70408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Abstract class </a:t>
                      </a:r>
                      <a:r>
                        <a:rPr lang="en-US" sz="15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doesn't support multiple inheritance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61971" marR="61971" marT="61971" marB="619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Interface </a:t>
                      </a:r>
                      <a:r>
                        <a:rPr lang="en-IN" sz="15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supports multiple inheritance</a:t>
                      </a:r>
                      <a:r>
                        <a:rPr lang="en-IN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61971" marR="61971" marT="61971" marB="619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51328"/>
                  </a:ext>
                </a:extLst>
              </a:tr>
              <a:tr h="98103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Abstract class </a:t>
                      </a:r>
                      <a:r>
                        <a:rPr lang="en-US" sz="15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can have final, non-final, static and non-static variables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61971" marR="61971" marT="61971" marB="619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Interface has </a:t>
                      </a:r>
                      <a:r>
                        <a:rPr lang="en-US" sz="15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only static and final variables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61971" marR="61971" marT="61971" marB="619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616930"/>
                  </a:ext>
                </a:extLst>
              </a:tr>
              <a:tr h="70408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Abstract class </a:t>
                      </a:r>
                      <a:r>
                        <a:rPr lang="en-US" sz="15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can provide the implementation of interface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61971" marR="61971" marT="61971" marB="619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Interface </a:t>
                      </a:r>
                      <a:r>
                        <a:rPr lang="en-US" sz="15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can't provide the implementation of abstract class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61971" marR="61971" marT="61971" marB="619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700100"/>
                  </a:ext>
                </a:extLst>
              </a:tr>
              <a:tr h="98103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 </a:t>
                      </a:r>
                      <a:r>
                        <a:rPr lang="en-US" sz="15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abstract class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can extend another Java class and implement multiple Java interfaces.</a:t>
                      </a:r>
                    </a:p>
                  </a:txBody>
                  <a:tcPr marL="61971" marR="61971" marT="61971" marB="619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 </a:t>
                      </a:r>
                      <a:r>
                        <a:rPr lang="en-US" sz="15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interface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can extend another Java interface only.</a:t>
                      </a:r>
                    </a:p>
                  </a:txBody>
                  <a:tcPr marL="61971" marR="61971" marT="61971" marB="619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371505"/>
                  </a:ext>
                </a:extLst>
              </a:tr>
              <a:tr h="70408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 </a:t>
                      </a:r>
                      <a:r>
                        <a:rPr lang="en-US" sz="15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abstract class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can be extended using keyword "extends".</a:t>
                      </a:r>
                    </a:p>
                  </a:txBody>
                  <a:tcPr marL="61971" marR="61971" marT="61971" marB="619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 </a:t>
                      </a:r>
                      <a:r>
                        <a:rPr lang="en-US" sz="15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interface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can be implemented using keyword "implements".</a:t>
                      </a:r>
                    </a:p>
                  </a:txBody>
                  <a:tcPr marL="61971" marR="61971" marT="61971" marB="619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55657"/>
                  </a:ext>
                </a:extLst>
              </a:tr>
              <a:tr h="98103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A Java </a:t>
                      </a:r>
                      <a:r>
                        <a:rPr lang="en-US" sz="15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abstract class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can have class members like private, protected, etc.</a:t>
                      </a:r>
                    </a:p>
                  </a:txBody>
                  <a:tcPr marL="61971" marR="61971" marT="61971" marB="619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Members of a Java interface are public by default.</a:t>
                      </a:r>
                    </a:p>
                  </a:txBody>
                  <a:tcPr marL="61971" marR="61971" marT="61971" marB="619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642774"/>
                  </a:ext>
                </a:extLst>
              </a:tr>
              <a:tr h="399941">
                <a:tc>
                  <a:txBody>
                    <a:bodyPr/>
                    <a:lstStyle/>
                    <a:p>
                      <a:pPr algn="just" fontAlgn="t"/>
                      <a:endParaRPr lang="en-US" sz="15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1971" marR="61971" marT="61971" marB="619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US" sz="15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1971" marR="61971" marT="61971" marB="619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80598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123A979-4B18-4B9A-B00D-B5D8607FD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59" y="6011517"/>
            <a:ext cx="3041732" cy="747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C58D11-A423-4483-AF17-7C8F4F210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100" y="5927863"/>
            <a:ext cx="2932665" cy="71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1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4146-466A-413A-8964-BCD186102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155317"/>
            <a:ext cx="11168270" cy="6547365"/>
          </a:xfrm>
        </p:spPr>
        <p:txBody>
          <a:bodyPr>
            <a:normAutofit/>
          </a:bodyPr>
          <a:lstStyle/>
          <a:p>
            <a:r>
              <a:rPr lang="en-US" dirty="0"/>
              <a:t>Constructor – It is a function that is called automatically when object of a class is created. If it is not created by user then compiler does it automatically .</a:t>
            </a:r>
          </a:p>
          <a:p>
            <a:pPr marL="0" indent="0">
              <a:buNone/>
            </a:pPr>
            <a:r>
              <a:rPr lang="en-US" b="1" dirty="0"/>
              <a:t>Types of constructors </a:t>
            </a:r>
            <a:r>
              <a:rPr lang="en-US" dirty="0"/>
              <a:t>-</a:t>
            </a:r>
          </a:p>
          <a:p>
            <a:r>
              <a:rPr lang="en-US" dirty="0"/>
              <a:t>Default constructor- automatically created by compiler if user forgot to create it.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parameterized constructor- constructor with parameters 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Copy constructor- that takes same class type as parameter and copies that objects data into another 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200" b="1" dirty="0"/>
              <a:t>Polymorphism </a:t>
            </a:r>
            <a:r>
              <a:rPr lang="en-US" b="1" dirty="0"/>
              <a:t> - </a:t>
            </a:r>
            <a:r>
              <a:rPr lang="en-US" dirty="0"/>
              <a:t>performing single action in different ways . There are two kinds of polymorphism .   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398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A713-2EBB-4BAF-B3CF-8D1485482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304800"/>
            <a:ext cx="11075504" cy="5872163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Why polymorphism ?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polymorphism allows you to define one interface and have multiple implementations.</a:t>
            </a:r>
          </a:p>
          <a:p>
            <a:pPr marL="0" indent="0">
              <a:buNone/>
            </a:pPr>
            <a:r>
              <a:rPr lang="en-US" dirty="0"/>
              <a:t>Types of polymorphism .</a:t>
            </a:r>
          </a:p>
          <a:p>
            <a:pPr marL="0" indent="0">
              <a:buNone/>
            </a:pPr>
            <a:r>
              <a:rPr lang="en-US" dirty="0"/>
              <a:t>Compile time polymorphism                          run time polymorphism</a:t>
            </a:r>
          </a:p>
          <a:p>
            <a:pPr marL="0" indent="0">
              <a:buNone/>
            </a:pPr>
            <a:r>
              <a:rPr lang="en-US" dirty="0"/>
              <a:t> function overloading                                             function overriding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1C5B2-2C84-4698-AA94-06FB23F1C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827" y="2869096"/>
            <a:ext cx="3686175" cy="293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ADE407-F8E2-42DD-A87F-4B4A14EE8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99" y="2869096"/>
            <a:ext cx="4143644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72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A5B4-3D03-4EF8-B06C-76B54CF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64"/>
            <a:ext cx="11353800" cy="6765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Inheritance </a:t>
            </a:r>
            <a:r>
              <a:rPr lang="en-US" b="1" dirty="0"/>
              <a:t>- </a:t>
            </a:r>
            <a:r>
              <a:rPr lang="en-US" dirty="0"/>
              <a:t>when derived class inherits properties and behaviors of its base class that is known as inheritance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 inheritance ?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Because it provides code re-usability. In place of writing the same code, again and again, we can simply inherit the properties of one class into the other.</a:t>
            </a:r>
          </a:p>
          <a:p>
            <a:pPr marL="0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Lato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Types of relationships 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–</a:t>
            </a:r>
          </a:p>
          <a:p>
            <a:pPr marL="0" indent="0">
              <a:buNone/>
            </a:pPr>
            <a:r>
              <a:rPr lang="en-US" b="1" dirty="0"/>
              <a:t>IS-A Relationship inheritance</a:t>
            </a:r>
            <a:r>
              <a:rPr lang="en-US" dirty="0"/>
              <a:t>: In java by using "extends" keywords we can implement IS-A relationship. The main advantage of IS-A relationship is that its reusable . </a:t>
            </a:r>
          </a:p>
          <a:p>
            <a:pPr marL="0" indent="0">
              <a:buNone/>
            </a:pPr>
            <a:r>
              <a:rPr lang="en-US" b="1" dirty="0"/>
              <a:t>HAS-A relationship </a:t>
            </a:r>
            <a:r>
              <a:rPr lang="en-US" dirty="0"/>
              <a:t>: This is also known as composition (or) aggregation. we can implement HAS-A relationship using new operator 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4603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5899C-AD10-46FB-8943-A57BF9AE8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45774"/>
            <a:ext cx="11155017" cy="603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Composition</a:t>
            </a:r>
            <a:r>
              <a:rPr lang="en-US" dirty="0"/>
              <a:t>: Without existing container object if there is no chance of existing contained objects then the relationship between container object and contained object is called composition which is a strong association.</a:t>
            </a:r>
            <a:endParaRPr lang="en-US" sz="2000" dirty="0"/>
          </a:p>
          <a:p>
            <a:pPr marL="0" indent="0">
              <a:buNone/>
            </a:pPr>
            <a:r>
              <a:rPr lang="en-US" b="1" dirty="0"/>
              <a:t>Aggregation</a:t>
            </a:r>
            <a:r>
              <a:rPr lang="en-US" dirty="0"/>
              <a:t> : Without existing container object if there is a chance of existing contained objects such type of relationship is called aggregation. In aggregation objects have weak association.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Single level inheritance-Inherits Only </a:t>
            </a:r>
            <a:r>
              <a:rPr lang="en-US" dirty="0" err="1"/>
              <a:t>upto</a:t>
            </a:r>
            <a:r>
              <a:rPr lang="en-US" dirty="0"/>
              <a:t> a single level.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 level inheritance- Can inherit </a:t>
            </a:r>
            <a:r>
              <a:rPr lang="en-US" dirty="0" err="1"/>
              <a:t>upto</a:t>
            </a:r>
            <a:r>
              <a:rPr lang="en-US" dirty="0"/>
              <a:t> multiple levels 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F90D4-8ECC-4919-856D-65E0C9436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247" y="3894136"/>
            <a:ext cx="3068086" cy="489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D7D955-631D-4536-BABE-07671E9B9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747" y="5240308"/>
            <a:ext cx="3266869" cy="93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5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51656-BB01-4894-8A00-AC4D1F589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265043"/>
            <a:ext cx="11181522" cy="5911920"/>
          </a:xfrm>
        </p:spPr>
        <p:txBody>
          <a:bodyPr/>
          <a:lstStyle/>
          <a:p>
            <a:r>
              <a:rPr lang="en-US" dirty="0"/>
              <a:t>Hierarchal inheritance- a parent is inherited by many subclasses 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Multiple inheritance-  when a subclass inherits more that one parents .and there is no ambiguity problem with interfaces because while implementing class define that methods 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977F4D-FE5F-428C-839C-5460088B6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94" y="877574"/>
            <a:ext cx="3269200" cy="782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E996C3-1D9D-4CFF-956F-4AAEB509F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503" y="3715029"/>
            <a:ext cx="3904993" cy="226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23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41D8-8CB1-45D7-81E5-9A4E61E0F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45774"/>
            <a:ext cx="11128513" cy="6031189"/>
          </a:xfrm>
        </p:spPr>
        <p:txBody>
          <a:bodyPr/>
          <a:lstStyle/>
          <a:p>
            <a:r>
              <a:rPr lang="en-US" dirty="0"/>
              <a:t>Hybrid Inheritance -  </a:t>
            </a:r>
            <a:r>
              <a:rPr lang="en-US" b="0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A hybrid inheritance is a combination of more than one </a:t>
            </a:r>
            <a:r>
              <a:rPr lang="en-US" i="0" strike="noStrike" dirty="0"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types of inheritance</a:t>
            </a:r>
            <a:r>
              <a:rPr lang="en-US" b="0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13FB3-58B4-42ED-B432-9A3D07823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23" y="1054995"/>
            <a:ext cx="4353636" cy="162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5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7C703-91B0-43FC-A17F-F50ACB7D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159026"/>
            <a:ext cx="11208026" cy="6017937"/>
          </a:xfrm>
        </p:spPr>
        <p:txBody>
          <a:bodyPr/>
          <a:lstStyle/>
          <a:p>
            <a:r>
              <a:rPr lang="en-US" b="0" i="0" dirty="0">
                <a:effectLst/>
                <a:latin typeface="Sans Regular"/>
              </a:rPr>
              <a:t> </a:t>
            </a:r>
            <a:r>
              <a:rPr lang="en-US" b="1" i="0" dirty="0">
                <a:effectLst/>
                <a:latin typeface="Sans Regular"/>
              </a:rPr>
              <a:t>S</a:t>
            </a:r>
            <a:r>
              <a:rPr lang="en-US" b="1" i="0" dirty="0">
                <a:solidFill>
                  <a:srgbClr val="474A59"/>
                </a:solidFill>
                <a:effectLst/>
                <a:latin typeface="Sans Regular"/>
              </a:rPr>
              <a:t>ingle responsibility- </a:t>
            </a:r>
            <a:r>
              <a:rPr lang="en-US" b="0" i="0" dirty="0">
                <a:effectLst/>
                <a:latin typeface="Sans Regular"/>
              </a:rPr>
              <a:t>every class or module should have responsibility over a single part of the functionality provided by the software and that responsibility should be encapsulated by the class or module .</a:t>
            </a:r>
          </a:p>
          <a:p>
            <a:pPr marL="0" indent="0">
              <a:buNone/>
            </a:pPr>
            <a:r>
              <a:rPr lang="en-US" dirty="0">
                <a:latin typeface="Sans Regular"/>
              </a:rPr>
              <a:t>So, a class should have only one reason to change which is its narrowed responsibility .</a:t>
            </a:r>
          </a:p>
          <a:p>
            <a:pPr marL="0" indent="0">
              <a:buNone/>
            </a:pPr>
            <a:r>
              <a:rPr lang="en-US" dirty="0">
                <a:latin typeface="Sans Regular"/>
              </a:rPr>
              <a:t>Example -     this book class sole </a:t>
            </a:r>
          </a:p>
          <a:p>
            <a:pPr marL="0" indent="0">
              <a:buNone/>
            </a:pPr>
            <a:r>
              <a:rPr lang="en-US" dirty="0">
                <a:latin typeface="Sans Regular"/>
              </a:rPr>
              <a:t>responsibility is to maintain books </a:t>
            </a:r>
          </a:p>
          <a:p>
            <a:pPr marL="0" indent="0">
              <a:buNone/>
            </a:pPr>
            <a:r>
              <a:rPr lang="en-US" dirty="0">
                <a:latin typeface="Sans Regular"/>
              </a:rPr>
              <a:t>info. To print book we need to have </a:t>
            </a:r>
          </a:p>
          <a:p>
            <a:pPr marL="0" indent="0">
              <a:buNone/>
            </a:pPr>
            <a:r>
              <a:rPr lang="en-US" dirty="0">
                <a:latin typeface="Sans Regular"/>
              </a:rPr>
              <a:t>Separate class with this responsibility </a:t>
            </a:r>
          </a:p>
          <a:p>
            <a:pPr marL="0" indent="0">
              <a:buNone/>
            </a:pPr>
            <a:r>
              <a:rPr lang="en-US" dirty="0">
                <a:latin typeface="Sans Regular"/>
              </a:rPr>
              <a:t>Only.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492A0-AA92-4496-86A1-3422F265D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466" y="1983270"/>
            <a:ext cx="6393760" cy="32106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8F322C-8482-4900-AFED-6331CC347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3" y="4832073"/>
            <a:ext cx="5102087" cy="18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0758-1307-4079-90A8-BF9F2250F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" y="132522"/>
            <a:ext cx="11586749" cy="65200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0" dirty="0">
              <a:effectLst/>
              <a:latin typeface="Sans Regular"/>
            </a:endParaRPr>
          </a:p>
          <a:p>
            <a:pPr marL="0" indent="0">
              <a:buNone/>
            </a:pPr>
            <a:r>
              <a:rPr lang="en-US" b="1" i="0" dirty="0" err="1">
                <a:effectLst/>
                <a:latin typeface="Sans Regular"/>
              </a:rPr>
              <a:t>L</a:t>
            </a:r>
            <a:r>
              <a:rPr lang="en-US" b="1" i="0" dirty="0" err="1">
                <a:solidFill>
                  <a:srgbClr val="474A59"/>
                </a:solidFill>
                <a:effectLst/>
                <a:latin typeface="Sans Regular"/>
              </a:rPr>
              <a:t>iskov</a:t>
            </a:r>
            <a:r>
              <a:rPr lang="en-US" b="1" i="0" dirty="0">
                <a:solidFill>
                  <a:srgbClr val="474A59"/>
                </a:solidFill>
                <a:effectLst/>
                <a:latin typeface="Sans Regular"/>
              </a:rPr>
              <a:t> substitution- </a:t>
            </a:r>
            <a:r>
              <a:rPr lang="en-US" b="0" i="0" dirty="0">
                <a:effectLst/>
                <a:latin typeface="Sans Regular"/>
              </a:rPr>
              <a:t>subclasses must be able to replace their parent classes .</a:t>
            </a:r>
            <a:endParaRPr lang="en-US" dirty="0">
              <a:latin typeface="Sans Regular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Sans Regular"/>
              </a:rPr>
              <a:t>Barber </a:t>
            </a:r>
            <a:r>
              <a:rPr lang="en-US" b="0" i="0" dirty="0" err="1">
                <a:effectLst/>
                <a:latin typeface="Sans Regular"/>
              </a:rPr>
              <a:t>liskov</a:t>
            </a:r>
            <a:r>
              <a:rPr lang="en-US" b="0" i="0" dirty="0">
                <a:effectLst/>
                <a:latin typeface="Sans Regular"/>
              </a:rPr>
              <a:t> gave this . It means a superclass object can be replaced by a sub-class object without altering any provable properties of that program .</a:t>
            </a:r>
          </a:p>
          <a:p>
            <a:pPr marL="0" indent="0">
              <a:buNone/>
            </a:pPr>
            <a:endParaRPr lang="en-US" b="0" i="0" dirty="0">
              <a:effectLst/>
              <a:latin typeface="Sans Regular"/>
            </a:endParaRPr>
          </a:p>
          <a:p>
            <a:pPr marL="0" indent="0">
              <a:buNone/>
            </a:pPr>
            <a:endParaRPr lang="en-US" b="0" i="0" dirty="0">
              <a:effectLst/>
              <a:latin typeface="Sans Regular"/>
            </a:endParaRPr>
          </a:p>
          <a:p>
            <a:pPr marL="0" indent="0">
              <a:buNone/>
            </a:pPr>
            <a:endParaRPr lang="en-US" b="0" i="0" dirty="0">
              <a:effectLst/>
              <a:latin typeface="Sans Regular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Both subclasses can be replaced at animal class where it is required 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77ED9-43BA-4341-A193-194C30A04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330" y="2074379"/>
            <a:ext cx="4661061" cy="1198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35D4FA-9E71-49F7-A04C-66B34926C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34" y="3714750"/>
            <a:ext cx="3805850" cy="14256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596B5C-857B-4E31-8015-D52B9087E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127" y="3650145"/>
            <a:ext cx="4007392" cy="149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1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503E1-33F7-4CBB-BD40-0340C3E88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238539"/>
            <a:ext cx="10797209" cy="59384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ans Regular"/>
              </a:rPr>
              <a:t>I</a:t>
            </a:r>
            <a:r>
              <a:rPr lang="en-US" b="1" i="0" dirty="0">
                <a:solidFill>
                  <a:srgbClr val="474A59"/>
                </a:solidFill>
                <a:effectLst/>
                <a:latin typeface="Sans Regular"/>
              </a:rPr>
              <a:t>nterface segregation </a:t>
            </a:r>
            <a:r>
              <a:rPr lang="en-US" b="0" i="0" dirty="0">
                <a:solidFill>
                  <a:srgbClr val="474A59"/>
                </a:solidFill>
                <a:effectLst/>
                <a:latin typeface="Sans Regular"/>
              </a:rPr>
              <a:t>–</a:t>
            </a:r>
            <a:r>
              <a:rPr lang="en-US" b="0" i="0" dirty="0">
                <a:effectLst/>
                <a:latin typeface="Sans Regular"/>
              </a:rPr>
              <a:t>Used to design good class and also in writing unit test cases</a:t>
            </a:r>
            <a:r>
              <a:rPr lang="en-US" b="0" i="0" dirty="0">
                <a:solidFill>
                  <a:srgbClr val="474A59"/>
                </a:solidFill>
                <a:effectLst/>
                <a:latin typeface="Sans Regular"/>
              </a:rPr>
              <a:t> .</a:t>
            </a:r>
            <a:endParaRPr lang="en-US" b="0" i="0" dirty="0">
              <a:effectLst/>
              <a:latin typeface="Sans Regular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Sans Regular"/>
              </a:rPr>
              <a:t>Must keep everything minimum like interfaces ,attributes ,methods or classes </a:t>
            </a:r>
            <a:r>
              <a:rPr lang="en-US" b="0" i="0" dirty="0" err="1">
                <a:effectLst/>
                <a:latin typeface="Sans Regular"/>
              </a:rPr>
              <a:t>etc</a:t>
            </a:r>
            <a:r>
              <a:rPr lang="en-US" b="0" i="0" dirty="0">
                <a:effectLst/>
                <a:latin typeface="Sans Regular"/>
              </a:rPr>
              <a:t> 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AF21B-DDEC-49CE-B20D-958B7147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79" y="2167144"/>
            <a:ext cx="3013001" cy="1261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4BF968-04EB-4768-B625-EA7A1BBAA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243" y="2148694"/>
            <a:ext cx="3466894" cy="2560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DF2837-F24C-4C2F-B771-865661D38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24" y="3777756"/>
            <a:ext cx="4952934" cy="18266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044F59-E479-49A5-877F-CDF5A3275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667" y="5024333"/>
            <a:ext cx="5150724" cy="116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8675-1146-456A-8FE0-31305841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56591"/>
            <a:ext cx="11049000" cy="5620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Sans Regular"/>
              </a:rPr>
              <a:t>O</a:t>
            </a:r>
            <a:r>
              <a:rPr lang="en-US" b="1" i="0" dirty="0">
                <a:solidFill>
                  <a:srgbClr val="474A59"/>
                </a:solidFill>
                <a:effectLst/>
                <a:latin typeface="Sans Regular"/>
              </a:rPr>
              <a:t>pen-closed</a:t>
            </a:r>
            <a:r>
              <a:rPr lang="en-US" b="0" i="0" dirty="0">
                <a:solidFill>
                  <a:srgbClr val="474A59"/>
                </a:solidFill>
                <a:effectLst/>
                <a:latin typeface="Sans Regular"/>
              </a:rPr>
              <a:t>-  </a:t>
            </a:r>
            <a:r>
              <a:rPr lang="en-US" b="0" i="0" dirty="0">
                <a:effectLst/>
                <a:latin typeface="Sans Regular"/>
              </a:rPr>
              <a:t>this promotes adding features to classes by creating subclasses there should be no need to change in working class . Bringing a change in that means that class was not closed for modification .</a:t>
            </a:r>
          </a:p>
          <a:p>
            <a:pPr marL="0" indent="0">
              <a:buNone/>
            </a:pPr>
            <a:r>
              <a:rPr lang="en-US" dirty="0">
                <a:latin typeface="Sans Regular"/>
              </a:rPr>
              <a:t>So, any class, modules or functions must be closed for modification but open for extension .</a:t>
            </a:r>
          </a:p>
          <a:p>
            <a:pPr marL="0" indent="0">
              <a:buNone/>
            </a:pPr>
            <a:r>
              <a:rPr lang="en-US" dirty="0">
                <a:latin typeface="Sans Regular"/>
              </a:rPr>
              <a:t>Example- we have a payment class for</a:t>
            </a:r>
          </a:p>
          <a:p>
            <a:pPr marL="0" indent="0">
              <a:buNone/>
            </a:pPr>
            <a:r>
              <a:rPr lang="en-US" dirty="0">
                <a:latin typeface="Sans Regular"/>
              </a:rPr>
              <a:t>Storing payments now if we get an update </a:t>
            </a:r>
          </a:p>
          <a:p>
            <a:pPr marL="0" indent="0">
              <a:buNone/>
            </a:pPr>
            <a:r>
              <a:rPr lang="en-US" dirty="0">
                <a:latin typeface="Sans Regular"/>
              </a:rPr>
              <a:t>On methods of payment so we can extend </a:t>
            </a:r>
          </a:p>
          <a:p>
            <a:pPr marL="0" indent="0">
              <a:buNone/>
            </a:pPr>
            <a:r>
              <a:rPr lang="en-US" dirty="0">
                <a:latin typeface="Sans Regular"/>
              </a:rPr>
              <a:t>Another class but should not modify in </a:t>
            </a:r>
          </a:p>
          <a:p>
            <a:pPr marL="0" indent="0">
              <a:buNone/>
            </a:pPr>
            <a:r>
              <a:rPr lang="en-US" dirty="0">
                <a:latin typeface="Sans Regular"/>
              </a:rPr>
              <a:t>The same class. </a:t>
            </a:r>
          </a:p>
          <a:p>
            <a:pPr marL="0" indent="0">
              <a:buNone/>
            </a:pPr>
            <a:endParaRPr lang="en-US" b="0" i="0" dirty="0">
              <a:effectLst/>
              <a:latin typeface="Sans Regular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69685-88D8-41D8-BB56-7EF51942C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95" y="2579204"/>
            <a:ext cx="5135882" cy="1674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A49479-9F8D-4B6D-B4D0-0CDD6534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295" y="4552949"/>
            <a:ext cx="4869454" cy="115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3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8091-19CD-46B3-A0AC-E53C1BB67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06017"/>
            <a:ext cx="11181522" cy="60709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chemeClr val="tx2"/>
                </a:solidFill>
                <a:effectLst/>
                <a:latin typeface="Sans Regular"/>
              </a:rPr>
              <a:t>Dependency inversion- </a:t>
            </a:r>
            <a:r>
              <a:rPr lang="en-US" b="0" i="0" dirty="0">
                <a:effectLst/>
                <a:latin typeface="Sans Regular"/>
              </a:rPr>
              <a:t>focuses on packaging the code .high level module should not depend on low-level modules. Both should </a:t>
            </a:r>
            <a:r>
              <a:rPr lang="en-US" b="0" i="0" u="sng" dirty="0">
                <a:effectLst/>
                <a:latin typeface="Sans Regular"/>
              </a:rPr>
              <a:t>depend on abstraction</a:t>
            </a:r>
            <a:r>
              <a:rPr lang="en-US" b="0" i="0" dirty="0">
                <a:effectLst/>
                <a:latin typeface="Sans Regular"/>
              </a:rPr>
              <a:t> .</a:t>
            </a:r>
            <a:endParaRPr lang="en-IN" dirty="0"/>
          </a:p>
          <a:p>
            <a:pPr marL="0" indent="0">
              <a:buNone/>
            </a:pPr>
            <a:r>
              <a:rPr lang="en-US" b="0" i="0" dirty="0">
                <a:effectLst/>
                <a:latin typeface="Sans Regular"/>
              </a:rPr>
              <a:t>Direct dependency- when a concrete class depends on another concrete class .</a:t>
            </a:r>
          </a:p>
          <a:p>
            <a:pPr marL="0" indent="0">
              <a:buNone/>
            </a:pPr>
            <a:r>
              <a:rPr lang="en-US" dirty="0">
                <a:latin typeface="Sans Regular"/>
              </a:rPr>
              <a:t>Inverted dependency- when a concrete class depends only on an abstract interface . Example- </a:t>
            </a:r>
          </a:p>
          <a:p>
            <a:pPr marL="0" indent="0">
              <a:buNone/>
            </a:pPr>
            <a:r>
              <a:rPr lang="en-US" dirty="0">
                <a:latin typeface="Sans Regular"/>
              </a:rPr>
              <a:t>What if I want to use advanced </a:t>
            </a:r>
          </a:p>
          <a:p>
            <a:pPr marL="0" indent="0">
              <a:buNone/>
            </a:pPr>
            <a:r>
              <a:rPr lang="en-US" dirty="0">
                <a:latin typeface="Sans Regular"/>
              </a:rPr>
              <a:t>keyboard instead of standard one in </a:t>
            </a:r>
          </a:p>
          <a:p>
            <a:pPr marL="0" indent="0">
              <a:buNone/>
            </a:pPr>
            <a:r>
              <a:rPr lang="en-US" dirty="0">
                <a:latin typeface="Sans Regular"/>
              </a:rPr>
              <a:t>98 machine only.</a:t>
            </a:r>
          </a:p>
          <a:p>
            <a:pPr marL="0" indent="0">
              <a:buNone/>
            </a:pPr>
            <a:r>
              <a:rPr lang="en-US" dirty="0">
                <a:latin typeface="Sans Regular"/>
              </a:rPr>
              <a:t>So, now in same class change is not</a:t>
            </a:r>
          </a:p>
          <a:p>
            <a:pPr marL="0" indent="0">
              <a:buNone/>
            </a:pPr>
            <a:r>
              <a:rPr lang="en-US" dirty="0">
                <a:latin typeface="Sans Regular"/>
              </a:rPr>
              <a:t>required Only implement that </a:t>
            </a:r>
          </a:p>
          <a:p>
            <a:pPr marL="0" indent="0">
              <a:buNone/>
            </a:pPr>
            <a:r>
              <a:rPr lang="en-US" dirty="0">
                <a:latin typeface="Sans Regular"/>
              </a:rPr>
              <a:t>interface and Call constructor </a:t>
            </a:r>
          </a:p>
          <a:p>
            <a:pPr marL="0" indent="0">
              <a:buNone/>
            </a:pPr>
            <a:r>
              <a:rPr lang="en-US" dirty="0">
                <a:latin typeface="Sans Regular"/>
              </a:rPr>
              <a:t>with new Parameters .</a:t>
            </a:r>
          </a:p>
          <a:p>
            <a:pPr marL="0" indent="0">
              <a:buNone/>
            </a:pPr>
            <a:endParaRPr lang="en-US" dirty="0">
              <a:latin typeface="Sans Regular"/>
            </a:endParaRPr>
          </a:p>
          <a:p>
            <a:pPr marL="0" indent="0">
              <a:buNone/>
            </a:pPr>
            <a:endParaRPr lang="en-US" dirty="0">
              <a:latin typeface="Sans Regular"/>
            </a:endParaRPr>
          </a:p>
          <a:p>
            <a:pPr marL="0" indent="0">
              <a:buNone/>
            </a:pPr>
            <a:endParaRPr lang="en-US" dirty="0">
              <a:latin typeface="Sans Regular"/>
            </a:endParaRPr>
          </a:p>
          <a:p>
            <a:pPr marL="0" indent="0">
              <a:buNone/>
            </a:pPr>
            <a:endParaRPr lang="en-US" dirty="0">
              <a:latin typeface="Sans Regular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1DA97-11DF-4C09-9E82-6E427222F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89" y="2505543"/>
            <a:ext cx="4807372" cy="2762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9BE446-64BD-4F9F-9768-4CEC3AF7A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019" y="4818537"/>
            <a:ext cx="3811981" cy="203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0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51FA-C2FA-4D93-9A69-463B01D8F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917" y="123557"/>
            <a:ext cx="9144000" cy="1859988"/>
          </a:xfrm>
        </p:spPr>
        <p:txBody>
          <a:bodyPr>
            <a:normAutofit/>
          </a:bodyPr>
          <a:lstStyle/>
          <a:p>
            <a:r>
              <a:rPr lang="en-US" b="1" dirty="0"/>
              <a:t>Object Oriented Programming Concepts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BCCA3-5C4C-4C25-B22A-D39B0858F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078" y="1983545"/>
            <a:ext cx="10959548" cy="4616038"/>
          </a:xfrm>
        </p:spPr>
        <p:txBody>
          <a:bodyPr>
            <a:normAutofit/>
          </a:bodyPr>
          <a:lstStyle/>
          <a:p>
            <a:pPr algn="l"/>
            <a:endParaRPr lang="en-US" b="1" dirty="0"/>
          </a:p>
          <a:p>
            <a:pPr algn="l"/>
            <a:r>
              <a:rPr lang="en-US" b="1" dirty="0"/>
              <a:t>What is OOP ?</a:t>
            </a:r>
          </a:p>
          <a:p>
            <a:pPr algn="l"/>
            <a:r>
              <a:rPr lang="en-US" b="1" dirty="0"/>
              <a:t>OBJECT-</a:t>
            </a:r>
            <a:r>
              <a:rPr lang="en-US" dirty="0"/>
              <a:t> 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region of memory, that contains value and are referenced by identifiers. </a:t>
            </a:r>
          </a:p>
          <a:p>
            <a:pPr algn="l"/>
            <a:r>
              <a:rPr lang="en-US" b="1" dirty="0"/>
              <a:t>OOP -  </a:t>
            </a:r>
            <a:r>
              <a:rPr lang="en-US" dirty="0"/>
              <a:t>So those object (or values) related programming is OOP .</a:t>
            </a:r>
          </a:p>
          <a:p>
            <a:pPr algn="l"/>
            <a:r>
              <a:rPr lang="en-US" dirty="0"/>
              <a:t>OOP Languages - </a:t>
            </a:r>
            <a:r>
              <a:rPr lang="en-US" dirty="0" err="1"/>
              <a:t>c++</a:t>
            </a:r>
            <a:r>
              <a:rPr lang="en-US" dirty="0"/>
              <a:t>, java, Python , JS  etc. 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Why is OOP ? 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main aim of OOP is 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 bind together the data and the functions that operate on them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so that no other part of the code can access this data except those functions.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37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D9A2-F0C0-421D-AA3C-0DDD5AA1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3007"/>
            <a:ext cx="11019183" cy="65598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Classes- Blueprints for your data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Objects(entities)- Are those data values 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OOP’s features – </a:t>
            </a:r>
          </a:p>
          <a:p>
            <a:r>
              <a:rPr lang="en-IN" dirty="0"/>
              <a:t>Encapsulation –Binding the data and functions related to it in a single unit and methods will hidden from other classes but accessible only from same class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70420-6ACE-4EAE-A91A-C62FF5B7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20" y="133970"/>
            <a:ext cx="4938663" cy="2875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0A1DE5-1F5B-4EC1-A2C4-538600E24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235" y="3009692"/>
            <a:ext cx="2439485" cy="186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1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45B239-DFD5-467A-8058-41B4CA2A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6592" y="318052"/>
            <a:ext cx="3177208" cy="5565913"/>
          </a:xfrm>
        </p:spPr>
        <p:txBody>
          <a:bodyPr/>
          <a:lstStyle/>
          <a:p>
            <a:r>
              <a:rPr lang="en-US" sz="2800" dirty="0"/>
              <a:t>Here we can access all properties only by object and limited .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83B56C-F9BC-4CDF-BA3C-7101CF1A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0" y="146187"/>
            <a:ext cx="7643671" cy="59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6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</TotalTime>
  <Words>1093</Words>
  <Application>Microsoft Office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</vt:lpstr>
      <vt:lpstr>Calibri</vt:lpstr>
      <vt:lpstr>Calibri Light</vt:lpstr>
      <vt:lpstr>inter-bold</vt:lpstr>
      <vt:lpstr>inter-regular</vt:lpstr>
      <vt:lpstr>Lato</vt:lpstr>
      <vt:lpstr>Roboto</vt:lpstr>
      <vt:lpstr>Sans Regular</vt:lpstr>
      <vt:lpstr>urw-din</vt:lpstr>
      <vt:lpstr>Office Theme</vt:lpstr>
      <vt:lpstr>S.O.L.I.D. programming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 Oriented Programming Concepts</vt:lpstr>
      <vt:lpstr>PowerPoint Presentation</vt:lpstr>
      <vt:lpstr>Here we can access all properties only by object and limited 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Concepts</dc:title>
  <dc:creator>Anurag Sharma</dc:creator>
  <cp:lastModifiedBy>Anurag Sharma</cp:lastModifiedBy>
  <cp:revision>100</cp:revision>
  <dcterms:created xsi:type="dcterms:W3CDTF">2022-01-06T12:38:42Z</dcterms:created>
  <dcterms:modified xsi:type="dcterms:W3CDTF">2022-01-13T09:03:35Z</dcterms:modified>
</cp:coreProperties>
</file>