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7" r:id="rId4"/>
    <p:sldId id="263"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6" d="100"/>
          <a:sy n="66" d="100"/>
        </p:scale>
        <p:origin x="60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Sharma" userId="2a02be68-9f6d-4bd0-bfa1-184b20ecb566" providerId="ADAL" clId="{7E8DCE80-F3E3-450D-BA50-EAD9C4EA828C}"/>
    <pc:docChg chg="custSel modSld">
      <pc:chgData name="Anurag Sharma" userId="2a02be68-9f6d-4bd0-bfa1-184b20ecb566" providerId="ADAL" clId="{7E8DCE80-F3E3-450D-BA50-EAD9C4EA828C}" dt="2021-01-15T17:55:30.072" v="16" actId="20577"/>
      <pc:docMkLst>
        <pc:docMk/>
      </pc:docMkLst>
      <pc:sldChg chg="modSp mod">
        <pc:chgData name="Anurag Sharma" userId="2a02be68-9f6d-4bd0-bfa1-184b20ecb566" providerId="ADAL" clId="{7E8DCE80-F3E3-450D-BA50-EAD9C4EA828C}" dt="2021-01-15T17:48:52.426" v="9" actId="6549"/>
        <pc:sldMkLst>
          <pc:docMk/>
          <pc:sldMk cId="3453423497" sldId="257"/>
        </pc:sldMkLst>
        <pc:spChg chg="mod">
          <ac:chgData name="Anurag Sharma" userId="2a02be68-9f6d-4bd0-bfa1-184b20ecb566" providerId="ADAL" clId="{7E8DCE80-F3E3-450D-BA50-EAD9C4EA828C}" dt="2021-01-15T17:48:52.426" v="9" actId="6549"/>
          <ac:spMkLst>
            <pc:docMk/>
            <pc:sldMk cId="3453423497" sldId="257"/>
            <ac:spMk id="17" creationId="{9CA4E082-DBA2-44B1-B7B8-25EA1D113EFA}"/>
          </ac:spMkLst>
        </pc:spChg>
      </pc:sldChg>
      <pc:sldChg chg="modSp mod">
        <pc:chgData name="Anurag Sharma" userId="2a02be68-9f6d-4bd0-bfa1-184b20ecb566" providerId="ADAL" clId="{7E8DCE80-F3E3-450D-BA50-EAD9C4EA828C}" dt="2021-01-15T17:48:07.489" v="7" actId="20577"/>
        <pc:sldMkLst>
          <pc:docMk/>
          <pc:sldMk cId="622688488" sldId="258"/>
        </pc:sldMkLst>
        <pc:spChg chg="mod">
          <ac:chgData name="Anurag Sharma" userId="2a02be68-9f6d-4bd0-bfa1-184b20ecb566" providerId="ADAL" clId="{7E8DCE80-F3E3-450D-BA50-EAD9C4EA828C}" dt="2021-01-15T17:48:07.489" v="7" actId="20577"/>
          <ac:spMkLst>
            <pc:docMk/>
            <pc:sldMk cId="622688488" sldId="258"/>
            <ac:spMk id="2" creationId="{48164643-5684-48E7-B253-F71D7DB13C16}"/>
          </ac:spMkLst>
        </pc:spChg>
      </pc:sldChg>
      <pc:sldChg chg="modSp mod">
        <pc:chgData name="Anurag Sharma" userId="2a02be68-9f6d-4bd0-bfa1-184b20ecb566" providerId="ADAL" clId="{7E8DCE80-F3E3-450D-BA50-EAD9C4EA828C}" dt="2021-01-15T17:48:30.424" v="8" actId="33524"/>
        <pc:sldMkLst>
          <pc:docMk/>
          <pc:sldMk cId="748446416" sldId="262"/>
        </pc:sldMkLst>
        <pc:spChg chg="mod">
          <ac:chgData name="Anurag Sharma" userId="2a02be68-9f6d-4bd0-bfa1-184b20ecb566" providerId="ADAL" clId="{7E8DCE80-F3E3-450D-BA50-EAD9C4EA828C}" dt="2021-01-15T17:48:30.424" v="8" actId="33524"/>
          <ac:spMkLst>
            <pc:docMk/>
            <pc:sldMk cId="748446416" sldId="262"/>
            <ac:spMk id="145" creationId="{D714C703-3BB0-46E6-8C32-855C71FA6274}"/>
          </ac:spMkLst>
        </pc:spChg>
      </pc:sldChg>
      <pc:sldChg chg="modSp mod">
        <pc:chgData name="Anurag Sharma" userId="2a02be68-9f6d-4bd0-bfa1-184b20ecb566" providerId="ADAL" clId="{7E8DCE80-F3E3-450D-BA50-EAD9C4EA828C}" dt="2021-01-15T17:55:30.072" v="16" actId="20577"/>
        <pc:sldMkLst>
          <pc:docMk/>
          <pc:sldMk cId="4147581259" sldId="263"/>
        </pc:sldMkLst>
        <pc:spChg chg="mod">
          <ac:chgData name="Anurag Sharma" userId="2a02be68-9f6d-4bd0-bfa1-184b20ecb566" providerId="ADAL" clId="{7E8DCE80-F3E3-450D-BA50-EAD9C4EA828C}" dt="2021-01-15T17:55:30.072" v="16" actId="20577"/>
          <ac:spMkLst>
            <pc:docMk/>
            <pc:sldMk cId="4147581259" sldId="263"/>
            <ac:spMk id="8" creationId="{4B35B423-17BF-4A5D-B0CA-D07C0A04FE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1897BA-1810-4AB9-A977-878A61167E4D}" type="doc">
      <dgm:prSet loTypeId="urn:microsoft.com/office/officeart/2005/8/layout/hProcess9" loCatId="process" qsTypeId="urn:microsoft.com/office/officeart/2005/8/quickstyle/simple1" qsCatId="simple" csTypeId="urn:microsoft.com/office/officeart/2005/8/colors/accent1_2" csCatId="accent1" phldr="1"/>
      <dgm:spPr/>
    </dgm:pt>
    <dgm:pt modelId="{C54E16A1-7A2E-4990-BA3B-BE561E3E8EA8}">
      <dgm:prSet phldrT="[Text]"/>
      <dgm:spPr>
        <a:solidFill>
          <a:srgbClr val="00B0F0"/>
        </a:solidFill>
      </dgm:spPr>
      <dgm:t>
        <a:bodyPr/>
        <a:lstStyle/>
        <a:p>
          <a:r>
            <a:rPr lang="en-US" dirty="0"/>
            <a:t>Collection</a:t>
          </a:r>
        </a:p>
      </dgm:t>
    </dgm:pt>
    <dgm:pt modelId="{33689A49-DA7E-47A8-9ED0-A77529D9AA32}" type="parTrans" cxnId="{F71251AB-8748-47E4-885F-8163C9AE2EF5}">
      <dgm:prSet/>
      <dgm:spPr/>
      <dgm:t>
        <a:bodyPr/>
        <a:lstStyle/>
        <a:p>
          <a:endParaRPr lang="en-US"/>
        </a:p>
      </dgm:t>
    </dgm:pt>
    <dgm:pt modelId="{BE045882-6BC2-4A98-9F77-A11733AE77ED}" type="sibTrans" cxnId="{F71251AB-8748-47E4-885F-8163C9AE2EF5}">
      <dgm:prSet/>
      <dgm:spPr/>
      <dgm:t>
        <a:bodyPr/>
        <a:lstStyle/>
        <a:p>
          <a:endParaRPr lang="en-US"/>
        </a:p>
      </dgm:t>
    </dgm:pt>
    <dgm:pt modelId="{0AC4EEA9-1E3B-4D99-8789-23AD33DF9753}">
      <dgm:prSet phldrT="[Text]"/>
      <dgm:spPr>
        <a:solidFill>
          <a:srgbClr val="00B0F0"/>
        </a:solidFill>
      </dgm:spPr>
      <dgm:t>
        <a:bodyPr/>
        <a:lstStyle/>
        <a:p>
          <a:r>
            <a:rPr lang="en-US" dirty="0"/>
            <a:t>Cleaning</a:t>
          </a:r>
        </a:p>
      </dgm:t>
    </dgm:pt>
    <dgm:pt modelId="{620C501E-FDB0-4082-B5E9-78DA0D06D25B}" type="parTrans" cxnId="{28B871EF-0312-41D5-8B4D-1D983B9DB542}">
      <dgm:prSet/>
      <dgm:spPr/>
      <dgm:t>
        <a:bodyPr/>
        <a:lstStyle/>
        <a:p>
          <a:endParaRPr lang="en-US"/>
        </a:p>
      </dgm:t>
    </dgm:pt>
    <dgm:pt modelId="{359761D5-A0D7-4D07-A1D6-25CEFD2B422E}" type="sibTrans" cxnId="{28B871EF-0312-41D5-8B4D-1D983B9DB542}">
      <dgm:prSet/>
      <dgm:spPr/>
      <dgm:t>
        <a:bodyPr/>
        <a:lstStyle/>
        <a:p>
          <a:endParaRPr lang="en-US"/>
        </a:p>
      </dgm:t>
    </dgm:pt>
    <dgm:pt modelId="{EB3AC5C0-AE6E-4B3F-ADE5-59ED1BDCF88D}">
      <dgm:prSet phldrT="[Text]"/>
      <dgm:spPr>
        <a:solidFill>
          <a:srgbClr val="00B0F0"/>
        </a:solidFill>
      </dgm:spPr>
      <dgm:t>
        <a:bodyPr/>
        <a:lstStyle/>
        <a:p>
          <a:r>
            <a:rPr lang="en-US" dirty="0"/>
            <a:t>Conversion</a:t>
          </a:r>
        </a:p>
      </dgm:t>
    </dgm:pt>
    <dgm:pt modelId="{A83BF714-3A79-46FB-A9BC-10AE41B574F7}" type="parTrans" cxnId="{7B2103E0-071B-47F9-8E9F-DA4C6EFB956F}">
      <dgm:prSet/>
      <dgm:spPr/>
      <dgm:t>
        <a:bodyPr/>
        <a:lstStyle/>
        <a:p>
          <a:endParaRPr lang="en-US"/>
        </a:p>
      </dgm:t>
    </dgm:pt>
    <dgm:pt modelId="{64A5B314-E441-4884-B439-7F9F335C366E}" type="sibTrans" cxnId="{7B2103E0-071B-47F9-8E9F-DA4C6EFB956F}">
      <dgm:prSet/>
      <dgm:spPr/>
      <dgm:t>
        <a:bodyPr/>
        <a:lstStyle/>
        <a:p>
          <a:endParaRPr lang="en-US"/>
        </a:p>
      </dgm:t>
    </dgm:pt>
    <dgm:pt modelId="{29DE661D-92F6-41FC-A385-D7B9E05EBA00}" type="pres">
      <dgm:prSet presAssocID="{971897BA-1810-4AB9-A977-878A61167E4D}" presName="CompostProcess" presStyleCnt="0">
        <dgm:presLayoutVars>
          <dgm:dir/>
          <dgm:resizeHandles val="exact"/>
        </dgm:presLayoutVars>
      </dgm:prSet>
      <dgm:spPr/>
    </dgm:pt>
    <dgm:pt modelId="{06781D95-E50B-4BB1-8115-73A164F288DC}" type="pres">
      <dgm:prSet presAssocID="{971897BA-1810-4AB9-A977-878A61167E4D}" presName="arrow" presStyleLbl="bgShp" presStyleIdx="0" presStyleCnt="1" custScaleX="117647" custLinFactNeighborX="0" custLinFactNeighborY="-1213"/>
      <dgm:spPr>
        <a:solidFill>
          <a:schemeClr val="accent6">
            <a:lumMod val="75000"/>
          </a:schemeClr>
        </a:solidFill>
      </dgm:spPr>
    </dgm:pt>
    <dgm:pt modelId="{1EEFBC68-1830-4446-A807-7390BDCC97B9}" type="pres">
      <dgm:prSet presAssocID="{971897BA-1810-4AB9-A977-878A61167E4D}" presName="linearProcess" presStyleCnt="0"/>
      <dgm:spPr/>
    </dgm:pt>
    <dgm:pt modelId="{F23A2846-C2D7-4A8C-A3D4-0CD90BD5970A}" type="pres">
      <dgm:prSet presAssocID="{C54E16A1-7A2E-4990-BA3B-BE561E3E8EA8}" presName="textNode" presStyleLbl="node1" presStyleIdx="0" presStyleCnt="3" custScaleX="58922">
        <dgm:presLayoutVars>
          <dgm:bulletEnabled val="1"/>
        </dgm:presLayoutVars>
      </dgm:prSet>
      <dgm:spPr/>
    </dgm:pt>
    <dgm:pt modelId="{6F5E4F85-DE3F-4DB9-854D-4C4CB7C67D8B}" type="pres">
      <dgm:prSet presAssocID="{BE045882-6BC2-4A98-9F77-A11733AE77ED}" presName="sibTrans" presStyleCnt="0"/>
      <dgm:spPr/>
    </dgm:pt>
    <dgm:pt modelId="{D9D5B2CA-306E-4CF6-A483-5EB4BC34AC12}" type="pres">
      <dgm:prSet presAssocID="{0AC4EEA9-1E3B-4D99-8789-23AD33DF9753}" presName="textNode" presStyleLbl="node1" presStyleIdx="1" presStyleCnt="3" custScaleX="61127">
        <dgm:presLayoutVars>
          <dgm:bulletEnabled val="1"/>
        </dgm:presLayoutVars>
      </dgm:prSet>
      <dgm:spPr/>
    </dgm:pt>
    <dgm:pt modelId="{B4DAC444-E9C6-412F-B791-A6C07CBA3A99}" type="pres">
      <dgm:prSet presAssocID="{359761D5-A0D7-4D07-A1D6-25CEFD2B422E}" presName="sibTrans" presStyleCnt="0"/>
      <dgm:spPr/>
    </dgm:pt>
    <dgm:pt modelId="{F3459B5A-4E46-4392-8450-9BEB22B4BFA8}" type="pres">
      <dgm:prSet presAssocID="{EB3AC5C0-AE6E-4B3F-ADE5-59ED1BDCF88D}" presName="textNode" presStyleLbl="node1" presStyleIdx="2" presStyleCnt="3" custScaleX="49216">
        <dgm:presLayoutVars>
          <dgm:bulletEnabled val="1"/>
        </dgm:presLayoutVars>
      </dgm:prSet>
      <dgm:spPr/>
    </dgm:pt>
  </dgm:ptLst>
  <dgm:cxnLst>
    <dgm:cxn modelId="{BA76F209-FFEE-467C-8920-93884D241917}" type="presOf" srcId="{0AC4EEA9-1E3B-4D99-8789-23AD33DF9753}" destId="{D9D5B2CA-306E-4CF6-A483-5EB4BC34AC12}" srcOrd="0" destOrd="0" presId="urn:microsoft.com/office/officeart/2005/8/layout/hProcess9"/>
    <dgm:cxn modelId="{C8BF2A35-F308-4F6B-8314-BD98DA398DD2}" type="presOf" srcId="{EB3AC5C0-AE6E-4B3F-ADE5-59ED1BDCF88D}" destId="{F3459B5A-4E46-4392-8450-9BEB22B4BFA8}" srcOrd="0" destOrd="0" presId="urn:microsoft.com/office/officeart/2005/8/layout/hProcess9"/>
    <dgm:cxn modelId="{FB110C65-1C0C-446B-824D-3295811A1495}" type="presOf" srcId="{971897BA-1810-4AB9-A977-878A61167E4D}" destId="{29DE661D-92F6-41FC-A385-D7B9E05EBA00}" srcOrd="0" destOrd="0" presId="urn:microsoft.com/office/officeart/2005/8/layout/hProcess9"/>
    <dgm:cxn modelId="{4EEAA497-8795-431E-B646-189221C9E2ED}" type="presOf" srcId="{C54E16A1-7A2E-4990-BA3B-BE561E3E8EA8}" destId="{F23A2846-C2D7-4A8C-A3D4-0CD90BD5970A}" srcOrd="0" destOrd="0" presId="urn:microsoft.com/office/officeart/2005/8/layout/hProcess9"/>
    <dgm:cxn modelId="{F71251AB-8748-47E4-885F-8163C9AE2EF5}" srcId="{971897BA-1810-4AB9-A977-878A61167E4D}" destId="{C54E16A1-7A2E-4990-BA3B-BE561E3E8EA8}" srcOrd="0" destOrd="0" parTransId="{33689A49-DA7E-47A8-9ED0-A77529D9AA32}" sibTransId="{BE045882-6BC2-4A98-9F77-A11733AE77ED}"/>
    <dgm:cxn modelId="{7B2103E0-071B-47F9-8E9F-DA4C6EFB956F}" srcId="{971897BA-1810-4AB9-A977-878A61167E4D}" destId="{EB3AC5C0-AE6E-4B3F-ADE5-59ED1BDCF88D}" srcOrd="2" destOrd="0" parTransId="{A83BF714-3A79-46FB-A9BC-10AE41B574F7}" sibTransId="{64A5B314-E441-4884-B439-7F9F335C366E}"/>
    <dgm:cxn modelId="{28B871EF-0312-41D5-8B4D-1D983B9DB542}" srcId="{971897BA-1810-4AB9-A977-878A61167E4D}" destId="{0AC4EEA9-1E3B-4D99-8789-23AD33DF9753}" srcOrd="1" destOrd="0" parTransId="{620C501E-FDB0-4082-B5E9-78DA0D06D25B}" sibTransId="{359761D5-A0D7-4D07-A1D6-25CEFD2B422E}"/>
    <dgm:cxn modelId="{D2E8EB84-D970-4665-B5AF-E64B4E544FB6}" type="presParOf" srcId="{29DE661D-92F6-41FC-A385-D7B9E05EBA00}" destId="{06781D95-E50B-4BB1-8115-73A164F288DC}" srcOrd="0" destOrd="0" presId="urn:microsoft.com/office/officeart/2005/8/layout/hProcess9"/>
    <dgm:cxn modelId="{8D4853CD-F13F-4DD2-9109-401A24C600B8}" type="presParOf" srcId="{29DE661D-92F6-41FC-A385-D7B9E05EBA00}" destId="{1EEFBC68-1830-4446-A807-7390BDCC97B9}" srcOrd="1" destOrd="0" presId="urn:microsoft.com/office/officeart/2005/8/layout/hProcess9"/>
    <dgm:cxn modelId="{FB8C08DF-7652-4285-A02F-27D226A5DD90}" type="presParOf" srcId="{1EEFBC68-1830-4446-A807-7390BDCC97B9}" destId="{F23A2846-C2D7-4A8C-A3D4-0CD90BD5970A}" srcOrd="0" destOrd="0" presId="urn:microsoft.com/office/officeart/2005/8/layout/hProcess9"/>
    <dgm:cxn modelId="{E0298FE5-2D4F-4A7A-B764-AB10C8FF857A}" type="presParOf" srcId="{1EEFBC68-1830-4446-A807-7390BDCC97B9}" destId="{6F5E4F85-DE3F-4DB9-854D-4C4CB7C67D8B}" srcOrd="1" destOrd="0" presId="urn:microsoft.com/office/officeart/2005/8/layout/hProcess9"/>
    <dgm:cxn modelId="{B7B9E163-DAEB-4F8B-ADB2-310506DA425B}" type="presParOf" srcId="{1EEFBC68-1830-4446-A807-7390BDCC97B9}" destId="{D9D5B2CA-306E-4CF6-A483-5EB4BC34AC12}" srcOrd="2" destOrd="0" presId="urn:microsoft.com/office/officeart/2005/8/layout/hProcess9"/>
    <dgm:cxn modelId="{A6B1FDCE-A39F-4707-A12A-7A6BAC3AF686}" type="presParOf" srcId="{1EEFBC68-1830-4446-A807-7390BDCC97B9}" destId="{B4DAC444-E9C6-412F-B791-A6C07CBA3A99}" srcOrd="3" destOrd="0" presId="urn:microsoft.com/office/officeart/2005/8/layout/hProcess9"/>
    <dgm:cxn modelId="{309191C2-F6D8-4FFC-B8FC-3ADF7A4DDD9D}" type="presParOf" srcId="{1EEFBC68-1830-4446-A807-7390BDCC97B9}" destId="{F3459B5A-4E46-4392-8450-9BEB22B4BFA8}"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781D95-E50B-4BB1-8115-73A164F288DC}">
      <dsp:nvSpPr>
        <dsp:cNvPr id="0" name=""/>
        <dsp:cNvSpPr/>
      </dsp:nvSpPr>
      <dsp:spPr>
        <a:xfrm>
          <a:off x="2" y="0"/>
          <a:ext cx="8499671" cy="1361673"/>
        </a:xfrm>
        <a:prstGeom prst="rightArrow">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F23A2846-C2D7-4A8C-A3D4-0CD90BD5970A}">
      <dsp:nvSpPr>
        <dsp:cNvPr id="0" name=""/>
        <dsp:cNvSpPr/>
      </dsp:nvSpPr>
      <dsp:spPr>
        <a:xfrm>
          <a:off x="1509450" y="408501"/>
          <a:ext cx="1612007" cy="544669"/>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Collection</a:t>
          </a:r>
        </a:p>
      </dsp:txBody>
      <dsp:txXfrm>
        <a:off x="1536039" y="435090"/>
        <a:ext cx="1558829" cy="491491"/>
      </dsp:txXfrm>
    </dsp:sp>
    <dsp:sp modelId="{D9D5B2CA-306E-4CF6-A483-5EB4BC34AC12}">
      <dsp:nvSpPr>
        <dsp:cNvPr id="0" name=""/>
        <dsp:cNvSpPr/>
      </dsp:nvSpPr>
      <dsp:spPr>
        <a:xfrm>
          <a:off x="3546441" y="408501"/>
          <a:ext cx="1672332" cy="544669"/>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Cleaning</a:t>
          </a:r>
        </a:p>
      </dsp:txBody>
      <dsp:txXfrm>
        <a:off x="3573030" y="435090"/>
        <a:ext cx="1619154" cy="491491"/>
      </dsp:txXfrm>
    </dsp:sp>
    <dsp:sp modelId="{F3459B5A-4E46-4392-8450-9BEB22B4BFA8}">
      <dsp:nvSpPr>
        <dsp:cNvPr id="0" name=""/>
        <dsp:cNvSpPr/>
      </dsp:nvSpPr>
      <dsp:spPr>
        <a:xfrm>
          <a:off x="5643758" y="408501"/>
          <a:ext cx="1346467" cy="544669"/>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Conversion</a:t>
          </a:r>
        </a:p>
      </dsp:txBody>
      <dsp:txXfrm>
        <a:off x="5670347" y="435090"/>
        <a:ext cx="1293289" cy="4914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1/15/2021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AD378B7-B254-4277-BA2A-110428EAC23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761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790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2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A9BFA-631A-44F6-986D-A4B26F366105}"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72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A9BFA-631A-44F6-986D-A4B26F366105}"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D378B7-B254-4277-BA2A-110428EAC23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4404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9A9BFA-631A-44F6-986D-A4B26F366105}"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378B7-B254-4277-BA2A-110428EAC23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30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A9BFA-631A-44F6-986D-A4B26F366105}"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D378B7-B254-4277-BA2A-110428EAC23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750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A9BFA-631A-44F6-986D-A4B26F366105}"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D378B7-B254-4277-BA2A-110428EAC23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876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A9BFA-631A-44F6-986D-A4B26F366105}"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D378B7-B254-4277-BA2A-110428EAC232}" type="slidenum">
              <a:rPr lang="en-US" smtClean="0"/>
              <a:t>‹#›</a:t>
            </a:fld>
            <a:endParaRPr lang="en-US"/>
          </a:p>
        </p:txBody>
      </p:sp>
    </p:spTree>
    <p:extLst>
      <p:ext uri="{BB962C8B-B14F-4D97-AF65-F5344CB8AC3E}">
        <p14:creationId xmlns:p14="http://schemas.microsoft.com/office/powerpoint/2010/main" val="3118542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9A9BFA-631A-44F6-986D-A4B26F366105}"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D378B7-B254-4277-BA2A-110428EAC23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4361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9A9BFA-631A-44F6-986D-A4B26F366105}" type="datetimeFigureOut">
              <a:rPr lang="en-US" smtClean="0"/>
              <a:t>1/15/2021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AD378B7-B254-4277-BA2A-110428EAC23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5447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9A9BFA-631A-44F6-986D-A4B26F366105}" type="datetimeFigureOut">
              <a:rPr lang="en-US" smtClean="0"/>
              <a:t>1/15/2021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AD378B7-B254-4277-BA2A-110428EAC23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47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diagramColors" Target="../diagrams/colors1.xml"/><Relationship Id="rId5" Type="http://schemas.openxmlformats.org/officeDocument/2006/relationships/image" Target="../media/image5.svg"/><Relationship Id="rId10" Type="http://schemas.openxmlformats.org/officeDocument/2006/relationships/diagramQuickStyle" Target="../diagrams/quickStyle1.xml"/><Relationship Id="rId4" Type="http://schemas.openxmlformats.org/officeDocument/2006/relationships/image" Target="../media/image4.png"/><Relationship Id="rId9" Type="http://schemas.openxmlformats.org/officeDocument/2006/relationships/diagramLayout" Target="../diagrams/layout1.xml"/><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8">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1" name="Group 10">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12" name="Rectangle 11">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8164643-5684-48E7-B253-F71D7DB13C16}"/>
              </a:ext>
            </a:extLst>
          </p:cNvPr>
          <p:cNvSpPr>
            <a:spLocks noGrp="1"/>
          </p:cNvSpPr>
          <p:nvPr>
            <p:ph type="ctrTitle"/>
          </p:nvPr>
        </p:nvSpPr>
        <p:spPr>
          <a:xfrm>
            <a:off x="2275661" y="2256461"/>
            <a:ext cx="7405874" cy="2063071"/>
          </a:xfrm>
          <a:solidFill>
            <a:schemeClr val="bg2"/>
          </a:solidFill>
        </p:spPr>
        <p:txBody>
          <a:bodyPr anchor="ctr">
            <a:normAutofit/>
          </a:bodyPr>
          <a:lstStyle/>
          <a:p>
            <a:r>
              <a:rPr lang="en-US" sz="2000" dirty="0">
                <a:solidFill>
                  <a:schemeClr val="tx2"/>
                </a:solidFill>
              </a:rPr>
              <a:t>Introduction</a:t>
            </a:r>
            <a:br>
              <a:rPr lang="en-US" sz="3200" dirty="0">
                <a:solidFill>
                  <a:schemeClr val="tx2"/>
                </a:solidFill>
              </a:rPr>
            </a:br>
            <a:r>
              <a:rPr lang="en-US" sz="1800" cap="none" dirty="0">
                <a:solidFill>
                  <a:schemeClr val="tx2"/>
                </a:solidFill>
              </a:rPr>
              <a:t>AI solution for creating fire detection System. Using smart cameras, you can identify various suspicious incidents such as collisions, medical emergencies, and fires. Of such, fire is the most dangerous abnormal occurrence, because failure to control it at an early stage can lead to huge disasters, leading to human, ecological and economic losses.</a:t>
            </a:r>
            <a:endParaRPr lang="en-US" sz="3200" dirty="0">
              <a:solidFill>
                <a:schemeClr val="tx2"/>
              </a:solidFill>
            </a:endParaRPr>
          </a:p>
        </p:txBody>
      </p:sp>
      <p:cxnSp>
        <p:nvCxnSpPr>
          <p:cNvPr id="23" name="Straight Connector 14">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24" name="Straight Connector 16">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11" name="Title 1">
            <a:extLst>
              <a:ext uri="{FF2B5EF4-FFF2-40B4-BE49-F238E27FC236}">
                <a16:creationId xmlns:a16="http://schemas.microsoft.com/office/drawing/2014/main" id="{286B3648-84E6-4968-B27C-866FE8F40C1E}"/>
              </a:ext>
            </a:extLst>
          </p:cNvPr>
          <p:cNvSpPr txBox="1">
            <a:spLocks/>
          </p:cNvSpPr>
          <p:nvPr/>
        </p:nvSpPr>
        <p:spPr>
          <a:xfrm>
            <a:off x="2275661" y="1384024"/>
            <a:ext cx="7405874" cy="840322"/>
          </a:xfrm>
          <a:prstGeom prst="rect">
            <a:avLst/>
          </a:prstGeom>
          <a:solidFill>
            <a:schemeClr val="bg2"/>
          </a:solidFill>
        </p:spPr>
        <p:txBody>
          <a:bodyPr vert="horz" lIns="91440" tIns="45720" rIns="91440" bIns="0" rtlCol="0" anchor="ctr">
            <a:normAutofit fontScale="92500" lnSpcReduction="10000"/>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pPr algn="ctr"/>
            <a:r>
              <a:rPr lang="en-US" sz="3200" dirty="0">
                <a:solidFill>
                  <a:schemeClr val="tx2"/>
                </a:solidFill>
              </a:rPr>
              <a:t>fire detection SYSTEM:</a:t>
            </a:r>
          </a:p>
          <a:p>
            <a:pPr algn="ctr"/>
            <a:r>
              <a:rPr lang="en-US" sz="3200" dirty="0">
                <a:solidFill>
                  <a:schemeClr val="tx2"/>
                </a:solidFill>
              </a:rPr>
              <a:t>Ai Solution</a:t>
            </a:r>
          </a:p>
        </p:txBody>
      </p:sp>
    </p:spTree>
    <p:extLst>
      <p:ext uri="{BB962C8B-B14F-4D97-AF65-F5344CB8AC3E}">
        <p14:creationId xmlns:p14="http://schemas.microsoft.com/office/powerpoint/2010/main" val="62268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19EE2A2-CB0E-4A7B-804F-2DF17A2A57B0}"/>
              </a:ext>
            </a:extLst>
          </p:cNvPr>
          <p:cNvSpPr>
            <a:spLocks noGrp="1"/>
          </p:cNvSpPr>
          <p:nvPr>
            <p:ph type="title"/>
          </p:nvPr>
        </p:nvSpPr>
        <p:spPr>
          <a:xfrm>
            <a:off x="1491074" y="1142003"/>
            <a:ext cx="5877751" cy="316668"/>
          </a:xfrm>
        </p:spPr>
        <p:txBody>
          <a:bodyPr>
            <a:normAutofit fontScale="90000"/>
          </a:bodyPr>
          <a:lstStyle/>
          <a:p>
            <a:r>
              <a:rPr lang="en-US" dirty="0"/>
              <a:t>Data Science Component</a:t>
            </a:r>
          </a:p>
        </p:txBody>
      </p:sp>
      <p:pic>
        <p:nvPicPr>
          <p:cNvPr id="8" name="Graphic 7" descr="Folder Search with solid fill">
            <a:extLst>
              <a:ext uri="{FF2B5EF4-FFF2-40B4-BE49-F238E27FC236}">
                <a16:creationId xmlns:a16="http://schemas.microsoft.com/office/drawing/2014/main" id="{F9A1F5E0-CCD4-4DD4-AF86-2D0BBF35F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6088" y="2054656"/>
            <a:ext cx="781283" cy="781283"/>
          </a:xfrm>
          <a:prstGeom prst="rect">
            <a:avLst/>
          </a:prstGeom>
        </p:spPr>
      </p:pic>
      <p:pic>
        <p:nvPicPr>
          <p:cNvPr id="11" name="Graphic 10" descr="Filter with solid fill">
            <a:extLst>
              <a:ext uri="{FF2B5EF4-FFF2-40B4-BE49-F238E27FC236}">
                <a16:creationId xmlns:a16="http://schemas.microsoft.com/office/drawing/2014/main" id="{87E07FCB-93E0-46D5-8141-421A742F48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36293" y="1947920"/>
            <a:ext cx="781283" cy="781283"/>
          </a:xfrm>
          <a:prstGeom prst="rect">
            <a:avLst/>
          </a:prstGeom>
        </p:spPr>
      </p:pic>
      <p:pic>
        <p:nvPicPr>
          <p:cNvPr id="13" name="Graphic 12" descr="Table with solid fill">
            <a:extLst>
              <a:ext uri="{FF2B5EF4-FFF2-40B4-BE49-F238E27FC236}">
                <a16:creationId xmlns:a16="http://schemas.microsoft.com/office/drawing/2014/main" id="{AD7BAB0E-8318-40F8-86A4-4134978AE6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91045" y="1999025"/>
            <a:ext cx="781283" cy="781283"/>
          </a:xfrm>
          <a:prstGeom prst="rect">
            <a:avLst/>
          </a:prstGeom>
        </p:spPr>
      </p:pic>
      <p:graphicFrame>
        <p:nvGraphicFramePr>
          <p:cNvPr id="14" name="Diagram 13">
            <a:extLst>
              <a:ext uri="{FF2B5EF4-FFF2-40B4-BE49-F238E27FC236}">
                <a16:creationId xmlns:a16="http://schemas.microsoft.com/office/drawing/2014/main" id="{464C0A15-F482-4BFB-9972-99C742D63146}"/>
              </a:ext>
            </a:extLst>
          </p:cNvPr>
          <p:cNvGraphicFramePr/>
          <p:nvPr>
            <p:extLst>
              <p:ext uri="{D42A27DB-BD31-4B8C-83A1-F6EECF244321}">
                <p14:modId xmlns:p14="http://schemas.microsoft.com/office/powerpoint/2010/main" val="2327605214"/>
              </p:ext>
            </p:extLst>
          </p:nvPr>
        </p:nvGraphicFramePr>
        <p:xfrm>
          <a:off x="1508413" y="2550412"/>
          <a:ext cx="8499676" cy="13616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Graphic 14" descr="Database with solid fill">
            <a:extLst>
              <a:ext uri="{FF2B5EF4-FFF2-40B4-BE49-F238E27FC236}">
                <a16:creationId xmlns:a16="http://schemas.microsoft.com/office/drawing/2014/main" id="{A0257FFD-D57F-405D-8087-1A5DB0EAA0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9685" y="2054655"/>
            <a:ext cx="781283" cy="781283"/>
          </a:xfrm>
          <a:prstGeom prst="rect">
            <a:avLst/>
          </a:prstGeom>
        </p:spPr>
      </p:pic>
      <p:sp>
        <p:nvSpPr>
          <p:cNvPr id="16" name="Arrow: Down 15">
            <a:extLst>
              <a:ext uri="{FF2B5EF4-FFF2-40B4-BE49-F238E27FC236}">
                <a16:creationId xmlns:a16="http://schemas.microsoft.com/office/drawing/2014/main" id="{8E8ACD6E-5FCF-458A-9F7F-09E37358A2DE}"/>
              </a:ext>
            </a:extLst>
          </p:cNvPr>
          <p:cNvSpPr/>
          <p:nvPr/>
        </p:nvSpPr>
        <p:spPr>
          <a:xfrm>
            <a:off x="11107898" y="4472768"/>
            <a:ext cx="814813" cy="1246733"/>
          </a:xfrm>
          <a:prstGeom prst="downArrow">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34A431E-EF4F-460F-8245-EC7640F82892}"/>
              </a:ext>
            </a:extLst>
          </p:cNvPr>
          <p:cNvSpPr/>
          <p:nvPr/>
        </p:nvSpPr>
        <p:spPr>
          <a:xfrm rot="10800000">
            <a:off x="11175243" y="2138876"/>
            <a:ext cx="747468" cy="1246735"/>
          </a:xfrm>
          <a:prstGeom prst="downArrow">
            <a:avLst/>
          </a:prstGeom>
          <a:solidFill>
            <a:srgbClr val="FF0000"/>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D714C703-3BB0-46E6-8C32-855C71FA6274}"/>
              </a:ext>
            </a:extLst>
          </p:cNvPr>
          <p:cNvSpPr txBox="1"/>
          <p:nvPr/>
        </p:nvSpPr>
        <p:spPr>
          <a:xfrm>
            <a:off x="1429348" y="3872049"/>
            <a:ext cx="8976456" cy="1323439"/>
          </a:xfrm>
          <a:prstGeom prst="rect">
            <a:avLst/>
          </a:prstGeom>
          <a:noFill/>
        </p:spPr>
        <p:txBody>
          <a:bodyPr wrap="square">
            <a:spAutoFit/>
          </a:bodyPr>
          <a:lstStyle/>
          <a:p>
            <a:r>
              <a:rPr lang="en-US" sz="2000" b="0" i="0" dirty="0">
                <a:effectLst/>
                <a:latin typeface="-apple-system"/>
              </a:rPr>
              <a:t>We are going to use an image dataset for training fire and frame detection. We will implement and see its output and limitations and create a customized model. To balance the efficiency and accuracy, the model </a:t>
            </a:r>
            <a:r>
              <a:rPr lang="en-US" sz="2000" dirty="0">
                <a:latin typeface="-apple-system"/>
              </a:rPr>
              <a:t>would be created</a:t>
            </a:r>
            <a:r>
              <a:rPr lang="en-US" sz="2000" b="0" i="0" dirty="0">
                <a:effectLst/>
                <a:latin typeface="-apple-system"/>
              </a:rPr>
              <a:t> to fine-tune the nature of the target problem and fire data. </a:t>
            </a:r>
          </a:p>
        </p:txBody>
      </p:sp>
    </p:spTree>
    <p:extLst>
      <p:ext uri="{BB962C8B-B14F-4D97-AF65-F5344CB8AC3E}">
        <p14:creationId xmlns:p14="http://schemas.microsoft.com/office/powerpoint/2010/main" val="74844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Title 1">
            <a:extLst>
              <a:ext uri="{FF2B5EF4-FFF2-40B4-BE49-F238E27FC236}">
                <a16:creationId xmlns:a16="http://schemas.microsoft.com/office/drawing/2014/main" id="{F1CBA696-ED9F-4FC1-8873-A0995D3BD76D}"/>
              </a:ext>
            </a:extLst>
          </p:cNvPr>
          <p:cNvSpPr>
            <a:spLocks noGrp="1"/>
          </p:cNvSpPr>
          <p:nvPr>
            <p:ph type="title"/>
          </p:nvPr>
        </p:nvSpPr>
        <p:spPr>
          <a:xfrm>
            <a:off x="1453897" y="804519"/>
            <a:ext cx="5548039" cy="1049235"/>
          </a:xfrm>
        </p:spPr>
        <p:txBody>
          <a:bodyPr vert="horz" lIns="91440" tIns="45720" rIns="91440" bIns="45720" rtlCol="0" anchor="t">
            <a:normAutofit/>
          </a:bodyPr>
          <a:lstStyle/>
          <a:p>
            <a:r>
              <a:rPr lang="en-US" dirty="0"/>
              <a:t>Machine Learning Component</a:t>
            </a:r>
          </a:p>
        </p:txBody>
      </p:sp>
      <p:sp>
        <p:nvSpPr>
          <p:cNvPr id="43" name="Rectangle 4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TextBox 16">
            <a:extLst>
              <a:ext uri="{FF2B5EF4-FFF2-40B4-BE49-F238E27FC236}">
                <a16:creationId xmlns:a16="http://schemas.microsoft.com/office/drawing/2014/main" id="{9CA4E082-DBA2-44B1-B7B8-25EA1D113EFA}"/>
              </a:ext>
            </a:extLst>
          </p:cNvPr>
          <p:cNvSpPr txBox="1"/>
          <p:nvPr/>
        </p:nvSpPr>
        <p:spPr>
          <a:xfrm>
            <a:off x="328333" y="1964727"/>
            <a:ext cx="7414884" cy="1915408"/>
          </a:xfrm>
          <a:prstGeom prst="rect">
            <a:avLst/>
          </a:prstGeom>
        </p:spPr>
        <p:txBody>
          <a:bodyPr vert="horz" lIns="91440" tIns="45720" rIns="91440" bIns="45720" rtlCol="0" anchor="t">
            <a:norm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dirty="0"/>
              <a:t>We will train a Deep Learning model for Detection of fire using Python. We will use the TensorFlow, InceptionV3 model from the KERAS API  and KERAS library in Python. Inceptionv3 is a convolutional neural network for assisting in image analysis. Inception helps classification of objects in the world of computer vision. </a:t>
            </a:r>
          </a:p>
        </p:txBody>
      </p:sp>
      <p:pic>
        <p:nvPicPr>
          <p:cNvPr id="4" name="Picture 3">
            <a:extLst>
              <a:ext uri="{FF2B5EF4-FFF2-40B4-BE49-F238E27FC236}">
                <a16:creationId xmlns:a16="http://schemas.microsoft.com/office/drawing/2014/main" id="{7002DEFC-A2C4-452A-983C-B5423857CC73}"/>
              </a:ext>
            </a:extLst>
          </p:cNvPr>
          <p:cNvPicPr>
            <a:picLocks noChangeAspect="1"/>
          </p:cNvPicPr>
          <p:nvPr/>
        </p:nvPicPr>
        <p:blipFill>
          <a:blip r:embed="rId2"/>
          <a:stretch>
            <a:fillRect/>
          </a:stretch>
        </p:blipFill>
        <p:spPr>
          <a:xfrm>
            <a:off x="8455831" y="247909"/>
            <a:ext cx="2963274" cy="2162454"/>
          </a:xfrm>
          <a:prstGeom prst="rect">
            <a:avLst/>
          </a:prstGeom>
        </p:spPr>
      </p:pic>
      <p:pic>
        <p:nvPicPr>
          <p:cNvPr id="6" name="Picture 5">
            <a:extLst>
              <a:ext uri="{FF2B5EF4-FFF2-40B4-BE49-F238E27FC236}">
                <a16:creationId xmlns:a16="http://schemas.microsoft.com/office/drawing/2014/main" id="{9323286E-4A54-4DAD-B0A9-5028D062DA55}"/>
              </a:ext>
            </a:extLst>
          </p:cNvPr>
          <p:cNvPicPr/>
          <p:nvPr/>
        </p:nvPicPr>
        <p:blipFill>
          <a:blip r:embed="rId3">
            <a:extLst>
              <a:ext uri="{28A0092B-C50C-407E-A947-70E740481C1C}">
                <a14:useLocalDpi xmlns:a14="http://schemas.microsoft.com/office/drawing/2010/main" val="0"/>
              </a:ext>
            </a:extLst>
          </a:blip>
          <a:stretch>
            <a:fillRect/>
          </a:stretch>
        </p:blipFill>
        <p:spPr>
          <a:xfrm>
            <a:off x="704065" y="3761834"/>
            <a:ext cx="6692157" cy="2264945"/>
          </a:xfrm>
          <a:prstGeom prst="rect">
            <a:avLst/>
          </a:prstGeom>
        </p:spPr>
      </p:pic>
      <p:pic>
        <p:nvPicPr>
          <p:cNvPr id="45" name="Picture 4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5734419-BE16-4DD2-9E86-1FCBF2C929B6}"/>
              </a:ext>
            </a:extLst>
          </p:cNvPr>
          <p:cNvPicPr>
            <a:picLocks noChangeAspect="1"/>
          </p:cNvPicPr>
          <p:nvPr/>
        </p:nvPicPr>
        <p:blipFill>
          <a:blip r:embed="rId5"/>
          <a:stretch>
            <a:fillRect/>
          </a:stretch>
        </p:blipFill>
        <p:spPr>
          <a:xfrm>
            <a:off x="7743520" y="2692508"/>
            <a:ext cx="4448175" cy="3334271"/>
          </a:xfrm>
          <a:prstGeom prst="rect">
            <a:avLst/>
          </a:prstGeom>
        </p:spPr>
      </p:pic>
    </p:spTree>
    <p:extLst>
      <p:ext uri="{BB962C8B-B14F-4D97-AF65-F5344CB8AC3E}">
        <p14:creationId xmlns:p14="http://schemas.microsoft.com/office/powerpoint/2010/main" val="345342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65B8-2F79-4F58-8C62-8236CE771570}"/>
              </a:ext>
            </a:extLst>
          </p:cNvPr>
          <p:cNvSpPr>
            <a:spLocks noGrp="1"/>
          </p:cNvSpPr>
          <p:nvPr>
            <p:ph type="title"/>
          </p:nvPr>
        </p:nvSpPr>
        <p:spPr>
          <a:xfrm>
            <a:off x="1532602" y="1163335"/>
            <a:ext cx="6650699" cy="572868"/>
          </a:xfrm>
        </p:spPr>
        <p:txBody>
          <a:bodyPr/>
          <a:lstStyle/>
          <a:p>
            <a:r>
              <a:rPr lang="en-US" dirty="0"/>
              <a:t>Conclusion</a:t>
            </a:r>
            <a:endParaRPr lang="en-CA" dirty="0"/>
          </a:p>
        </p:txBody>
      </p:sp>
      <p:sp>
        <p:nvSpPr>
          <p:cNvPr id="8" name="TextBox 7">
            <a:extLst>
              <a:ext uri="{FF2B5EF4-FFF2-40B4-BE49-F238E27FC236}">
                <a16:creationId xmlns:a16="http://schemas.microsoft.com/office/drawing/2014/main" id="{4B35B423-17BF-4A5D-B0CA-D07C0A04FE2C}"/>
              </a:ext>
            </a:extLst>
          </p:cNvPr>
          <p:cNvSpPr txBox="1"/>
          <p:nvPr/>
        </p:nvSpPr>
        <p:spPr>
          <a:xfrm>
            <a:off x="1420088" y="2025580"/>
            <a:ext cx="9714757" cy="2246769"/>
          </a:xfrm>
          <a:prstGeom prst="rect">
            <a:avLst/>
          </a:prstGeom>
          <a:noFill/>
        </p:spPr>
        <p:txBody>
          <a:bodyPr wrap="square">
            <a:spAutoFit/>
          </a:bodyPr>
          <a:lstStyle/>
          <a:p>
            <a:r>
              <a:rPr lang="en-US" sz="2800" b="0" i="0" dirty="0">
                <a:solidFill>
                  <a:srgbClr val="292929"/>
                </a:solidFill>
                <a:effectLst/>
                <a:latin typeface="charter"/>
              </a:rPr>
              <a:t>Inspired by the great potential of Convolutional neural networks (CNNs), we can detect fire from images or videos at an early stage. Considering the fair fire detection accuracy of the CNN model, it can be of assistance to disaster management teams in managing fire disasters on time, thus preventing huge losses.</a:t>
            </a:r>
            <a:endParaRPr lang="en-CA" sz="2800" dirty="0"/>
          </a:p>
        </p:txBody>
      </p:sp>
    </p:spTree>
    <p:extLst>
      <p:ext uri="{BB962C8B-B14F-4D97-AF65-F5344CB8AC3E}">
        <p14:creationId xmlns:p14="http://schemas.microsoft.com/office/powerpoint/2010/main" val="414758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2C1A-9A93-4282-8D78-DC13F4B0ED8D}"/>
              </a:ext>
            </a:extLst>
          </p:cNvPr>
          <p:cNvSpPr>
            <a:spLocks noGrp="1"/>
          </p:cNvSpPr>
          <p:nvPr>
            <p:ph type="title"/>
          </p:nvPr>
        </p:nvSpPr>
        <p:spPr>
          <a:xfrm>
            <a:off x="1499565" y="816093"/>
            <a:ext cx="9603275" cy="1163177"/>
          </a:xfrm>
        </p:spPr>
        <p:txBody>
          <a:bodyPr>
            <a:normAutofit/>
          </a:bodyPr>
          <a:lstStyle/>
          <a:p>
            <a:r>
              <a:rPr lang="en-US" cap="none" dirty="0"/>
              <a:t>Team Name: Fire </a:t>
            </a:r>
            <a:r>
              <a:rPr lang="en-CA" cap="none" dirty="0"/>
              <a:t>Rescuers</a:t>
            </a:r>
            <a:br>
              <a:rPr lang="en-US" cap="none" dirty="0"/>
            </a:br>
            <a:r>
              <a:rPr lang="en-US" cap="none" dirty="0"/>
              <a:t>Product Name: Fire Detection System</a:t>
            </a:r>
            <a:endParaRPr lang="en-CA" cap="none" dirty="0"/>
          </a:p>
        </p:txBody>
      </p:sp>
      <p:graphicFrame>
        <p:nvGraphicFramePr>
          <p:cNvPr id="4" name="Table 4">
            <a:extLst>
              <a:ext uri="{FF2B5EF4-FFF2-40B4-BE49-F238E27FC236}">
                <a16:creationId xmlns:a16="http://schemas.microsoft.com/office/drawing/2014/main" id="{12E37138-AF91-4323-968B-43A6CFBEC67B}"/>
              </a:ext>
            </a:extLst>
          </p:cNvPr>
          <p:cNvGraphicFramePr>
            <a:graphicFrameLocks noGrp="1"/>
          </p:cNvGraphicFramePr>
          <p:nvPr>
            <p:extLst>
              <p:ext uri="{D42A27DB-BD31-4B8C-83A1-F6EECF244321}">
                <p14:modId xmlns:p14="http://schemas.microsoft.com/office/powerpoint/2010/main" val="1859051060"/>
              </p:ext>
            </p:extLst>
          </p:nvPr>
        </p:nvGraphicFramePr>
        <p:xfrm>
          <a:off x="1499565" y="2270673"/>
          <a:ext cx="9603276" cy="2225040"/>
        </p:xfrm>
        <a:graphic>
          <a:graphicData uri="http://schemas.openxmlformats.org/drawingml/2006/table">
            <a:tbl>
              <a:tblPr firstRow="1" bandRow="1">
                <a:tableStyleId>{5C22544A-7EE6-4342-B048-85BDC9FD1C3A}</a:tableStyleId>
              </a:tblPr>
              <a:tblGrid>
                <a:gridCol w="3201092">
                  <a:extLst>
                    <a:ext uri="{9D8B030D-6E8A-4147-A177-3AD203B41FA5}">
                      <a16:colId xmlns:a16="http://schemas.microsoft.com/office/drawing/2014/main" val="3552617078"/>
                    </a:ext>
                  </a:extLst>
                </a:gridCol>
                <a:gridCol w="1792740">
                  <a:extLst>
                    <a:ext uri="{9D8B030D-6E8A-4147-A177-3AD203B41FA5}">
                      <a16:colId xmlns:a16="http://schemas.microsoft.com/office/drawing/2014/main" val="1384885227"/>
                    </a:ext>
                  </a:extLst>
                </a:gridCol>
                <a:gridCol w="4609444">
                  <a:extLst>
                    <a:ext uri="{9D8B030D-6E8A-4147-A177-3AD203B41FA5}">
                      <a16:colId xmlns:a16="http://schemas.microsoft.com/office/drawing/2014/main" val="4001970158"/>
                    </a:ext>
                  </a:extLst>
                </a:gridCol>
              </a:tblGrid>
              <a:tr h="370840">
                <a:tc>
                  <a:txBody>
                    <a:bodyPr/>
                    <a:lstStyle/>
                    <a:p>
                      <a:r>
                        <a:rPr lang="en-US" dirty="0"/>
                        <a:t>Name</a:t>
                      </a:r>
                      <a:endParaRPr lang="en-CA" dirty="0"/>
                    </a:p>
                  </a:txBody>
                  <a:tcPr/>
                </a:tc>
                <a:tc>
                  <a:txBody>
                    <a:bodyPr/>
                    <a:lstStyle/>
                    <a:p>
                      <a:r>
                        <a:rPr lang="en-US" dirty="0" err="1"/>
                        <a:t>Student_Id</a:t>
                      </a:r>
                      <a:endParaRPr lang="en-CA" dirty="0"/>
                    </a:p>
                  </a:txBody>
                  <a:tcPr/>
                </a:tc>
                <a:tc>
                  <a:txBody>
                    <a:bodyPr/>
                    <a:lstStyle/>
                    <a:p>
                      <a:r>
                        <a:rPr lang="en-US" dirty="0"/>
                        <a:t>Email</a:t>
                      </a:r>
                      <a:endParaRPr lang="en-CA" dirty="0"/>
                    </a:p>
                  </a:txBody>
                  <a:tcPr/>
                </a:tc>
                <a:extLst>
                  <a:ext uri="{0D108BD9-81ED-4DB2-BD59-A6C34878D82A}">
                    <a16:rowId xmlns:a16="http://schemas.microsoft.com/office/drawing/2014/main" val="4068543318"/>
                  </a:ext>
                </a:extLst>
              </a:tr>
              <a:tr h="370840">
                <a:tc>
                  <a:txBody>
                    <a:bodyPr/>
                    <a:lstStyle/>
                    <a:p>
                      <a:r>
                        <a:rPr lang="en-US" dirty="0"/>
                        <a:t>Anurag Sharma (Tech Lead)</a:t>
                      </a:r>
                      <a:endParaRPr lang="en-CA" dirty="0"/>
                    </a:p>
                  </a:txBody>
                  <a:tcPr/>
                </a:tc>
                <a:tc>
                  <a:txBody>
                    <a:bodyPr/>
                    <a:lstStyle/>
                    <a:p>
                      <a:r>
                        <a:rPr lang="en-US" dirty="0"/>
                        <a:t>100799864</a:t>
                      </a:r>
                      <a:endParaRPr lang="en-CA" dirty="0"/>
                    </a:p>
                  </a:txBody>
                  <a:tcPr/>
                </a:tc>
                <a:tc>
                  <a:txBody>
                    <a:bodyPr/>
                    <a:lstStyle/>
                    <a:p>
                      <a:r>
                        <a:rPr lang="en-US" dirty="0"/>
                        <a:t>anurag.sharma2@dcmail.ca</a:t>
                      </a:r>
                      <a:endParaRPr lang="en-CA" dirty="0"/>
                    </a:p>
                  </a:txBody>
                  <a:tcPr/>
                </a:tc>
                <a:extLst>
                  <a:ext uri="{0D108BD9-81ED-4DB2-BD59-A6C34878D82A}">
                    <a16:rowId xmlns:a16="http://schemas.microsoft.com/office/drawing/2014/main" val="2921868667"/>
                  </a:ext>
                </a:extLst>
              </a:tr>
              <a:tr h="370840">
                <a:tc>
                  <a:txBody>
                    <a:bodyPr/>
                    <a:lstStyle/>
                    <a:p>
                      <a:r>
                        <a:rPr lang="en-CA" dirty="0" err="1"/>
                        <a:t>Gbemisola</a:t>
                      </a:r>
                      <a:r>
                        <a:rPr lang="en-CA" dirty="0"/>
                        <a:t> </a:t>
                      </a:r>
                      <a:r>
                        <a:rPr lang="en-CA" dirty="0" err="1"/>
                        <a:t>Banjoko</a:t>
                      </a:r>
                      <a:endParaRPr lang="en-CA" dirty="0"/>
                    </a:p>
                  </a:txBody>
                  <a:tcPr/>
                </a:tc>
                <a:tc>
                  <a:txBody>
                    <a:bodyPr/>
                    <a:lstStyle/>
                    <a:p>
                      <a:r>
                        <a:rPr lang="en-CA" dirty="0"/>
                        <a:t>100766479</a:t>
                      </a:r>
                    </a:p>
                  </a:txBody>
                  <a:tcPr/>
                </a:tc>
                <a:tc>
                  <a:txBody>
                    <a:bodyPr/>
                    <a:lstStyle/>
                    <a:p>
                      <a:r>
                        <a:rPr lang="en-CA" dirty="0"/>
                        <a:t>gbemisolabolu.banjoko@dcmail.ca</a:t>
                      </a:r>
                    </a:p>
                  </a:txBody>
                  <a:tcPr/>
                </a:tc>
                <a:extLst>
                  <a:ext uri="{0D108BD9-81ED-4DB2-BD59-A6C34878D82A}">
                    <a16:rowId xmlns:a16="http://schemas.microsoft.com/office/drawing/2014/main" val="3117805365"/>
                  </a:ext>
                </a:extLst>
              </a:tr>
              <a:tr h="370840">
                <a:tc>
                  <a:txBody>
                    <a:bodyPr/>
                    <a:lstStyle/>
                    <a:p>
                      <a:r>
                        <a:rPr lang="en-CA" dirty="0"/>
                        <a:t>Kartik Jagdish </a:t>
                      </a:r>
                      <a:r>
                        <a:rPr lang="en-CA" dirty="0" err="1"/>
                        <a:t>Sojitra</a:t>
                      </a:r>
                      <a:endParaRPr lang="en-CA" dirty="0"/>
                    </a:p>
                  </a:txBody>
                  <a:tcPr/>
                </a:tc>
                <a:tc>
                  <a:txBody>
                    <a:bodyPr/>
                    <a:lstStyle/>
                    <a:p>
                      <a:r>
                        <a:rPr lang="en-CA" dirty="0"/>
                        <a:t>100723768</a:t>
                      </a:r>
                    </a:p>
                  </a:txBody>
                  <a:tcPr/>
                </a:tc>
                <a:tc>
                  <a:txBody>
                    <a:bodyPr/>
                    <a:lstStyle/>
                    <a:p>
                      <a:r>
                        <a:rPr lang="en-CA" dirty="0"/>
                        <a:t>kartikjagdish.sojitra@dcmail.ca</a:t>
                      </a:r>
                    </a:p>
                  </a:txBody>
                  <a:tcPr/>
                </a:tc>
                <a:extLst>
                  <a:ext uri="{0D108BD9-81ED-4DB2-BD59-A6C34878D82A}">
                    <a16:rowId xmlns:a16="http://schemas.microsoft.com/office/drawing/2014/main" val="546179599"/>
                  </a:ext>
                </a:extLst>
              </a:tr>
              <a:tr h="370840">
                <a:tc>
                  <a:txBody>
                    <a:bodyPr/>
                    <a:lstStyle/>
                    <a:p>
                      <a:r>
                        <a:rPr lang="en-CA" dirty="0"/>
                        <a:t>Ramon </a:t>
                      </a:r>
                      <a:r>
                        <a:rPr lang="en-CA" dirty="0" err="1"/>
                        <a:t>Vilarins</a:t>
                      </a:r>
                      <a:endParaRPr lang="en-CA" dirty="0"/>
                    </a:p>
                  </a:txBody>
                  <a:tcPr/>
                </a:tc>
                <a:tc>
                  <a:txBody>
                    <a:bodyPr/>
                    <a:lstStyle/>
                    <a:p>
                      <a:r>
                        <a:rPr lang="en-CA" dirty="0"/>
                        <a:t>100793713</a:t>
                      </a:r>
                    </a:p>
                  </a:txBody>
                  <a:tcPr/>
                </a:tc>
                <a:tc>
                  <a:txBody>
                    <a:bodyPr/>
                    <a:lstStyle/>
                    <a:p>
                      <a:r>
                        <a:rPr lang="en-CA" dirty="0"/>
                        <a:t>ramon.vilarins@dcmail.ca</a:t>
                      </a:r>
                    </a:p>
                  </a:txBody>
                  <a:tcPr/>
                </a:tc>
                <a:extLst>
                  <a:ext uri="{0D108BD9-81ED-4DB2-BD59-A6C34878D82A}">
                    <a16:rowId xmlns:a16="http://schemas.microsoft.com/office/drawing/2014/main" val="1358454503"/>
                  </a:ext>
                </a:extLst>
              </a:tr>
              <a:tr h="370840">
                <a:tc>
                  <a:txBody>
                    <a:bodyPr/>
                    <a:lstStyle/>
                    <a:p>
                      <a:endParaRPr lang="en-CA" dirty="0"/>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3108781667"/>
                  </a:ext>
                </a:extLst>
              </a:tr>
            </a:tbl>
          </a:graphicData>
        </a:graphic>
      </p:graphicFrame>
    </p:spTree>
    <p:extLst>
      <p:ext uri="{BB962C8B-B14F-4D97-AF65-F5344CB8AC3E}">
        <p14:creationId xmlns:p14="http://schemas.microsoft.com/office/powerpoint/2010/main" val="8014785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284</TotalTime>
  <Words>310</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Arial</vt:lpstr>
      <vt:lpstr>charter</vt:lpstr>
      <vt:lpstr>Gill Sans MT</vt:lpstr>
      <vt:lpstr>Gallery</vt:lpstr>
      <vt:lpstr>Introduction AI solution for creating fire detection System. Using smart cameras, you can identify various suspicious incidents such as collisions, medical emergencies, and fires. Of such, fire is the most dangerous abnormal occurrence, because failure to control it at an early stage can lead to huge disasters, leading to human, ecological and economic losses.</vt:lpstr>
      <vt:lpstr>Data Science Component</vt:lpstr>
      <vt:lpstr>Machine Learning Component</vt:lpstr>
      <vt:lpstr>Conclusion</vt:lpstr>
      <vt:lpstr>Team Name: Fire Rescuers Product Name: Fire Detection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Model: AI Solution</dc:title>
  <dc:creator>Anurag Sharma</dc:creator>
  <cp:lastModifiedBy>Anurag Sharma</cp:lastModifiedBy>
  <cp:revision>17</cp:revision>
  <dcterms:created xsi:type="dcterms:W3CDTF">2021-01-09T21:14:29Z</dcterms:created>
  <dcterms:modified xsi:type="dcterms:W3CDTF">2021-01-15T17:55:43Z</dcterms:modified>
</cp:coreProperties>
</file>