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65" r:id="rId3"/>
    <p:sldId id="267" r:id="rId4"/>
    <p:sldId id="269" r:id="rId5"/>
    <p:sldId id="270" r:id="rId6"/>
    <p:sldId id="272" r:id="rId7"/>
    <p:sldId id="273" r:id="rId8"/>
    <p:sldId id="266" r:id="rId9"/>
    <p:sldId id="275" r:id="rId10"/>
    <p:sldId id="276" r:id="rId11"/>
    <p:sldId id="277" r:id="rId12"/>
    <p:sldId id="278" r:id="rId13"/>
    <p:sldId id="279" r:id="rId14"/>
    <p:sldId id="274"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6" d="100"/>
          <a:sy n="66" d="100"/>
        </p:scale>
        <p:origin x="60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007932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93519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5667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8198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70651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59A9BFA-631A-44F6-986D-A4B26F366105}" type="datetimeFigureOut">
              <a:rPr lang="en-US" smtClean="0"/>
              <a:t>4/6/2021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324884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764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A9BFA-631A-44F6-986D-A4B26F366105}"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17811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9BFA-631A-44F6-986D-A4B26F366105}"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9727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59A9BFA-631A-44F6-986D-A4B26F366105}" type="datetimeFigureOut">
              <a:rPr lang="en-US" smtClean="0"/>
              <a:t>4/6/2021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38828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59A9BFA-631A-44F6-986D-A4B26F366105}" type="datetimeFigureOut">
              <a:rPr lang="en-US" smtClean="0"/>
              <a:t>4/6/2021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72417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59A9BFA-631A-44F6-986D-A4B26F366105}" type="datetimeFigureOut">
              <a:rPr lang="en-US" smtClean="0"/>
              <a:t>4/6/2021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D378B7-B254-4277-BA2A-110428EAC232}" type="slidenum">
              <a:rPr lang="en-US" smtClean="0"/>
              <a:t>‹#›</a:t>
            </a:fld>
            <a:endParaRPr lang="en-US"/>
          </a:p>
        </p:txBody>
      </p:sp>
    </p:spTree>
    <p:extLst>
      <p:ext uri="{BB962C8B-B14F-4D97-AF65-F5344CB8AC3E}">
        <p14:creationId xmlns:p14="http://schemas.microsoft.com/office/powerpoint/2010/main" val="17607945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1.svg"/><Relationship Id="rId7"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2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3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Magnifying glass">
            <a:extLst>
              <a:ext uri="{FF2B5EF4-FFF2-40B4-BE49-F238E27FC236}">
                <a16:creationId xmlns:a16="http://schemas.microsoft.com/office/drawing/2014/main" id="{4E2B0153-AF19-447E-8295-87B938B03C2A}"/>
              </a:ext>
            </a:extLst>
          </p:cNvPr>
          <p:cNvSpPr/>
          <p:nvPr/>
        </p:nvSpPr>
        <p:spPr>
          <a:xfrm>
            <a:off x="758626" y="1061068"/>
            <a:ext cx="5885243" cy="587216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aphicFrame>
        <p:nvGraphicFramePr>
          <p:cNvPr id="33" name="Table 4">
            <a:extLst>
              <a:ext uri="{FF2B5EF4-FFF2-40B4-BE49-F238E27FC236}">
                <a16:creationId xmlns:a16="http://schemas.microsoft.com/office/drawing/2014/main" id="{4AC48237-AEC2-4D82-8B5F-FD05CF0C4184}"/>
              </a:ext>
            </a:extLst>
          </p:cNvPr>
          <p:cNvGraphicFramePr>
            <a:graphicFrameLocks/>
          </p:cNvGraphicFramePr>
          <p:nvPr>
            <p:extLst>
              <p:ext uri="{D42A27DB-BD31-4B8C-83A1-F6EECF244321}">
                <p14:modId xmlns:p14="http://schemas.microsoft.com/office/powerpoint/2010/main" val="3292478520"/>
              </p:ext>
            </p:extLst>
          </p:nvPr>
        </p:nvGraphicFramePr>
        <p:xfrm>
          <a:off x="6817489" y="5165204"/>
          <a:ext cx="4051139" cy="1483360"/>
        </p:xfrm>
        <a:graphic>
          <a:graphicData uri="http://schemas.openxmlformats.org/drawingml/2006/table">
            <a:tbl>
              <a:tblPr firstRow="1" bandRow="1">
                <a:tableStyleId>{5C22544A-7EE6-4342-B048-85BDC9FD1C3A}</a:tableStyleId>
              </a:tblPr>
              <a:tblGrid>
                <a:gridCol w="4051139">
                  <a:extLst>
                    <a:ext uri="{9D8B030D-6E8A-4147-A177-3AD203B41FA5}">
                      <a16:colId xmlns:a16="http://schemas.microsoft.com/office/drawing/2014/main" val="3552617078"/>
                    </a:ext>
                  </a:extLst>
                </a:gridCol>
              </a:tblGrid>
              <a:tr h="370840">
                <a:tc>
                  <a:txBody>
                    <a:bodyPr/>
                    <a:lstStyle/>
                    <a:p>
                      <a:r>
                        <a:rPr lang="en-US" dirty="0"/>
                        <a:t>Team member ( Group 10 )</a:t>
                      </a:r>
                      <a:endParaRPr lang="en-CA" dirty="0"/>
                    </a:p>
                  </a:txBody>
                  <a:tcPr/>
                </a:tc>
                <a:extLst>
                  <a:ext uri="{0D108BD9-81ED-4DB2-BD59-A6C34878D82A}">
                    <a16:rowId xmlns:a16="http://schemas.microsoft.com/office/drawing/2014/main" val="4068543318"/>
                  </a:ext>
                </a:extLst>
              </a:tr>
              <a:tr h="370840">
                <a:tc>
                  <a:txBody>
                    <a:bodyPr/>
                    <a:lstStyle/>
                    <a:p>
                      <a:r>
                        <a:rPr lang="en-US" dirty="0"/>
                        <a:t>Anurag Sharma (100799864)</a:t>
                      </a:r>
                      <a:endParaRPr lang="en-CA" dirty="0"/>
                    </a:p>
                  </a:txBody>
                  <a:tcPr/>
                </a:tc>
                <a:extLst>
                  <a:ext uri="{0D108BD9-81ED-4DB2-BD59-A6C34878D82A}">
                    <a16:rowId xmlns:a16="http://schemas.microsoft.com/office/drawing/2014/main" val="2921868667"/>
                  </a:ext>
                </a:extLst>
              </a:tr>
              <a:tr h="370840">
                <a:tc>
                  <a:txBody>
                    <a:bodyPr/>
                    <a:lstStyle/>
                    <a:p>
                      <a:r>
                        <a:rPr lang="en-CA" dirty="0"/>
                        <a:t>Aman Verma (100799391)</a:t>
                      </a:r>
                    </a:p>
                  </a:txBody>
                  <a:tcPr/>
                </a:tc>
                <a:extLst>
                  <a:ext uri="{0D108BD9-81ED-4DB2-BD59-A6C34878D82A}">
                    <a16:rowId xmlns:a16="http://schemas.microsoft.com/office/drawing/2014/main" val="3117805365"/>
                  </a:ext>
                </a:extLst>
              </a:tr>
              <a:tr h="370840">
                <a:tc>
                  <a:txBody>
                    <a:bodyPr/>
                    <a:lstStyle/>
                    <a:p>
                      <a:r>
                        <a:rPr lang="en-CA" dirty="0"/>
                        <a:t>Kartik Jagdish </a:t>
                      </a:r>
                      <a:r>
                        <a:rPr lang="en-CA" dirty="0" err="1"/>
                        <a:t>Sojitra</a:t>
                      </a:r>
                      <a:r>
                        <a:rPr lang="en-CA" dirty="0"/>
                        <a:t> (100723768 )</a:t>
                      </a:r>
                    </a:p>
                  </a:txBody>
                  <a:tcPr/>
                </a:tc>
                <a:extLst>
                  <a:ext uri="{0D108BD9-81ED-4DB2-BD59-A6C34878D82A}">
                    <a16:rowId xmlns:a16="http://schemas.microsoft.com/office/drawing/2014/main" val="546179599"/>
                  </a:ext>
                </a:extLst>
              </a:tr>
            </a:tbl>
          </a:graphicData>
        </a:graphic>
      </p:graphicFrame>
      <p:sp>
        <p:nvSpPr>
          <p:cNvPr id="35" name="Title 1">
            <a:extLst>
              <a:ext uri="{FF2B5EF4-FFF2-40B4-BE49-F238E27FC236}">
                <a16:creationId xmlns:a16="http://schemas.microsoft.com/office/drawing/2014/main" id="{D1076078-22C6-44ED-A090-E0C92763F497}"/>
              </a:ext>
            </a:extLst>
          </p:cNvPr>
          <p:cNvSpPr txBox="1">
            <a:spLocks/>
          </p:cNvSpPr>
          <p:nvPr/>
        </p:nvSpPr>
        <p:spPr bwMode="black">
          <a:xfrm>
            <a:off x="5448152" y="408097"/>
            <a:ext cx="6078347" cy="3462643"/>
          </a:xfrm>
          <a:prstGeom prst="rect">
            <a:avLst/>
          </a:prstGeom>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8800" cap="none" spc="0" dirty="0">
                <a:ln w="0"/>
                <a:solidFill>
                  <a:schemeClr val="tx1"/>
                </a:solidFill>
                <a:effectLst>
                  <a:outerShdw blurRad="38100" dist="19050" dir="2700000" algn="tl" rotWithShape="0">
                    <a:schemeClr val="dk1">
                      <a:alpha val="40000"/>
                    </a:schemeClr>
                  </a:outerShdw>
                </a:effectLst>
              </a:rPr>
              <a:t>Soft-Skills Exploration</a:t>
            </a:r>
          </a:p>
          <a:p>
            <a:r>
              <a:rPr lang="en-US" sz="5400" cap="none" spc="0" dirty="0">
                <a:ln w="0"/>
                <a:solidFill>
                  <a:schemeClr val="tx1"/>
                </a:solidFill>
                <a:effectLst>
                  <a:outerShdw blurRad="38100" dist="19050" dir="2700000" algn="tl" rotWithShape="0">
                    <a:schemeClr val="dk1">
                      <a:alpha val="40000"/>
                    </a:schemeClr>
                  </a:outerShdw>
                </a:effectLst>
              </a:rPr>
              <a:t>(AI Solution)</a:t>
            </a:r>
            <a:endParaRPr lang="en-CA" sz="540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The 10 Most Important Soft Skills for 2021, With Examples">
            <a:extLst>
              <a:ext uri="{FF2B5EF4-FFF2-40B4-BE49-F238E27FC236}">
                <a16:creationId xmlns:a16="http://schemas.microsoft.com/office/drawing/2014/main" id="{8244720A-2734-493E-98CA-7C34AA805F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364" t="3857" r="29127" b="15779"/>
          <a:stretch/>
        </p:blipFill>
        <p:spPr bwMode="auto">
          <a:xfrm>
            <a:off x="2154154" y="2369482"/>
            <a:ext cx="1832033" cy="2119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Soft Skills Matter for Career Success, and How to Develop Them -  ReachExt K.K.">
            <a:extLst>
              <a:ext uri="{FF2B5EF4-FFF2-40B4-BE49-F238E27FC236}">
                <a16:creationId xmlns:a16="http://schemas.microsoft.com/office/drawing/2014/main" id="{05663CDC-EB17-464B-84E9-7D84FCB527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0000" b="21962"/>
          <a:stretch/>
        </p:blipFill>
        <p:spPr bwMode="auto">
          <a:xfrm>
            <a:off x="5680789" y="4025736"/>
            <a:ext cx="5845710" cy="9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884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3374B7-F009-4423-89A7-2DF515D1180A}"/>
              </a:ext>
            </a:extLst>
          </p:cNvPr>
          <p:cNvSpPr txBox="1"/>
          <p:nvPr/>
        </p:nvSpPr>
        <p:spPr>
          <a:xfrm>
            <a:off x="274314" y="362390"/>
            <a:ext cx="4495395" cy="1188720"/>
          </a:xfrm>
          <a:prstGeom prst="rect">
            <a:avLst/>
          </a:prstGeom>
          <a:solidFill>
            <a:srgbClr val="FFFFFF"/>
          </a:solidFill>
          <a:ln>
            <a:solidFill>
              <a:srgbClr val="404040"/>
            </a:solidFill>
          </a:ln>
        </p:spPr>
        <p:txBody>
          <a:bodyPr vert="horz" lIns="182880" tIns="182880" rIns="182880" bIns="182880" rtlCol="0" anchor="ctr">
            <a:normAutofit/>
          </a:bodyPr>
          <a:lstStyle/>
          <a:p>
            <a:pPr algn="ctr" defTabSz="914400">
              <a:lnSpc>
                <a:spcPct val="90000"/>
              </a:lnSpc>
              <a:spcBef>
                <a:spcPct val="0"/>
              </a:spcBef>
              <a:spcAft>
                <a:spcPts val="600"/>
              </a:spcAft>
            </a:pPr>
            <a:r>
              <a:rPr lang="en-US" sz="2800" cap="all" spc="200" dirty="0">
                <a:ln w="0"/>
                <a:solidFill>
                  <a:srgbClr val="262626"/>
                </a:solidFill>
                <a:effectLst>
                  <a:outerShdw blurRad="38100" dist="19050" dir="2700000" algn="tl" rotWithShape="0">
                    <a:schemeClr val="dk1">
                      <a:alpha val="40000"/>
                    </a:schemeClr>
                  </a:outerShdw>
                </a:effectLst>
                <a:latin typeface="+mj-lt"/>
                <a:ea typeface="+mj-ea"/>
                <a:cs typeface="+mj-cs"/>
              </a:rPr>
              <a:t>Data preprocessing</a:t>
            </a:r>
            <a:endParaRPr lang="en-US" sz="2800" cap="all" spc="200" dirty="0">
              <a:solidFill>
                <a:srgbClr val="262626"/>
              </a:solidFill>
              <a:latin typeface="+mj-lt"/>
              <a:ea typeface="+mj-ea"/>
              <a:cs typeface="+mj-cs"/>
            </a:endParaRPr>
          </a:p>
        </p:txBody>
      </p:sp>
      <p:sp>
        <p:nvSpPr>
          <p:cNvPr id="10" name="TextBox 9">
            <a:extLst>
              <a:ext uri="{FF2B5EF4-FFF2-40B4-BE49-F238E27FC236}">
                <a16:creationId xmlns:a16="http://schemas.microsoft.com/office/drawing/2014/main" id="{3EDF8C78-2C6A-4000-B568-2D82399F9898}"/>
              </a:ext>
            </a:extLst>
          </p:cNvPr>
          <p:cNvSpPr txBox="1"/>
          <p:nvPr/>
        </p:nvSpPr>
        <p:spPr>
          <a:xfrm>
            <a:off x="274315" y="2100954"/>
            <a:ext cx="4495394" cy="3042547"/>
          </a:xfrm>
          <a:prstGeom prst="rect">
            <a:avLst/>
          </a:prstGeom>
        </p:spPr>
        <p:txBody>
          <a:bodyPr vert="horz" lIns="91440" tIns="45720" rIns="91440" bIns="45720" rtlCol="0">
            <a:normAutofit fontScale="92500"/>
          </a:bodyPr>
          <a:lstStyle/>
          <a:p>
            <a:pPr marL="285750" indent="-285750" defTabSz="914400">
              <a:spcBef>
                <a:spcPts val="1000"/>
              </a:spcBef>
              <a:buClr>
                <a:srgbClr val="FF0000"/>
              </a:buClr>
              <a:buFont typeface="Wingdings" panose="05000000000000000000" pitchFamily="2" charset="2"/>
              <a:buChar char="q"/>
            </a:pPr>
            <a:r>
              <a:rPr lang="en-US" b="1" dirty="0">
                <a:solidFill>
                  <a:srgbClr val="FFFFFF"/>
                </a:solidFill>
              </a:rPr>
              <a:t>To get a further insight on our dataset, creating 4 new columns dividing the people by introversion/extroversion, intuition/sensing, and so on.</a:t>
            </a:r>
          </a:p>
          <a:p>
            <a:pPr marL="57150" indent="-285750" defTabSz="914400">
              <a:spcBef>
                <a:spcPts val="1000"/>
              </a:spcBef>
              <a:buClr>
                <a:srgbClr val="FF0000"/>
              </a:buClr>
              <a:buFont typeface="Wingdings" panose="05000000000000000000" pitchFamily="2" charset="2"/>
              <a:buChar char="q"/>
            </a:pPr>
            <a:endParaRPr lang="en-US" b="1" dirty="0">
              <a:solidFill>
                <a:srgbClr val="FFFFFF"/>
              </a:solidFill>
            </a:endParaRPr>
          </a:p>
          <a:p>
            <a:pPr marL="285750" indent="-285750" defTabSz="914400">
              <a:spcBef>
                <a:spcPts val="1000"/>
              </a:spcBef>
              <a:buClr>
                <a:srgbClr val="FF0000"/>
              </a:buClr>
              <a:buFont typeface="Wingdings" panose="05000000000000000000" pitchFamily="2" charset="2"/>
              <a:buChar char="q"/>
            </a:pPr>
            <a:r>
              <a:rPr lang="en-US" b="1" dirty="0">
                <a:solidFill>
                  <a:srgbClr val="FFFFFF"/>
                </a:solidFill>
              </a:rPr>
              <a:t>When it comes to performing machine learning, distinguish between two categories is much easier than distinguishing between 16 categories. </a:t>
            </a:r>
          </a:p>
        </p:txBody>
      </p:sp>
      <p:pic>
        <p:nvPicPr>
          <p:cNvPr id="3" name="Picture 2">
            <a:extLst>
              <a:ext uri="{FF2B5EF4-FFF2-40B4-BE49-F238E27FC236}">
                <a16:creationId xmlns:a16="http://schemas.microsoft.com/office/drawing/2014/main" id="{EBE26599-82FD-4101-9D9E-E1D50D13795B}"/>
              </a:ext>
            </a:extLst>
          </p:cNvPr>
          <p:cNvPicPr>
            <a:picLocks noChangeAspect="1"/>
          </p:cNvPicPr>
          <p:nvPr/>
        </p:nvPicPr>
        <p:blipFill rotWithShape="1">
          <a:blip r:embed="rId2"/>
          <a:srcRect r="1048" b="3"/>
          <a:stretch/>
        </p:blipFill>
        <p:spPr>
          <a:xfrm>
            <a:off x="5044023" y="-2"/>
            <a:ext cx="7147978" cy="3429002"/>
          </a:xfrm>
          <a:prstGeom prst="rect">
            <a:avLst/>
          </a:prstGeom>
        </p:spPr>
      </p:pic>
      <p:pic>
        <p:nvPicPr>
          <p:cNvPr id="8194" name="Picture 2" descr="Machine Learning Approach to Personality Type Prediction Based on the  Myers–Briggs Type Indicator">
            <a:extLst>
              <a:ext uri="{FF2B5EF4-FFF2-40B4-BE49-F238E27FC236}">
                <a16:creationId xmlns:a16="http://schemas.microsoft.com/office/drawing/2014/main" id="{3E8B33F5-C12E-40BA-A79C-EB22355A6B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552"/>
          <a:stretch/>
        </p:blipFill>
        <p:spPr bwMode="auto">
          <a:xfrm>
            <a:off x="5044023" y="3429001"/>
            <a:ext cx="714797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8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3374B7-F009-4423-89A7-2DF515D1180A}"/>
              </a:ext>
            </a:extLst>
          </p:cNvPr>
          <p:cNvSpPr txBox="1"/>
          <p:nvPr/>
        </p:nvSpPr>
        <p:spPr>
          <a:xfrm>
            <a:off x="685786" y="135711"/>
            <a:ext cx="7057663" cy="646331"/>
          </a:xfrm>
          <a:prstGeom prst="rect">
            <a:avLst/>
          </a:prstGeom>
          <a:noFill/>
        </p:spPr>
        <p:txBody>
          <a:bodyPr wrap="square">
            <a:spAutoFit/>
          </a:bodyPr>
          <a:lstStyle/>
          <a:p>
            <a:r>
              <a:rPr lang="en-US" sz="3600" dirty="0">
                <a:ln w="0"/>
                <a:effectLst>
                  <a:outerShdw blurRad="38100" dist="19050" dir="2700000" algn="tl" rotWithShape="0">
                    <a:schemeClr val="dk1">
                      <a:alpha val="40000"/>
                    </a:schemeClr>
                  </a:outerShdw>
                </a:effectLst>
              </a:rPr>
              <a:t>Tokenization - Vectorization</a:t>
            </a:r>
            <a:endParaRPr lang="en-CA" sz="3600" dirty="0"/>
          </a:p>
        </p:txBody>
      </p:sp>
      <p:sp>
        <p:nvSpPr>
          <p:cNvPr id="5" name="AutoShape 2" descr="Graphs showing positive, negative, and no correlation">
            <a:extLst>
              <a:ext uri="{FF2B5EF4-FFF2-40B4-BE49-F238E27FC236}">
                <a16:creationId xmlns:a16="http://schemas.microsoft.com/office/drawing/2014/main" id="{CEA6CF0E-938D-4B44-9BED-5D07996239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7" name="AutoShape 4">
            <a:extLst>
              <a:ext uri="{FF2B5EF4-FFF2-40B4-BE49-F238E27FC236}">
                <a16:creationId xmlns:a16="http://schemas.microsoft.com/office/drawing/2014/main" id="{FDE934DB-47FE-4B5E-81E8-6D250F87439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 name="Picture 2">
            <a:extLst>
              <a:ext uri="{FF2B5EF4-FFF2-40B4-BE49-F238E27FC236}">
                <a16:creationId xmlns:a16="http://schemas.microsoft.com/office/drawing/2014/main" id="{ED427A98-3DF6-48EE-8CF8-2A031F9B88E6}"/>
              </a:ext>
            </a:extLst>
          </p:cNvPr>
          <p:cNvPicPr>
            <a:picLocks noChangeAspect="1"/>
          </p:cNvPicPr>
          <p:nvPr/>
        </p:nvPicPr>
        <p:blipFill>
          <a:blip r:embed="rId2"/>
          <a:stretch>
            <a:fillRect/>
          </a:stretch>
        </p:blipFill>
        <p:spPr>
          <a:xfrm>
            <a:off x="685786" y="944739"/>
            <a:ext cx="6505846" cy="2105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E8E645BE-99E7-4830-AD43-919BEF28FC4E}"/>
              </a:ext>
            </a:extLst>
          </p:cNvPr>
          <p:cNvPicPr>
            <a:picLocks noChangeAspect="1"/>
          </p:cNvPicPr>
          <p:nvPr/>
        </p:nvPicPr>
        <p:blipFill>
          <a:blip r:embed="rId3"/>
          <a:stretch>
            <a:fillRect/>
          </a:stretch>
        </p:blipFill>
        <p:spPr>
          <a:xfrm>
            <a:off x="685785" y="3266303"/>
            <a:ext cx="11016063" cy="3477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44" name="Picture 4" descr="NLP- Word Tokenization with Python | InsideAIML Article">
            <a:extLst>
              <a:ext uri="{FF2B5EF4-FFF2-40B4-BE49-F238E27FC236}">
                <a16:creationId xmlns:a16="http://schemas.microsoft.com/office/drawing/2014/main" id="{4ECDC773-E1E1-4D56-98DB-E61CB02CF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882" y="168491"/>
            <a:ext cx="4081967" cy="295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3374B7-F009-4423-89A7-2DF515D1180A}"/>
              </a:ext>
            </a:extLst>
          </p:cNvPr>
          <p:cNvSpPr txBox="1"/>
          <p:nvPr/>
        </p:nvSpPr>
        <p:spPr>
          <a:xfrm>
            <a:off x="1600200" y="-30583"/>
            <a:ext cx="8991600" cy="1264762"/>
          </a:xfrm>
          <a:prstGeom prst="rect">
            <a:avLst/>
          </a:prstGeom>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3200" cap="all" spc="200" dirty="0">
                <a:ln w="0"/>
                <a:solidFill>
                  <a:srgbClr val="262626"/>
                </a:solidFill>
                <a:effectLst>
                  <a:outerShdw blurRad="38100" dist="19050" dir="2700000" algn="tl" rotWithShape="0">
                    <a:schemeClr val="dk1">
                      <a:alpha val="40000"/>
                    </a:schemeClr>
                  </a:outerShdw>
                </a:effectLst>
                <a:latin typeface="+mj-lt"/>
                <a:ea typeface="+mj-ea"/>
                <a:cs typeface="+mj-cs"/>
              </a:rPr>
              <a:t>Data Modelling: Machine Learning</a:t>
            </a:r>
            <a:endParaRPr lang="en-US" sz="3200" cap="all" spc="200" dirty="0">
              <a:solidFill>
                <a:srgbClr val="262626"/>
              </a:solidFill>
              <a:latin typeface="+mj-lt"/>
              <a:ea typeface="+mj-ea"/>
              <a:cs typeface="+mj-cs"/>
            </a:endParaRPr>
          </a:p>
        </p:txBody>
      </p:sp>
      <p:pic>
        <p:nvPicPr>
          <p:cNvPr id="21" name="Picture 20">
            <a:extLst>
              <a:ext uri="{FF2B5EF4-FFF2-40B4-BE49-F238E27FC236}">
                <a16:creationId xmlns:a16="http://schemas.microsoft.com/office/drawing/2014/main" id="{D379AFB1-08FA-4EF0-8E7D-62B813B3F373}"/>
              </a:ext>
            </a:extLst>
          </p:cNvPr>
          <p:cNvPicPr>
            <a:picLocks noChangeAspect="1"/>
          </p:cNvPicPr>
          <p:nvPr/>
        </p:nvPicPr>
        <p:blipFill rotWithShape="1">
          <a:blip r:embed="rId2"/>
          <a:srcRect t="9034" r="-3" b="8991"/>
          <a:stretch/>
        </p:blipFill>
        <p:spPr>
          <a:xfrm>
            <a:off x="229405" y="1264760"/>
            <a:ext cx="4367309" cy="3467878"/>
          </a:xfrm>
          <a:prstGeom prst="rect">
            <a:avLst/>
          </a:prstGeom>
        </p:spPr>
      </p:pic>
      <p:pic>
        <p:nvPicPr>
          <p:cNvPr id="41" name="Picture 40">
            <a:extLst>
              <a:ext uri="{FF2B5EF4-FFF2-40B4-BE49-F238E27FC236}">
                <a16:creationId xmlns:a16="http://schemas.microsoft.com/office/drawing/2014/main" id="{55B0728F-0EB7-4222-B267-D22F5ED97E00}"/>
              </a:ext>
            </a:extLst>
          </p:cNvPr>
          <p:cNvPicPr>
            <a:picLocks noChangeAspect="1"/>
          </p:cNvPicPr>
          <p:nvPr/>
        </p:nvPicPr>
        <p:blipFill rotWithShape="1">
          <a:blip r:embed="rId3"/>
          <a:srcRect b="9681"/>
          <a:stretch/>
        </p:blipFill>
        <p:spPr>
          <a:xfrm>
            <a:off x="4510216" y="1234178"/>
            <a:ext cx="7574691" cy="3498460"/>
          </a:xfrm>
          <a:prstGeom prst="rect">
            <a:avLst/>
          </a:prstGeom>
        </p:spPr>
      </p:pic>
      <p:pic>
        <p:nvPicPr>
          <p:cNvPr id="32" name="Picture 31">
            <a:extLst>
              <a:ext uri="{FF2B5EF4-FFF2-40B4-BE49-F238E27FC236}">
                <a16:creationId xmlns:a16="http://schemas.microsoft.com/office/drawing/2014/main" id="{D992751E-AAAC-429F-82E6-0CE142641A87}"/>
              </a:ext>
            </a:extLst>
          </p:cNvPr>
          <p:cNvPicPr>
            <a:picLocks noChangeAspect="1"/>
          </p:cNvPicPr>
          <p:nvPr/>
        </p:nvPicPr>
        <p:blipFill>
          <a:blip r:embed="rId4"/>
          <a:stretch>
            <a:fillRect/>
          </a:stretch>
        </p:blipFill>
        <p:spPr>
          <a:xfrm>
            <a:off x="840267" y="5215074"/>
            <a:ext cx="5744120" cy="1329588"/>
          </a:xfrm>
          <a:prstGeom prst="rect">
            <a:avLst/>
          </a:prstGeom>
        </p:spPr>
      </p:pic>
      <p:pic>
        <p:nvPicPr>
          <p:cNvPr id="36" name="Picture 35">
            <a:extLst>
              <a:ext uri="{FF2B5EF4-FFF2-40B4-BE49-F238E27FC236}">
                <a16:creationId xmlns:a16="http://schemas.microsoft.com/office/drawing/2014/main" id="{A87DB825-80E5-47D0-A0A4-374E259DE29C}"/>
              </a:ext>
            </a:extLst>
          </p:cNvPr>
          <p:cNvPicPr>
            <a:picLocks noChangeAspect="1"/>
          </p:cNvPicPr>
          <p:nvPr/>
        </p:nvPicPr>
        <p:blipFill>
          <a:blip r:embed="rId5"/>
          <a:stretch>
            <a:fillRect/>
          </a:stretch>
        </p:blipFill>
        <p:spPr>
          <a:xfrm>
            <a:off x="863417" y="5224584"/>
            <a:ext cx="1092705" cy="1331652"/>
          </a:xfrm>
          <a:prstGeom prst="rect">
            <a:avLst/>
          </a:prstGeom>
        </p:spPr>
      </p:pic>
      <p:pic>
        <p:nvPicPr>
          <p:cNvPr id="38" name="Picture 37">
            <a:extLst>
              <a:ext uri="{FF2B5EF4-FFF2-40B4-BE49-F238E27FC236}">
                <a16:creationId xmlns:a16="http://schemas.microsoft.com/office/drawing/2014/main" id="{DAB7D876-9B2B-4589-9FB7-E064C3790DFE}"/>
              </a:ext>
            </a:extLst>
          </p:cNvPr>
          <p:cNvPicPr>
            <a:picLocks noChangeAspect="1"/>
          </p:cNvPicPr>
          <p:nvPr/>
        </p:nvPicPr>
        <p:blipFill>
          <a:blip r:embed="rId6"/>
          <a:stretch>
            <a:fillRect/>
          </a:stretch>
        </p:blipFill>
        <p:spPr>
          <a:xfrm>
            <a:off x="6627339" y="5213008"/>
            <a:ext cx="5457568" cy="1331653"/>
          </a:xfrm>
          <a:prstGeom prst="rect">
            <a:avLst/>
          </a:prstGeom>
        </p:spPr>
      </p:pic>
    </p:spTree>
    <p:extLst>
      <p:ext uri="{BB962C8B-B14F-4D97-AF65-F5344CB8AC3E}">
        <p14:creationId xmlns:p14="http://schemas.microsoft.com/office/powerpoint/2010/main" val="38302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3374B7-F009-4423-89A7-2DF515D1180A}"/>
              </a:ext>
            </a:extLst>
          </p:cNvPr>
          <p:cNvSpPr txBox="1"/>
          <p:nvPr/>
        </p:nvSpPr>
        <p:spPr>
          <a:xfrm>
            <a:off x="-101279" y="814369"/>
            <a:ext cx="3701005" cy="644041"/>
          </a:xfrm>
          <a:prstGeom prst="rect">
            <a:avLst/>
          </a:prstGeom>
        </p:spPr>
        <p:txBody>
          <a:bodyPr vert="horz" lIns="274320" tIns="182880" rIns="274320" bIns="182880" rtlCol="0" anchor="ctr" anchorCtr="1">
            <a:normAutofit fontScale="77500" lnSpcReduction="20000"/>
          </a:bodyPr>
          <a:lstStyle/>
          <a:p>
            <a:pPr algn="ctr" defTabSz="914400">
              <a:lnSpc>
                <a:spcPct val="90000"/>
              </a:lnSpc>
              <a:spcBef>
                <a:spcPct val="0"/>
              </a:spcBef>
              <a:spcAft>
                <a:spcPts val="600"/>
              </a:spcAft>
            </a:pPr>
            <a:r>
              <a:rPr lang="en-US" sz="3200" cap="all" spc="200" dirty="0">
                <a:ln w="0"/>
                <a:solidFill>
                  <a:srgbClr val="262626"/>
                </a:solidFill>
                <a:effectLst>
                  <a:outerShdw blurRad="38100" dist="19050" dir="2700000" algn="tl" rotWithShape="0">
                    <a:schemeClr val="dk1">
                      <a:alpha val="40000"/>
                    </a:schemeClr>
                  </a:outerShdw>
                </a:effectLst>
                <a:latin typeface="+mj-lt"/>
                <a:ea typeface="+mj-ea"/>
                <a:cs typeface="+mj-cs"/>
              </a:rPr>
              <a:t>Deployment</a:t>
            </a:r>
            <a:endParaRPr lang="en-US" sz="3200" cap="all" spc="200" dirty="0">
              <a:solidFill>
                <a:srgbClr val="262626"/>
              </a:solidFill>
              <a:latin typeface="+mj-lt"/>
              <a:ea typeface="+mj-ea"/>
              <a:cs typeface="+mj-cs"/>
            </a:endParaRPr>
          </a:p>
        </p:txBody>
      </p:sp>
      <p:sp>
        <p:nvSpPr>
          <p:cNvPr id="9" name="TextBox 8">
            <a:extLst>
              <a:ext uri="{FF2B5EF4-FFF2-40B4-BE49-F238E27FC236}">
                <a16:creationId xmlns:a16="http://schemas.microsoft.com/office/drawing/2014/main" id="{3C1A7529-1795-40EF-B78E-04AF12665A52}"/>
              </a:ext>
            </a:extLst>
          </p:cNvPr>
          <p:cNvSpPr txBox="1"/>
          <p:nvPr/>
        </p:nvSpPr>
        <p:spPr>
          <a:xfrm>
            <a:off x="737302" y="1907726"/>
            <a:ext cx="3452733" cy="3042547"/>
          </a:xfrm>
          <a:prstGeom prst="rect">
            <a:avLst/>
          </a:prstGeom>
        </p:spPr>
        <p:txBody>
          <a:bodyPr vert="horz" lIns="91440" tIns="45720" rIns="91440" bIns="45720" rtlCol="0">
            <a:normAutofit/>
          </a:bodyPr>
          <a:lstStyle/>
          <a:p>
            <a:pPr marL="285750" indent="-285750" defTabSz="914400">
              <a:spcBef>
                <a:spcPts val="1000"/>
              </a:spcBef>
              <a:buClr>
                <a:srgbClr val="FF0000"/>
              </a:buClr>
              <a:buFont typeface="Wingdings" panose="05000000000000000000" pitchFamily="2" charset="2"/>
              <a:buChar char="q"/>
            </a:pPr>
            <a:r>
              <a:rPr lang="en-US" b="1" dirty="0"/>
              <a:t>GitHub link</a:t>
            </a:r>
          </a:p>
          <a:p>
            <a:pPr defTabSz="914400">
              <a:spcBef>
                <a:spcPts val="1000"/>
              </a:spcBef>
              <a:buClr>
                <a:srgbClr val="FF0000"/>
              </a:buClr>
            </a:pPr>
            <a:r>
              <a:rPr lang="en-US" b="1" dirty="0"/>
              <a:t>https://github.com/anuragsharma900/Heroku_deploy_Personality_Softskill</a:t>
            </a:r>
          </a:p>
          <a:p>
            <a:pPr marL="57150" indent="-285750" defTabSz="914400">
              <a:spcBef>
                <a:spcPts val="1000"/>
              </a:spcBef>
              <a:buClr>
                <a:srgbClr val="FF0000"/>
              </a:buClr>
              <a:buFont typeface="Wingdings" panose="05000000000000000000" pitchFamily="2" charset="2"/>
              <a:buChar char="q"/>
            </a:pPr>
            <a:endParaRPr lang="en-US" b="1" dirty="0"/>
          </a:p>
          <a:p>
            <a:pPr marL="285750" indent="-285750" defTabSz="914400">
              <a:spcBef>
                <a:spcPts val="1000"/>
              </a:spcBef>
              <a:buClr>
                <a:srgbClr val="FF0000"/>
              </a:buClr>
              <a:buFont typeface="Wingdings" panose="05000000000000000000" pitchFamily="2" charset="2"/>
              <a:buChar char="q"/>
            </a:pPr>
            <a:r>
              <a:rPr lang="en-US" b="1" dirty="0"/>
              <a:t>Heroku Deployment</a:t>
            </a:r>
          </a:p>
          <a:p>
            <a:pPr defTabSz="914400">
              <a:spcBef>
                <a:spcPts val="1000"/>
              </a:spcBef>
              <a:buClr>
                <a:srgbClr val="FF0000"/>
              </a:buClr>
            </a:pPr>
            <a:r>
              <a:rPr lang="en-CA" b="1" dirty="0"/>
              <a:t>https://personality-detection.herokuapp.com</a:t>
            </a:r>
          </a:p>
          <a:p>
            <a:pPr marL="285750" indent="-285750" defTabSz="914400">
              <a:spcBef>
                <a:spcPts val="1000"/>
              </a:spcBef>
              <a:buClr>
                <a:srgbClr val="FF0000"/>
              </a:buClr>
              <a:buFont typeface="Wingdings" panose="05000000000000000000" pitchFamily="2" charset="2"/>
              <a:buChar char="q"/>
            </a:pPr>
            <a:endParaRPr lang="en-US" b="1" dirty="0"/>
          </a:p>
          <a:p>
            <a:pPr defTabSz="914400">
              <a:spcBef>
                <a:spcPts val="1000"/>
              </a:spcBef>
              <a:buClr>
                <a:srgbClr val="FF0000"/>
              </a:buClr>
            </a:pPr>
            <a:endParaRPr lang="en-US" b="1" dirty="0"/>
          </a:p>
        </p:txBody>
      </p:sp>
      <p:pic>
        <p:nvPicPr>
          <p:cNvPr id="3" name="Picture 2">
            <a:extLst>
              <a:ext uri="{FF2B5EF4-FFF2-40B4-BE49-F238E27FC236}">
                <a16:creationId xmlns:a16="http://schemas.microsoft.com/office/drawing/2014/main" id="{4824B89D-82E2-40B9-8CEE-825358468CCF}"/>
              </a:ext>
            </a:extLst>
          </p:cNvPr>
          <p:cNvPicPr>
            <a:picLocks noChangeAspect="1"/>
          </p:cNvPicPr>
          <p:nvPr/>
        </p:nvPicPr>
        <p:blipFill>
          <a:blip r:embed="rId2"/>
          <a:stretch>
            <a:fillRect/>
          </a:stretch>
        </p:blipFill>
        <p:spPr>
          <a:xfrm>
            <a:off x="4795480" y="344099"/>
            <a:ext cx="6659218" cy="2778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BB8CDD2-EE37-4E47-A7BB-BB06EEC54CA4}"/>
              </a:ext>
            </a:extLst>
          </p:cNvPr>
          <p:cNvPicPr>
            <a:picLocks noChangeAspect="1"/>
          </p:cNvPicPr>
          <p:nvPr/>
        </p:nvPicPr>
        <p:blipFill rotWithShape="1">
          <a:blip r:embed="rId3"/>
          <a:srcRect t="4684" b="11645"/>
          <a:stretch/>
        </p:blipFill>
        <p:spPr>
          <a:xfrm>
            <a:off x="4795480" y="3379791"/>
            <a:ext cx="6659218" cy="3134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871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C6287F6-A3AD-4F89-B5D8-16130D2A39C7}"/>
              </a:ext>
            </a:extLst>
          </p:cNvPr>
          <p:cNvSpPr txBox="1"/>
          <p:nvPr/>
        </p:nvSpPr>
        <p:spPr>
          <a:xfrm>
            <a:off x="1102489" y="353953"/>
            <a:ext cx="9858736" cy="646331"/>
          </a:xfrm>
          <a:prstGeom prst="rect">
            <a:avLst/>
          </a:prstGeom>
          <a:noFill/>
        </p:spPr>
        <p:txBody>
          <a:bodyPr wrap="square">
            <a:spAutoFit/>
          </a:bodyPr>
          <a:lstStyle/>
          <a:p>
            <a:r>
              <a:rPr lang="en-US" sz="3600" dirty="0">
                <a:ln w="0"/>
                <a:effectLst>
                  <a:outerShdw blurRad="38100" dist="19050" dir="2700000" algn="tl" rotWithShape="0">
                    <a:schemeClr val="dk1">
                      <a:alpha val="40000"/>
                    </a:schemeClr>
                  </a:outerShdw>
                </a:effectLst>
              </a:rPr>
              <a:t>Time plan of project activities and deliverables </a:t>
            </a:r>
            <a:endParaRPr lang="en-CA" sz="3600" dirty="0">
              <a:ln w="0"/>
              <a:effectLst>
                <a:outerShdw blurRad="38100" dist="19050" dir="2700000" algn="tl" rotWithShape="0">
                  <a:schemeClr val="dk1">
                    <a:alpha val="40000"/>
                  </a:schemeClr>
                </a:outerShdw>
              </a:effectLst>
            </a:endParaRPr>
          </a:p>
        </p:txBody>
      </p:sp>
      <p:graphicFrame>
        <p:nvGraphicFramePr>
          <p:cNvPr id="13" name="Table 13">
            <a:extLst>
              <a:ext uri="{FF2B5EF4-FFF2-40B4-BE49-F238E27FC236}">
                <a16:creationId xmlns:a16="http://schemas.microsoft.com/office/drawing/2014/main" id="{9CC17AFA-EDEE-4852-9FB5-FCF8064B9A71}"/>
              </a:ext>
            </a:extLst>
          </p:cNvPr>
          <p:cNvGraphicFramePr>
            <a:graphicFrameLocks noGrp="1"/>
          </p:cNvGraphicFramePr>
          <p:nvPr>
            <p:extLst>
              <p:ext uri="{D42A27DB-BD31-4B8C-83A1-F6EECF244321}">
                <p14:modId xmlns:p14="http://schemas.microsoft.com/office/powerpoint/2010/main" val="3271086618"/>
              </p:ext>
            </p:extLst>
          </p:nvPr>
        </p:nvGraphicFramePr>
        <p:xfrm>
          <a:off x="963593" y="1564618"/>
          <a:ext cx="10480233" cy="4475052"/>
        </p:xfrm>
        <a:graphic>
          <a:graphicData uri="http://schemas.openxmlformats.org/drawingml/2006/table">
            <a:tbl>
              <a:tblPr firstRow="1" bandRow="1">
                <a:tableStyleId>{5C22544A-7EE6-4342-B048-85BDC9FD1C3A}</a:tableStyleId>
              </a:tblPr>
              <a:tblGrid>
                <a:gridCol w="1255211">
                  <a:extLst>
                    <a:ext uri="{9D8B030D-6E8A-4147-A177-3AD203B41FA5}">
                      <a16:colId xmlns:a16="http://schemas.microsoft.com/office/drawing/2014/main" val="3092563677"/>
                    </a:ext>
                  </a:extLst>
                </a:gridCol>
                <a:gridCol w="6925196">
                  <a:extLst>
                    <a:ext uri="{9D8B030D-6E8A-4147-A177-3AD203B41FA5}">
                      <a16:colId xmlns:a16="http://schemas.microsoft.com/office/drawing/2014/main" val="3761898241"/>
                    </a:ext>
                  </a:extLst>
                </a:gridCol>
                <a:gridCol w="2299826">
                  <a:extLst>
                    <a:ext uri="{9D8B030D-6E8A-4147-A177-3AD203B41FA5}">
                      <a16:colId xmlns:a16="http://schemas.microsoft.com/office/drawing/2014/main" val="968752731"/>
                    </a:ext>
                  </a:extLst>
                </a:gridCol>
              </a:tblGrid>
              <a:tr h="634572">
                <a:tc>
                  <a:txBody>
                    <a:bodyPr/>
                    <a:lstStyle/>
                    <a:p>
                      <a:r>
                        <a:rPr lang="en-CA" dirty="0"/>
                        <a:t>Timeline</a:t>
                      </a:r>
                    </a:p>
                  </a:txBody>
                  <a:tcPr/>
                </a:tc>
                <a:tc>
                  <a:txBody>
                    <a:bodyPr/>
                    <a:lstStyle/>
                    <a:p>
                      <a:r>
                        <a:rPr lang="en-CA" dirty="0"/>
                        <a:t>Activities</a:t>
                      </a:r>
                    </a:p>
                  </a:txBody>
                  <a:tcPr/>
                </a:tc>
                <a:tc>
                  <a:txBody>
                    <a:bodyPr/>
                    <a:lstStyle/>
                    <a:p>
                      <a:r>
                        <a:rPr lang="en-CA" dirty="0"/>
                        <a:t>Deliverables</a:t>
                      </a:r>
                    </a:p>
                  </a:txBody>
                  <a:tcPr/>
                </a:tc>
                <a:extLst>
                  <a:ext uri="{0D108BD9-81ED-4DB2-BD59-A6C34878D82A}">
                    <a16:rowId xmlns:a16="http://schemas.microsoft.com/office/drawing/2014/main" val="2510622086"/>
                  </a:ext>
                </a:extLst>
              </a:tr>
              <a:tr h="370840">
                <a:tc>
                  <a:txBody>
                    <a:bodyPr/>
                    <a:lstStyle/>
                    <a:p>
                      <a:r>
                        <a:rPr lang="en-CA" sz="1800" b="1" i="0" kern="1200" dirty="0">
                          <a:solidFill>
                            <a:srgbClr val="24292E"/>
                          </a:solidFill>
                          <a:effectLst/>
                          <a:latin typeface="Calibri" panose="020F0502020204030204" pitchFamily="34" charset="0"/>
                          <a:ea typeface="+mn-ea"/>
                          <a:cs typeface="Calibri" panose="020F0502020204030204" pitchFamily="34" charset="0"/>
                        </a:rPr>
                        <a:t>2021-03-15</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Problem statement.</a:t>
                      </a:r>
                    </a:p>
                    <a:p>
                      <a:pPr marL="285750" indent="-285750">
                        <a:buFont typeface="Arial" panose="020B0604020202020204" pitchFamily="34" charset="0"/>
                        <a:buChar char="•"/>
                      </a:pPr>
                      <a:r>
                        <a:rPr lang="en-US" dirty="0"/>
                        <a:t>Data requirements.</a:t>
                      </a:r>
                    </a:p>
                  </a:txBody>
                  <a:tcPr/>
                </a:tc>
                <a:tc>
                  <a:txBody>
                    <a:bodyPr/>
                    <a:lstStyle/>
                    <a:p>
                      <a:r>
                        <a:rPr lang="en-CA" dirty="0"/>
                        <a:t>Statement of Work</a:t>
                      </a:r>
                    </a:p>
                  </a:txBody>
                  <a:tcPr/>
                </a:tc>
                <a:extLst>
                  <a:ext uri="{0D108BD9-81ED-4DB2-BD59-A6C34878D82A}">
                    <a16:rowId xmlns:a16="http://schemas.microsoft.com/office/drawing/2014/main" val="94470796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dirty="0">
                          <a:solidFill>
                            <a:srgbClr val="24292E"/>
                          </a:solidFill>
                          <a:effectLst/>
                          <a:latin typeface="Calibri" panose="020F0502020204030204" pitchFamily="34" charset="0"/>
                          <a:ea typeface="+mn-ea"/>
                          <a:cs typeface="Calibri" panose="020F0502020204030204" pitchFamily="34" charset="0"/>
                        </a:rPr>
                        <a:t>2021-03-22</a:t>
                      </a:r>
                    </a:p>
                    <a:p>
                      <a:endParaRPr lang="en-CA" dirty="0"/>
                    </a:p>
                  </a:txBody>
                  <a:tcPr/>
                </a:tc>
                <a:tc>
                  <a:txBody>
                    <a:bodyPr/>
                    <a:lstStyle/>
                    <a:p>
                      <a:pPr marL="285750" indent="-285750">
                        <a:buFont typeface="Arial" panose="020B0604020202020204" pitchFamily="34" charset="0"/>
                        <a:buChar char="•"/>
                      </a:pPr>
                      <a:r>
                        <a:rPr lang="en-US" sz="1800" kern="1200" dirty="0">
                          <a:solidFill>
                            <a:schemeClr val="dk1"/>
                          </a:solidFill>
                          <a:latin typeface="+mn-lt"/>
                          <a:ea typeface="+mn-ea"/>
                          <a:cs typeface="+mn-cs"/>
                        </a:rPr>
                        <a:t>Perform exploratory data analysis</a:t>
                      </a:r>
                    </a:p>
                    <a:p>
                      <a:pPr marL="285750" indent="-285750">
                        <a:buFont typeface="Arial" panose="020B0604020202020204" pitchFamily="34" charset="0"/>
                        <a:buChar char="•"/>
                      </a:pPr>
                      <a:r>
                        <a:rPr lang="en-US" sz="1800" kern="1200" dirty="0">
                          <a:solidFill>
                            <a:schemeClr val="dk1"/>
                          </a:solidFill>
                          <a:latin typeface="+mn-lt"/>
                          <a:ea typeface="+mn-ea"/>
                          <a:cs typeface="+mn-cs"/>
                        </a:rPr>
                        <a:t>Data Cleaning , Pre-Processing.</a:t>
                      </a:r>
                      <a:endParaRPr lang="en-CA" sz="1800" kern="1200" dirty="0">
                        <a:solidFill>
                          <a:schemeClr val="dk1"/>
                        </a:solidFill>
                        <a:latin typeface="+mn-lt"/>
                        <a:ea typeface="+mn-ea"/>
                        <a:cs typeface="+mn-cs"/>
                      </a:endParaRPr>
                    </a:p>
                  </a:txBody>
                  <a:tcPr/>
                </a:tc>
                <a:tc>
                  <a:txBody>
                    <a:bodyPr/>
                    <a:lstStyle/>
                    <a:p>
                      <a:r>
                        <a:rPr lang="en-CA" dirty="0"/>
                        <a:t>Data Analysis</a:t>
                      </a:r>
                    </a:p>
                  </a:txBody>
                  <a:tcPr/>
                </a:tc>
                <a:extLst>
                  <a:ext uri="{0D108BD9-81ED-4DB2-BD59-A6C34878D82A}">
                    <a16:rowId xmlns:a16="http://schemas.microsoft.com/office/drawing/2014/main" val="373804039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dirty="0">
                          <a:solidFill>
                            <a:srgbClr val="24292E"/>
                          </a:solidFill>
                          <a:effectLst/>
                          <a:latin typeface="Calibri" panose="020F0502020204030204" pitchFamily="34" charset="0"/>
                          <a:ea typeface="+mn-ea"/>
                          <a:cs typeface="Calibri" panose="020F0502020204030204" pitchFamily="34" charset="0"/>
                        </a:rPr>
                        <a:t>2021-03-29</a:t>
                      </a:r>
                    </a:p>
                    <a:p>
                      <a:endParaRPr lang="en-CA" dirty="0"/>
                    </a:p>
                  </a:txBody>
                  <a:tcPr/>
                </a:tc>
                <a:tc>
                  <a:txBody>
                    <a:bodyPr/>
                    <a:lstStyle/>
                    <a:p>
                      <a:pPr marL="285750" indent="-285750">
                        <a:buFont typeface="Arial" panose="020B0604020202020204" pitchFamily="34" charset="0"/>
                        <a:buChar char="•"/>
                      </a:pPr>
                      <a:r>
                        <a:rPr lang="en-US" sz="1800" kern="1200" dirty="0">
                          <a:solidFill>
                            <a:schemeClr val="dk1"/>
                          </a:solidFill>
                          <a:latin typeface="+mn-lt"/>
                          <a:ea typeface="+mn-ea"/>
                          <a:cs typeface="+mn-cs"/>
                        </a:rPr>
                        <a:t>Evaluate learning algorithms</a:t>
                      </a:r>
                    </a:p>
                  </a:txBody>
                  <a:tcPr/>
                </a:tc>
                <a:tc>
                  <a:txBody>
                    <a:bodyPr/>
                    <a:lstStyle/>
                    <a:p>
                      <a:r>
                        <a:rPr lang="en-CA" dirty="0"/>
                        <a:t>Model Creation</a:t>
                      </a:r>
                    </a:p>
                  </a:txBody>
                  <a:tcPr/>
                </a:tc>
                <a:extLst>
                  <a:ext uri="{0D108BD9-81ED-4DB2-BD59-A6C34878D82A}">
                    <a16:rowId xmlns:a16="http://schemas.microsoft.com/office/drawing/2014/main" val="387601871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i="0" kern="1200" dirty="0">
                          <a:solidFill>
                            <a:srgbClr val="24292E"/>
                          </a:solidFill>
                          <a:effectLst/>
                          <a:latin typeface="Calibri" panose="020F0502020204030204" pitchFamily="34" charset="0"/>
                          <a:ea typeface="+mn-ea"/>
                          <a:cs typeface="Calibri" panose="020F0502020204030204" pitchFamily="34" charset="0"/>
                        </a:rPr>
                        <a:t>2021-03-29</a:t>
                      </a:r>
                    </a:p>
                    <a:p>
                      <a:endParaRPr lang="en-CA" dirty="0"/>
                    </a:p>
                  </a:txBody>
                  <a:tcPr/>
                </a:tc>
                <a:tc>
                  <a:txBody>
                    <a:bodyPr/>
                    <a:lstStyle/>
                    <a:p>
                      <a:pPr marL="285750" indent="-285750">
                        <a:buFont typeface="Arial" panose="020B0604020202020204" pitchFamily="34" charset="0"/>
                        <a:buChar char="•"/>
                      </a:pPr>
                      <a:r>
                        <a:rPr lang="en-US" sz="1800" kern="1200" dirty="0">
                          <a:solidFill>
                            <a:schemeClr val="dk1"/>
                          </a:solidFill>
                          <a:latin typeface="+mn-lt"/>
                          <a:ea typeface="+mn-ea"/>
                          <a:cs typeface="+mn-cs"/>
                        </a:rPr>
                        <a:t>Feeding data </a:t>
                      </a:r>
                    </a:p>
                    <a:p>
                      <a:pPr marL="285750" indent="-285750">
                        <a:buFont typeface="Arial" panose="020B0604020202020204" pitchFamily="34" charset="0"/>
                        <a:buChar char="•"/>
                      </a:pPr>
                      <a:r>
                        <a:rPr lang="en-US" sz="1800" kern="1200" dirty="0">
                          <a:solidFill>
                            <a:schemeClr val="dk1"/>
                          </a:solidFill>
                          <a:latin typeface="+mn-lt"/>
                          <a:ea typeface="+mn-ea"/>
                          <a:cs typeface="+mn-cs"/>
                        </a:rPr>
                        <a:t>Observe output.</a:t>
                      </a:r>
                    </a:p>
                  </a:txBody>
                  <a:tcPr/>
                </a:tc>
                <a:tc>
                  <a:txBody>
                    <a:bodyPr/>
                    <a:lstStyle/>
                    <a:p>
                      <a:r>
                        <a:rPr lang="en-CA" dirty="0"/>
                        <a:t>Prototype Solution</a:t>
                      </a:r>
                    </a:p>
                  </a:txBody>
                  <a:tcPr/>
                </a:tc>
                <a:extLst>
                  <a:ext uri="{0D108BD9-81ED-4DB2-BD59-A6C34878D82A}">
                    <a16:rowId xmlns:a16="http://schemas.microsoft.com/office/drawing/2014/main" val="1844840335"/>
                  </a:ext>
                </a:extLst>
              </a:tr>
              <a:tr h="0">
                <a:tc>
                  <a:txBody>
                    <a:bodyPr/>
                    <a:lstStyle/>
                    <a:p>
                      <a:r>
                        <a:rPr lang="en-CA" sz="1800" b="1" i="0" kern="1200" dirty="0">
                          <a:solidFill>
                            <a:srgbClr val="24292E"/>
                          </a:solidFill>
                          <a:effectLst/>
                          <a:latin typeface="Calibri" panose="020F0502020204030204" pitchFamily="34" charset="0"/>
                          <a:ea typeface="+mn-ea"/>
                          <a:cs typeface="Calibri" panose="020F0502020204030204" pitchFamily="34" charset="0"/>
                        </a:rPr>
                        <a:t>2021-04-05</a:t>
                      </a:r>
                      <a:endParaRPr lang="en-CA"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Upload a document on GitHub.</a:t>
                      </a:r>
                    </a:p>
                    <a:p>
                      <a:pPr marL="285750" indent="-285750">
                        <a:buFont typeface="Arial" panose="020B0604020202020204" pitchFamily="34" charset="0"/>
                        <a:buChar char="•"/>
                      </a:pPr>
                      <a:r>
                        <a:rPr lang="en-US" sz="1800" kern="1200" dirty="0">
                          <a:solidFill>
                            <a:schemeClr val="dk1"/>
                          </a:solidFill>
                          <a:latin typeface="+mn-lt"/>
                          <a:ea typeface="+mn-ea"/>
                          <a:cs typeface="+mn-cs"/>
                        </a:rPr>
                        <a:t>Heroku Deployment.</a:t>
                      </a:r>
                    </a:p>
                  </a:txBody>
                  <a:tcPr/>
                </a:tc>
                <a:tc>
                  <a:txBody>
                    <a:bodyPr/>
                    <a:lstStyle/>
                    <a:p>
                      <a:r>
                        <a:rPr lang="en-CA" dirty="0"/>
                        <a:t>Deployment</a:t>
                      </a:r>
                    </a:p>
                  </a:txBody>
                  <a:tcPr/>
                </a:tc>
                <a:extLst>
                  <a:ext uri="{0D108BD9-81ED-4DB2-BD59-A6C34878D82A}">
                    <a16:rowId xmlns:a16="http://schemas.microsoft.com/office/drawing/2014/main" val="4283456557"/>
                  </a:ext>
                </a:extLst>
              </a:tr>
              <a:tr h="0">
                <a:tc>
                  <a:txBody>
                    <a:bodyPr/>
                    <a:lstStyle/>
                    <a:p>
                      <a:r>
                        <a:rPr lang="en-US" dirty="0"/>
                        <a:t>2021-04-08</a:t>
                      </a:r>
                      <a:endParaRPr lang="en-CA" dirty="0"/>
                    </a:p>
                  </a:txBody>
                  <a:tcPr/>
                </a:tc>
                <a:tc>
                  <a:txBody>
                    <a:bodyPr/>
                    <a:lstStyle/>
                    <a:p>
                      <a:pPr marL="285750" indent="-285750">
                        <a:buFont typeface="Arial" panose="020B0604020202020204" pitchFamily="34" charset="0"/>
                        <a:buChar char="•"/>
                      </a:pPr>
                      <a:r>
                        <a:rPr lang="en-US" sz="1800" kern="1200" dirty="0">
                          <a:solidFill>
                            <a:schemeClr val="dk1"/>
                          </a:solidFill>
                          <a:latin typeface="+mn-lt"/>
                          <a:ea typeface="+mn-ea"/>
                          <a:cs typeface="+mn-cs"/>
                        </a:rPr>
                        <a:t>Project Demo and Video Presentation (12 -15 Min) Submission.</a:t>
                      </a:r>
                    </a:p>
                    <a:p>
                      <a:pPr marL="285750" indent="-285750">
                        <a:buFont typeface="Arial" panose="020B0604020202020204" pitchFamily="34" charset="0"/>
                        <a:buChar char="•"/>
                      </a:pPr>
                      <a:r>
                        <a:rPr lang="en-US" sz="1800" kern="1200" dirty="0">
                          <a:solidFill>
                            <a:schemeClr val="dk1"/>
                          </a:solidFill>
                          <a:latin typeface="+mn-lt"/>
                          <a:ea typeface="+mn-ea"/>
                          <a:cs typeface="+mn-cs"/>
                        </a:rPr>
                        <a:t>Project Report Submission.</a:t>
                      </a:r>
                    </a:p>
                  </a:txBody>
                  <a:tcPr/>
                </a:tc>
                <a:tc>
                  <a:txBody>
                    <a:bodyPr/>
                    <a:lstStyle/>
                    <a:p>
                      <a:endParaRPr lang="en-CA" dirty="0"/>
                    </a:p>
                  </a:txBody>
                  <a:tcPr/>
                </a:tc>
                <a:extLst>
                  <a:ext uri="{0D108BD9-81ED-4DB2-BD59-A6C34878D82A}">
                    <a16:rowId xmlns:a16="http://schemas.microsoft.com/office/drawing/2014/main" val="626470931"/>
                  </a:ext>
                </a:extLst>
              </a:tr>
            </a:tbl>
          </a:graphicData>
        </a:graphic>
      </p:graphicFrame>
    </p:spTree>
    <p:extLst>
      <p:ext uri="{BB962C8B-B14F-4D97-AF65-F5344CB8AC3E}">
        <p14:creationId xmlns:p14="http://schemas.microsoft.com/office/powerpoint/2010/main" val="143793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7E983-817D-4723-83A8-FD6866CDFA63}"/>
              </a:ext>
            </a:extLst>
          </p:cNvPr>
          <p:cNvSpPr>
            <a:spLocks noGrp="1"/>
          </p:cNvSpPr>
          <p:nvPr>
            <p:ph type="title"/>
          </p:nvPr>
        </p:nvSpPr>
        <p:spPr>
          <a:xfrm>
            <a:off x="2115389" y="416688"/>
            <a:ext cx="7729728" cy="718151"/>
          </a:xfrm>
        </p:spPr>
        <p:txBody>
          <a:bodyPr>
            <a:normAutofit fontScale="90000"/>
          </a:bodyPr>
          <a:lstStyle/>
          <a:p>
            <a:r>
              <a:rPr lang="en-CA" dirty="0"/>
              <a:t>Conclusion</a:t>
            </a:r>
          </a:p>
        </p:txBody>
      </p:sp>
      <p:sp>
        <p:nvSpPr>
          <p:cNvPr id="6" name="Content Placeholder 3">
            <a:extLst>
              <a:ext uri="{FF2B5EF4-FFF2-40B4-BE49-F238E27FC236}">
                <a16:creationId xmlns:a16="http://schemas.microsoft.com/office/drawing/2014/main" id="{1174632B-5FE1-4FC4-82F3-6C6787694B28}"/>
              </a:ext>
            </a:extLst>
          </p:cNvPr>
          <p:cNvSpPr txBox="1">
            <a:spLocks noGrp="1"/>
          </p:cNvSpPr>
          <p:nvPr>
            <p:ph idx="1"/>
          </p:nvPr>
        </p:nvSpPr>
        <p:spPr>
          <a:xfrm>
            <a:off x="1372921" y="1382835"/>
            <a:ext cx="9446158" cy="2308324"/>
          </a:xfrm>
          <a:prstGeom prst="rect">
            <a:avLst/>
          </a:prstGeom>
          <a:noFill/>
        </p:spPr>
        <p:txBody>
          <a:bodyPr wrap="square">
            <a:spAutoFit/>
          </a:bodyPr>
          <a:lstStyle/>
          <a:p>
            <a:pPr marL="0" indent="0">
              <a:buNone/>
            </a:pPr>
            <a:r>
              <a:rPr lang="en-US" sz="2400" b="0" i="0" dirty="0">
                <a:solidFill>
                  <a:srgbClr val="292929"/>
                </a:solidFill>
                <a:effectLst/>
                <a:latin typeface="charter"/>
              </a:rPr>
              <a:t>The ‘Personality Test Model’ based on MBTI assessment from social media comment data would predict the relevance of the famous MBTI system. The purpose is to see if any patterns can be detected in specific types and their style of writing, which overall explores the validity of the test in analyzing, predicting, or categorizing behavior and later testing the models to predict the personality by feeding a few of the writings.</a:t>
            </a:r>
            <a:endParaRPr lang="en-CA" sz="2400" dirty="0"/>
          </a:p>
        </p:txBody>
      </p:sp>
      <p:sp>
        <p:nvSpPr>
          <p:cNvPr id="7" name="Title 4">
            <a:extLst>
              <a:ext uri="{FF2B5EF4-FFF2-40B4-BE49-F238E27FC236}">
                <a16:creationId xmlns:a16="http://schemas.microsoft.com/office/drawing/2014/main" id="{B578E859-1773-4927-B3DD-5EA174C0C193}"/>
              </a:ext>
            </a:extLst>
          </p:cNvPr>
          <p:cNvSpPr txBox="1">
            <a:spLocks/>
          </p:cNvSpPr>
          <p:nvPr/>
        </p:nvSpPr>
        <p:spPr bwMode="black">
          <a:xfrm>
            <a:off x="3835618" y="4102260"/>
            <a:ext cx="4289269" cy="2139388"/>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5500" dirty="0"/>
              <a:t>THANK</a:t>
            </a:r>
            <a:endParaRPr lang="en-CA" dirty="0"/>
          </a:p>
          <a:p>
            <a:r>
              <a:rPr lang="en-CA" sz="5500" dirty="0"/>
              <a:t>YOU</a:t>
            </a:r>
            <a:endParaRPr lang="en-CA" dirty="0"/>
          </a:p>
        </p:txBody>
      </p:sp>
    </p:spTree>
    <p:extLst>
      <p:ext uri="{BB962C8B-B14F-4D97-AF65-F5344CB8AC3E}">
        <p14:creationId xmlns:p14="http://schemas.microsoft.com/office/powerpoint/2010/main" val="80147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F32F636-6567-4DBF-B167-5644B6A8795A}"/>
              </a:ext>
            </a:extLst>
          </p:cNvPr>
          <p:cNvSpPr txBox="1"/>
          <p:nvPr/>
        </p:nvSpPr>
        <p:spPr>
          <a:xfrm>
            <a:off x="298043" y="113803"/>
            <a:ext cx="4212173" cy="1174991"/>
          </a:xfrm>
          <a:prstGeom prst="rect">
            <a:avLst/>
          </a:prstGeom>
        </p:spPr>
        <p:txBody>
          <a:bodyPr vert="horz" lIns="182880" tIns="182880" rIns="182880" bIns="182880" rtlCol="0" anchor="ctr">
            <a:normAutofit/>
          </a:bodyPr>
          <a:lstStyle/>
          <a:p>
            <a:pPr algn="ctr" defTabSz="914400">
              <a:lnSpc>
                <a:spcPct val="90000"/>
              </a:lnSpc>
              <a:spcBef>
                <a:spcPct val="0"/>
              </a:spcBef>
              <a:spcAft>
                <a:spcPts val="600"/>
              </a:spcAft>
            </a:pPr>
            <a:r>
              <a:rPr lang="en-US" sz="4200" cap="all" spc="200" dirty="0">
                <a:ln w="0"/>
                <a:solidFill>
                  <a:srgbClr val="262626"/>
                </a:solidFill>
                <a:effectLst>
                  <a:outerShdw blurRad="38100" dist="19050" dir="2700000" algn="tl" rotWithShape="0">
                    <a:schemeClr val="dk1">
                      <a:alpha val="40000"/>
                    </a:schemeClr>
                  </a:outerShdw>
                </a:effectLst>
                <a:latin typeface="+mj-lt"/>
                <a:ea typeface="+mj-ea"/>
                <a:cs typeface="+mj-cs"/>
              </a:rPr>
              <a:t>Objective</a:t>
            </a:r>
            <a:endParaRPr lang="en-US" sz="2000" cap="all" spc="200" dirty="0">
              <a:solidFill>
                <a:srgbClr val="262626"/>
              </a:solidFill>
              <a:latin typeface="+mj-lt"/>
              <a:ea typeface="+mj-ea"/>
              <a:cs typeface="+mj-cs"/>
            </a:endParaRPr>
          </a:p>
        </p:txBody>
      </p:sp>
      <p:sp>
        <p:nvSpPr>
          <p:cNvPr id="14" name="TextBox 13">
            <a:extLst>
              <a:ext uri="{FF2B5EF4-FFF2-40B4-BE49-F238E27FC236}">
                <a16:creationId xmlns:a16="http://schemas.microsoft.com/office/drawing/2014/main" id="{2582575E-7D3C-4DD0-9E1B-191751BD7912}"/>
              </a:ext>
            </a:extLst>
          </p:cNvPr>
          <p:cNvSpPr txBox="1"/>
          <p:nvPr/>
        </p:nvSpPr>
        <p:spPr>
          <a:xfrm>
            <a:off x="186832" y="1392659"/>
            <a:ext cx="4323384" cy="5351537"/>
          </a:xfrm>
          <a:prstGeom prst="rect">
            <a:avLst/>
          </a:prstGeom>
        </p:spPr>
        <p:txBody>
          <a:bodyPr vert="horz" lIns="91440" tIns="45720" rIns="91440" bIns="45720" rtlCol="0">
            <a:normAutofit/>
          </a:bodyPr>
          <a:lstStyle/>
          <a:p>
            <a:pPr marL="457200" indent="-228600" defTabSz="914400">
              <a:spcBef>
                <a:spcPts val="1000"/>
              </a:spcBef>
              <a:spcAft>
                <a:spcPts val="600"/>
              </a:spcAft>
              <a:buClr>
                <a:schemeClr val="accent2"/>
              </a:buClr>
              <a:buSzPct val="100000"/>
              <a:buFont typeface="Arial" panose="020B0604020202020204" pitchFamily="34" charset="0"/>
              <a:buChar char="•"/>
            </a:pPr>
            <a:r>
              <a:rPr lang="en-US" sz="3600" dirty="0">
                <a:solidFill>
                  <a:schemeClr val="accent1"/>
                </a:solidFill>
              </a:rPr>
              <a:t>Personality</a:t>
            </a:r>
            <a:r>
              <a:rPr lang="en-US" sz="2400" dirty="0">
                <a:solidFill>
                  <a:schemeClr val="tx1">
                    <a:lumMod val="85000"/>
                    <a:lumOff val="15000"/>
                  </a:schemeClr>
                </a:solidFill>
              </a:rPr>
              <a:t> plays a key role in predicting many factors of an individual such as mental and physical health, career fit, and well-being</a:t>
            </a:r>
            <a:r>
              <a:rPr lang="en-US" sz="2400" b="1" dirty="0">
                <a:solidFill>
                  <a:schemeClr val="tx1">
                    <a:lumMod val="85000"/>
                    <a:lumOff val="15000"/>
                  </a:schemeClr>
                </a:solidFill>
              </a:rPr>
              <a:t>.</a:t>
            </a:r>
          </a:p>
          <a:p>
            <a:pPr marL="457200" indent="-228600" defTabSz="914400">
              <a:spcBef>
                <a:spcPts val="1000"/>
              </a:spcBef>
              <a:spcAft>
                <a:spcPts val="600"/>
              </a:spcAft>
              <a:buClr>
                <a:schemeClr val="accent2"/>
              </a:buClr>
              <a:buSzPct val="100000"/>
              <a:buFont typeface="Arial" panose="020B0604020202020204" pitchFamily="34" charset="0"/>
              <a:buChar char="•"/>
            </a:pPr>
            <a:r>
              <a:rPr lang="en-US" sz="2400" b="1" dirty="0">
                <a:solidFill>
                  <a:schemeClr val="tx1">
                    <a:lumMod val="85000"/>
                    <a:lumOff val="15000"/>
                  </a:schemeClr>
                </a:solidFill>
              </a:rPr>
              <a:t>Hence, getting a deep insight into a person’s soft-skills is of key importance.</a:t>
            </a:r>
            <a:endParaRPr lang="en-US" sz="2400" dirty="0">
              <a:solidFill>
                <a:schemeClr val="tx1">
                  <a:lumMod val="85000"/>
                  <a:lumOff val="15000"/>
                </a:schemeClr>
              </a:solidFill>
            </a:endParaRPr>
          </a:p>
        </p:txBody>
      </p:sp>
      <p:pic>
        <p:nvPicPr>
          <p:cNvPr id="7" name="Picture 6" descr="Diagram&#10;&#10;Description automatically generated">
            <a:extLst>
              <a:ext uri="{FF2B5EF4-FFF2-40B4-BE49-F238E27FC236}">
                <a16:creationId xmlns:a16="http://schemas.microsoft.com/office/drawing/2014/main" id="{A4473C7E-4051-47B5-86A4-2EF6512AD8E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9663" t="10139" r="11808" b="6824"/>
          <a:stretch/>
        </p:blipFill>
        <p:spPr>
          <a:xfrm>
            <a:off x="4687747" y="0"/>
            <a:ext cx="7504253" cy="6857999"/>
          </a:xfrm>
          <a:prstGeom prst="rect">
            <a:avLst/>
          </a:prstGeom>
        </p:spPr>
      </p:pic>
    </p:spTree>
    <p:extLst>
      <p:ext uri="{BB962C8B-B14F-4D97-AF65-F5344CB8AC3E}">
        <p14:creationId xmlns:p14="http://schemas.microsoft.com/office/powerpoint/2010/main" val="6523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3374B7-F009-4423-89A7-2DF515D1180A}"/>
              </a:ext>
            </a:extLst>
          </p:cNvPr>
          <p:cNvSpPr txBox="1"/>
          <p:nvPr/>
        </p:nvSpPr>
        <p:spPr>
          <a:xfrm>
            <a:off x="668745" y="374560"/>
            <a:ext cx="3044953" cy="1174991"/>
          </a:xfrm>
          <a:prstGeom prst="rect">
            <a:avLst/>
          </a:prstGeom>
        </p:spPr>
        <p:txBody>
          <a:bodyPr vert="horz" lIns="182880" tIns="182880" rIns="182880" bIns="182880" rtlCol="0" anchor="ctr">
            <a:normAutofit/>
          </a:bodyPr>
          <a:lstStyle/>
          <a:p>
            <a:pPr algn="ctr" defTabSz="914400">
              <a:lnSpc>
                <a:spcPct val="90000"/>
              </a:lnSpc>
              <a:spcBef>
                <a:spcPct val="0"/>
              </a:spcBef>
              <a:spcAft>
                <a:spcPts val="600"/>
              </a:spcAft>
            </a:pPr>
            <a:r>
              <a:rPr lang="en-US" sz="1900" cap="all" spc="200" dirty="0">
                <a:ln w="0"/>
                <a:solidFill>
                  <a:srgbClr val="262626"/>
                </a:solidFill>
                <a:effectLst>
                  <a:outerShdw blurRad="38100" dist="19050" dir="2700000" algn="tl" rotWithShape="0">
                    <a:schemeClr val="dk1">
                      <a:alpha val="40000"/>
                    </a:schemeClr>
                  </a:outerShdw>
                </a:effectLst>
                <a:latin typeface="+mj-lt"/>
                <a:ea typeface="+mj-ea"/>
                <a:cs typeface="+mj-cs"/>
              </a:rPr>
              <a:t>Myers Briggs Classification Problem</a:t>
            </a:r>
            <a:endParaRPr lang="en-US" sz="1900" cap="all" spc="200" dirty="0">
              <a:solidFill>
                <a:srgbClr val="262626"/>
              </a:solidFill>
              <a:latin typeface="+mj-lt"/>
              <a:ea typeface="+mj-ea"/>
              <a:cs typeface="+mj-cs"/>
            </a:endParaRPr>
          </a:p>
        </p:txBody>
      </p:sp>
      <p:sp>
        <p:nvSpPr>
          <p:cNvPr id="10" name="TextBox 9">
            <a:extLst>
              <a:ext uri="{FF2B5EF4-FFF2-40B4-BE49-F238E27FC236}">
                <a16:creationId xmlns:a16="http://schemas.microsoft.com/office/drawing/2014/main" id="{3EDF8C78-2C6A-4000-B568-2D82399F9898}"/>
              </a:ext>
            </a:extLst>
          </p:cNvPr>
          <p:cNvSpPr txBox="1"/>
          <p:nvPr/>
        </p:nvSpPr>
        <p:spPr>
          <a:xfrm>
            <a:off x="436397" y="1880947"/>
            <a:ext cx="3917092" cy="4346393"/>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r>
              <a:rPr lang="en-US" sz="1600" b="1" dirty="0">
                <a:solidFill>
                  <a:schemeClr val="tx1">
                    <a:lumMod val="85000"/>
                    <a:lumOff val="15000"/>
                  </a:schemeClr>
                </a:solidFill>
              </a:rPr>
              <a:t>Theory of psychological types described by C. G. Jung was transformed into 16 indicators by Isabel Briggs Myers, and her mother, Katharine Briggs.</a:t>
            </a:r>
          </a:p>
          <a:p>
            <a:pPr defTabSz="914400">
              <a:lnSpc>
                <a:spcPct val="90000"/>
              </a:lnSpc>
              <a:spcBef>
                <a:spcPts val="1000"/>
              </a:spcBef>
              <a:buClr>
                <a:schemeClr val="accent2"/>
              </a:buClr>
            </a:pPr>
            <a:endParaRPr lang="en-US" sz="1600" dirty="0">
              <a:solidFill>
                <a:srgbClr val="000000"/>
              </a:solidFill>
              <a:latin typeface="fontinRegular"/>
            </a:endParaRPr>
          </a:p>
          <a:p>
            <a:pPr defTabSz="914400">
              <a:lnSpc>
                <a:spcPct val="90000"/>
              </a:lnSpc>
              <a:spcBef>
                <a:spcPts val="1000"/>
              </a:spcBef>
              <a:buClr>
                <a:schemeClr val="accent2"/>
              </a:buClr>
            </a:pPr>
            <a:endParaRPr lang="en-US" sz="1600" b="1" dirty="0">
              <a:solidFill>
                <a:schemeClr val="tx1">
                  <a:lumMod val="85000"/>
                  <a:lumOff val="15000"/>
                </a:schemeClr>
              </a:solidFill>
            </a:endParaRPr>
          </a:p>
          <a:p>
            <a:pPr defTabSz="914400">
              <a:lnSpc>
                <a:spcPct val="90000"/>
              </a:lnSpc>
              <a:spcBef>
                <a:spcPts val="1000"/>
              </a:spcBef>
              <a:buClr>
                <a:schemeClr val="accent2"/>
              </a:buClr>
            </a:pPr>
            <a:r>
              <a:rPr lang="en-US" sz="1600" b="1" dirty="0">
                <a:solidFill>
                  <a:schemeClr val="tx1">
                    <a:lumMod val="85000"/>
                    <a:lumOff val="15000"/>
                  </a:schemeClr>
                </a:solidFill>
              </a:rPr>
              <a:t>The Myers Briggs Type Indicator (or MBTI for short) is a personality type system that divides everyone into 16 distinct personality types across 4 axes:</a:t>
            </a:r>
          </a:p>
          <a:p>
            <a:pPr marL="285750" indent="-228600" defTabSz="914400">
              <a:lnSpc>
                <a:spcPct val="90000"/>
              </a:lnSpc>
              <a:spcBef>
                <a:spcPts val="1000"/>
              </a:spcBef>
              <a:buClr>
                <a:schemeClr val="accent2"/>
              </a:buClr>
              <a:buFont typeface="Arial" panose="020B0604020202020204" pitchFamily="34" charset="0"/>
              <a:buChar char="•"/>
            </a:pPr>
            <a:r>
              <a:rPr lang="en-US" sz="1600" b="1" dirty="0">
                <a:solidFill>
                  <a:schemeClr val="tx1">
                    <a:lumMod val="85000"/>
                    <a:lumOff val="15000"/>
                  </a:schemeClr>
                </a:solidFill>
              </a:rPr>
              <a:t>Introversion (I) – Extroversion (E)</a:t>
            </a:r>
          </a:p>
          <a:p>
            <a:pPr marL="285750" indent="-228600" defTabSz="914400">
              <a:lnSpc>
                <a:spcPct val="90000"/>
              </a:lnSpc>
              <a:spcBef>
                <a:spcPts val="1000"/>
              </a:spcBef>
              <a:buClr>
                <a:schemeClr val="accent2"/>
              </a:buClr>
              <a:buFont typeface="Arial" panose="020B0604020202020204" pitchFamily="34" charset="0"/>
              <a:buChar char="•"/>
            </a:pPr>
            <a:r>
              <a:rPr lang="en-US" sz="1600" b="1" dirty="0">
                <a:solidFill>
                  <a:schemeClr val="tx1">
                    <a:lumMod val="85000"/>
                    <a:lumOff val="15000"/>
                  </a:schemeClr>
                </a:solidFill>
              </a:rPr>
              <a:t>Intuition (N) – Sensing (S)  </a:t>
            </a:r>
          </a:p>
          <a:p>
            <a:pPr marL="285750" indent="-228600" defTabSz="914400">
              <a:lnSpc>
                <a:spcPct val="90000"/>
              </a:lnSpc>
              <a:spcBef>
                <a:spcPts val="1000"/>
              </a:spcBef>
              <a:buClr>
                <a:schemeClr val="accent2"/>
              </a:buClr>
              <a:buFont typeface="Arial" panose="020B0604020202020204" pitchFamily="34" charset="0"/>
              <a:buChar char="•"/>
            </a:pPr>
            <a:r>
              <a:rPr lang="en-US" sz="1600" b="1" dirty="0">
                <a:solidFill>
                  <a:schemeClr val="tx1">
                    <a:lumMod val="85000"/>
                    <a:lumOff val="15000"/>
                  </a:schemeClr>
                </a:solidFill>
              </a:rPr>
              <a:t>Thinking (T) – Feeling (F</a:t>
            </a:r>
          </a:p>
          <a:p>
            <a:pPr marL="285750" indent="-228600" defTabSz="914400">
              <a:lnSpc>
                <a:spcPct val="90000"/>
              </a:lnSpc>
              <a:spcBef>
                <a:spcPts val="1000"/>
              </a:spcBef>
              <a:buClr>
                <a:schemeClr val="accent2"/>
              </a:buClr>
              <a:buFont typeface="Arial" panose="020B0604020202020204" pitchFamily="34" charset="0"/>
              <a:buChar char="•"/>
            </a:pPr>
            <a:r>
              <a:rPr lang="en-US" sz="1600" b="1" dirty="0">
                <a:solidFill>
                  <a:schemeClr val="tx1">
                    <a:lumMod val="85000"/>
                    <a:lumOff val="15000"/>
                  </a:schemeClr>
                </a:solidFill>
              </a:rPr>
              <a:t>Judging (J) – Perceiving (P)</a:t>
            </a:r>
          </a:p>
        </p:txBody>
      </p:sp>
      <p:pic>
        <p:nvPicPr>
          <p:cNvPr id="6146" name="Picture 2" descr="MBTI Personality Type Indicator – Psychological Profiling">
            <a:extLst>
              <a:ext uri="{FF2B5EF4-FFF2-40B4-BE49-F238E27FC236}">
                <a16:creationId xmlns:a16="http://schemas.microsoft.com/office/drawing/2014/main" id="{473E4807-0A97-4CFE-BFD1-F79C56A52C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0" r="-1" b="4852"/>
          <a:stretch/>
        </p:blipFill>
        <p:spPr bwMode="auto">
          <a:xfrm>
            <a:off x="4692876" y="1565616"/>
            <a:ext cx="7499123" cy="52923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A27D191-FA15-499A-B404-8471D662B3E1}"/>
              </a:ext>
            </a:extLst>
          </p:cNvPr>
          <p:cNvPicPr>
            <a:picLocks noChangeAspect="1"/>
          </p:cNvPicPr>
          <p:nvPr/>
        </p:nvPicPr>
        <p:blipFill>
          <a:blip r:embed="rId3"/>
          <a:stretch>
            <a:fillRect/>
          </a:stretch>
        </p:blipFill>
        <p:spPr>
          <a:xfrm>
            <a:off x="4692876" y="0"/>
            <a:ext cx="7499123" cy="1524213"/>
          </a:xfrm>
          <a:prstGeom prst="rect">
            <a:avLst/>
          </a:prstGeom>
        </p:spPr>
      </p:pic>
    </p:spTree>
    <p:extLst>
      <p:ext uri="{BB962C8B-B14F-4D97-AF65-F5344CB8AC3E}">
        <p14:creationId xmlns:p14="http://schemas.microsoft.com/office/powerpoint/2010/main" val="389629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ABC02-2325-4D37-B652-3B71E58CA6EB}"/>
              </a:ext>
            </a:extLst>
          </p:cNvPr>
          <p:cNvPicPr>
            <a:picLocks noChangeAspect="1"/>
          </p:cNvPicPr>
          <p:nvPr/>
        </p:nvPicPr>
        <p:blipFill>
          <a:blip r:embed="rId2"/>
          <a:stretch>
            <a:fillRect/>
          </a:stretch>
        </p:blipFill>
        <p:spPr>
          <a:xfrm>
            <a:off x="61790" y="1357811"/>
            <a:ext cx="6003443" cy="4142375"/>
          </a:xfrm>
          <a:prstGeom prst="rect">
            <a:avLst/>
          </a:prstGeom>
        </p:spPr>
      </p:pic>
      <p:cxnSp>
        <p:nvCxnSpPr>
          <p:cNvPr id="22" name="Straight Connector 21">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381796-E0B5-4772-8529-6A61C9853BD1}"/>
              </a:ext>
            </a:extLst>
          </p:cNvPr>
          <p:cNvSpPr txBox="1"/>
          <p:nvPr/>
        </p:nvSpPr>
        <p:spPr>
          <a:xfrm>
            <a:off x="317131" y="374958"/>
            <a:ext cx="4981936" cy="707886"/>
          </a:xfrm>
          <a:prstGeom prst="rect">
            <a:avLst/>
          </a:prstGeom>
          <a:noFill/>
        </p:spPr>
        <p:txBody>
          <a:bodyPr wrap="square">
            <a:spAutoFit/>
          </a:bodyPr>
          <a:lstStyle/>
          <a:p>
            <a:r>
              <a:rPr lang="en-US" sz="4000" cap="none" spc="0" dirty="0">
                <a:ln w="0"/>
                <a:solidFill>
                  <a:schemeClr val="tx1"/>
                </a:solidFill>
                <a:effectLst>
                  <a:outerShdw blurRad="38100" dist="19050" dir="2700000" algn="tl" rotWithShape="0">
                    <a:schemeClr val="dk1">
                      <a:alpha val="40000"/>
                    </a:schemeClr>
                  </a:outerShdw>
                </a:effectLst>
              </a:rPr>
              <a:t>Myers Briggs Indicators</a:t>
            </a:r>
            <a:endParaRPr lang="en-CA" sz="4000" dirty="0"/>
          </a:p>
        </p:txBody>
      </p:sp>
      <p:pic>
        <p:nvPicPr>
          <p:cNvPr id="15" name="Picture 4" descr="MBTI Enthusiast (@mbtienthusiast) | Twitter">
            <a:extLst>
              <a:ext uri="{FF2B5EF4-FFF2-40B4-BE49-F238E27FC236}">
                <a16:creationId xmlns:a16="http://schemas.microsoft.com/office/drawing/2014/main" id="{63B005DD-217F-46E6-8AB5-A68CDFABB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642" y="1143000"/>
            <a:ext cx="6034211" cy="520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53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A07908-3B4B-4FA9-ACA4-225F6E83AEA3}"/>
              </a:ext>
            </a:extLst>
          </p:cNvPr>
          <p:cNvSpPr txBox="1"/>
          <p:nvPr/>
        </p:nvSpPr>
        <p:spPr>
          <a:xfrm>
            <a:off x="425156" y="779805"/>
            <a:ext cx="5147742" cy="5509200"/>
          </a:xfrm>
          <a:prstGeom prst="rect">
            <a:avLst/>
          </a:prstGeom>
          <a:noFill/>
        </p:spPr>
        <p:txBody>
          <a:bodyPr wrap="square">
            <a:spAutoFit/>
          </a:bodyPr>
          <a:lstStyle/>
          <a:p>
            <a:endParaRPr lang="en-US" sz="2200" b="1" dirty="0">
              <a:solidFill>
                <a:srgbClr val="24292E"/>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200" b="1" i="0" dirty="0">
                <a:solidFill>
                  <a:srgbClr val="24292E"/>
                </a:solidFill>
                <a:effectLst/>
                <a:latin typeface="Calibri" panose="020F0502020204030204" pitchFamily="34" charset="0"/>
                <a:cs typeface="Calibri" panose="020F0502020204030204" pitchFamily="34" charset="0"/>
              </a:rPr>
              <a:t>The dataset from Personality Cafe online  is composed of 8675 unique users each with their 4 letter MBTI code along with </a:t>
            </a:r>
            <a:r>
              <a:rPr lang="en-US" sz="2200" b="1" i="0" dirty="0">
                <a:solidFill>
                  <a:schemeClr val="accent1"/>
                </a:solidFill>
                <a:effectLst/>
                <a:latin typeface="Calibri" panose="020F0502020204030204" pitchFamily="34" charset="0"/>
                <a:cs typeface="Calibri" panose="020F0502020204030204" pitchFamily="34" charset="0"/>
              </a:rPr>
              <a:t>50 post utterances</a:t>
            </a:r>
            <a:r>
              <a:rPr lang="en-US" sz="2200" b="1" i="0" dirty="0">
                <a:solidFill>
                  <a:srgbClr val="24292E"/>
                </a:solidFill>
                <a:effectLst/>
                <a:latin typeface="Calibri" panose="020F0502020204030204" pitchFamily="34" charset="0"/>
                <a:cs typeface="Calibri" panose="020F0502020204030204" pitchFamily="34" charset="0"/>
              </a:rPr>
              <a:t>. The distribution of the data by type is displayed on the right. </a:t>
            </a:r>
          </a:p>
          <a:p>
            <a:r>
              <a:rPr lang="en-US" sz="2200" b="1" i="0" dirty="0">
                <a:solidFill>
                  <a:srgbClr val="C00000"/>
                </a:solidFill>
                <a:effectLst/>
                <a:latin typeface="Calibri" panose="020F0502020204030204" pitchFamily="34" charset="0"/>
                <a:cs typeface="Calibri" panose="020F0502020204030204" pitchFamily="34" charset="0"/>
              </a:rPr>
              <a:t>	</a:t>
            </a:r>
          </a:p>
          <a:p>
            <a:r>
              <a:rPr lang="en-US" sz="2200" b="1" i="0" dirty="0">
                <a:solidFill>
                  <a:srgbClr val="C00000"/>
                </a:solidFill>
                <a:effectLst/>
                <a:latin typeface="Calibri" panose="020F0502020204030204" pitchFamily="34" charset="0"/>
                <a:cs typeface="Calibri" panose="020F0502020204030204" pitchFamily="34" charset="0"/>
              </a:rPr>
              <a:t>“(MBTI) Myers-Briggs Personality Type Dataset”,  	</a:t>
            </a:r>
            <a:r>
              <a:rPr lang="en-US" sz="2200" b="1" i="0" dirty="0">
                <a:solidFill>
                  <a:srgbClr val="24292E"/>
                </a:solidFill>
                <a:effectLst/>
                <a:latin typeface="Calibri" panose="020F0502020204030204" pitchFamily="34" charset="0"/>
                <a:cs typeface="Calibri" panose="020F0502020204030204" pitchFamily="34" charset="0"/>
              </a:rPr>
              <a:t>contains </a:t>
            </a:r>
          </a:p>
          <a:p>
            <a:r>
              <a:rPr lang="en-US" sz="2200" b="1" i="0" dirty="0">
                <a:solidFill>
                  <a:srgbClr val="24292E"/>
                </a:solidFill>
                <a:effectLst/>
                <a:latin typeface="Calibri" panose="020F0502020204030204" pitchFamily="34" charset="0"/>
                <a:cs typeface="Calibri" panose="020F0502020204030204" pitchFamily="34" charset="0"/>
              </a:rPr>
              <a:t>	•	Type (This person 4 letter MBTI 		code/Type)</a:t>
            </a:r>
          </a:p>
          <a:p>
            <a:r>
              <a:rPr lang="en-US" sz="2200" b="1" i="0" dirty="0">
                <a:solidFill>
                  <a:srgbClr val="24292E"/>
                </a:solidFill>
                <a:effectLst/>
                <a:latin typeface="Calibri" panose="020F0502020204030204" pitchFamily="34" charset="0"/>
                <a:cs typeface="Calibri" panose="020F0502020204030204" pitchFamily="34" charset="0"/>
              </a:rPr>
              <a:t>	•	A section of each of the last 50 			things they have posted (Each 			entry separated by 	“|||” (3 pipe 		characters))</a:t>
            </a:r>
          </a:p>
        </p:txBody>
      </p:sp>
      <p:sp>
        <p:nvSpPr>
          <p:cNvPr id="8" name="TextBox 7">
            <a:extLst>
              <a:ext uri="{FF2B5EF4-FFF2-40B4-BE49-F238E27FC236}">
                <a16:creationId xmlns:a16="http://schemas.microsoft.com/office/drawing/2014/main" id="{F83A9477-7287-4FE5-9FC9-EAF281BBE5B3}"/>
              </a:ext>
            </a:extLst>
          </p:cNvPr>
          <p:cNvSpPr txBox="1"/>
          <p:nvPr/>
        </p:nvSpPr>
        <p:spPr>
          <a:xfrm>
            <a:off x="1361987" y="172434"/>
            <a:ext cx="6094070" cy="646331"/>
          </a:xfrm>
          <a:prstGeom prst="rect">
            <a:avLst/>
          </a:prstGeom>
          <a:noFill/>
        </p:spPr>
        <p:txBody>
          <a:bodyPr wrap="square">
            <a:spAutoFit/>
          </a:bodyPr>
          <a:lstStyle/>
          <a:p>
            <a:r>
              <a:rPr lang="en-US" sz="3600" dirty="0">
                <a:ln w="0"/>
                <a:effectLst>
                  <a:outerShdw blurRad="38100" dist="19050" dir="2700000" algn="tl" rotWithShape="0">
                    <a:schemeClr val="dk1">
                      <a:alpha val="40000"/>
                    </a:schemeClr>
                  </a:outerShdw>
                </a:effectLst>
              </a:rPr>
              <a:t>Data Science Component</a:t>
            </a:r>
            <a:endParaRPr lang="en-CA" sz="3600" dirty="0">
              <a:ln w="0"/>
              <a:effectLst>
                <a:outerShdw blurRad="38100" dist="19050" dir="2700000" algn="tl" rotWithShape="0">
                  <a:schemeClr val="dk1">
                    <a:alpha val="40000"/>
                  </a:schemeClr>
                </a:outerShdw>
              </a:effectLst>
            </a:endParaRPr>
          </a:p>
        </p:txBody>
      </p:sp>
      <p:pic>
        <p:nvPicPr>
          <p:cNvPr id="9" name="Graphic 8" descr="Database with solid fill">
            <a:extLst>
              <a:ext uri="{FF2B5EF4-FFF2-40B4-BE49-F238E27FC236}">
                <a16:creationId xmlns:a16="http://schemas.microsoft.com/office/drawing/2014/main" id="{2D0E4168-7439-4D13-B627-63702B2A59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656" y="181291"/>
            <a:ext cx="646331" cy="646331"/>
          </a:xfrm>
          <a:prstGeom prst="rect">
            <a:avLst/>
          </a:prstGeom>
        </p:spPr>
      </p:pic>
      <p:pic>
        <p:nvPicPr>
          <p:cNvPr id="11" name="Picture 10">
            <a:extLst>
              <a:ext uri="{FF2B5EF4-FFF2-40B4-BE49-F238E27FC236}">
                <a16:creationId xmlns:a16="http://schemas.microsoft.com/office/drawing/2014/main" id="{FC389F79-0442-46E8-B6CD-BE573AA8487D}"/>
              </a:ext>
            </a:extLst>
          </p:cNvPr>
          <p:cNvPicPr>
            <a:picLocks noChangeAspect="1"/>
          </p:cNvPicPr>
          <p:nvPr/>
        </p:nvPicPr>
        <p:blipFill>
          <a:blip r:embed="rId4"/>
          <a:stretch>
            <a:fillRect/>
          </a:stretch>
        </p:blipFill>
        <p:spPr>
          <a:xfrm>
            <a:off x="6527886" y="504456"/>
            <a:ext cx="1574502" cy="5720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4" name="Picture 6" descr="The Personality Database | Personality Types for Famous &amp; Fictional People  | Famous infp people, Personality types, Personality profile">
            <a:extLst>
              <a:ext uri="{FF2B5EF4-FFF2-40B4-BE49-F238E27FC236}">
                <a16:creationId xmlns:a16="http://schemas.microsoft.com/office/drawing/2014/main" id="{B5E1E048-6288-4FF8-99E5-9B0FA0A211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032"/>
          <a:stretch/>
        </p:blipFill>
        <p:spPr bwMode="auto">
          <a:xfrm>
            <a:off x="8152590" y="494268"/>
            <a:ext cx="3878902" cy="29347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Download The MBTI Database, Real &amp; Fictional Profile Voting for android  4.4.4">
            <a:extLst>
              <a:ext uri="{FF2B5EF4-FFF2-40B4-BE49-F238E27FC236}">
                <a16:creationId xmlns:a16="http://schemas.microsoft.com/office/drawing/2014/main" id="{7608AD5C-4AB3-4F58-A9E0-8A185556695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5683"/>
          <a:stretch/>
        </p:blipFill>
        <p:spPr bwMode="auto">
          <a:xfrm>
            <a:off x="8308983" y="3484977"/>
            <a:ext cx="3722509" cy="11858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9A3741B-81C3-4174-A327-738B7925FCA4}"/>
              </a:ext>
            </a:extLst>
          </p:cNvPr>
          <p:cNvPicPr>
            <a:picLocks noChangeAspect="1"/>
          </p:cNvPicPr>
          <p:nvPr/>
        </p:nvPicPr>
        <p:blipFill>
          <a:blip r:embed="rId7"/>
          <a:stretch>
            <a:fillRect/>
          </a:stretch>
        </p:blipFill>
        <p:spPr>
          <a:xfrm>
            <a:off x="9090992" y="4754908"/>
            <a:ext cx="2190427" cy="1954811"/>
          </a:xfrm>
          <a:prstGeom prst="rect">
            <a:avLst/>
          </a:prstGeom>
        </p:spPr>
      </p:pic>
    </p:spTree>
    <p:extLst>
      <p:ext uri="{BB962C8B-B14F-4D97-AF65-F5344CB8AC3E}">
        <p14:creationId xmlns:p14="http://schemas.microsoft.com/office/powerpoint/2010/main" val="253824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B7C170-3A26-46F4-A964-02023517ADED}"/>
              </a:ext>
            </a:extLst>
          </p:cNvPr>
          <p:cNvSpPr txBox="1"/>
          <p:nvPr/>
        </p:nvSpPr>
        <p:spPr>
          <a:xfrm>
            <a:off x="1038821" y="0"/>
            <a:ext cx="3044953" cy="1174991"/>
          </a:xfrm>
          <a:prstGeom prst="rect">
            <a:avLst/>
          </a:prstGeom>
        </p:spPr>
        <p:txBody>
          <a:bodyPr vert="horz" lIns="182880" tIns="182880" rIns="182880" bIns="182880" rtlCol="0" anchor="ctr">
            <a:normAutofit/>
          </a:bodyPr>
          <a:lstStyle/>
          <a:p>
            <a:pPr algn="ctr" defTabSz="914400">
              <a:lnSpc>
                <a:spcPct val="90000"/>
              </a:lnSpc>
              <a:spcBef>
                <a:spcPct val="0"/>
              </a:spcBef>
              <a:spcAft>
                <a:spcPts val="600"/>
              </a:spcAft>
            </a:pPr>
            <a:r>
              <a:rPr lang="en-US" sz="2000" cap="all" spc="200" dirty="0">
                <a:ln w="0"/>
                <a:solidFill>
                  <a:srgbClr val="262626"/>
                </a:solidFill>
                <a:effectLst>
                  <a:outerShdw blurRad="38100" dist="19050" dir="2700000" algn="tl" rotWithShape="0">
                    <a:schemeClr val="dk1">
                      <a:alpha val="40000"/>
                    </a:schemeClr>
                  </a:outerShdw>
                </a:effectLst>
                <a:latin typeface="+mj-lt"/>
                <a:ea typeface="+mj-ea"/>
                <a:cs typeface="+mj-cs"/>
              </a:rPr>
              <a:t>Data Analysis Approach</a:t>
            </a:r>
          </a:p>
        </p:txBody>
      </p:sp>
      <p:sp>
        <p:nvSpPr>
          <p:cNvPr id="7" name="TextBox 6">
            <a:extLst>
              <a:ext uri="{FF2B5EF4-FFF2-40B4-BE49-F238E27FC236}">
                <a16:creationId xmlns:a16="http://schemas.microsoft.com/office/drawing/2014/main" id="{BCC82159-6B2B-4233-83DE-5AEC2383E0EA}"/>
              </a:ext>
            </a:extLst>
          </p:cNvPr>
          <p:cNvSpPr txBox="1"/>
          <p:nvPr/>
        </p:nvSpPr>
        <p:spPr>
          <a:xfrm>
            <a:off x="284205" y="1207182"/>
            <a:ext cx="4164227" cy="4823195"/>
          </a:xfrm>
          <a:prstGeom prst="rect">
            <a:avLst/>
          </a:prstGeom>
        </p:spPr>
        <p:txBody>
          <a:bodyPr vert="horz" lIns="91440" tIns="45720" rIns="91440" bIns="45720" rtlCol="0">
            <a:normAutofit lnSpcReduction="10000"/>
          </a:bodyPr>
          <a:lstStyle/>
          <a:p>
            <a:pPr marL="342900" indent="-228600" defTabSz="914400">
              <a:lnSpc>
                <a:spcPct val="90000"/>
              </a:lnSpc>
              <a:spcBef>
                <a:spcPts val="1000"/>
              </a:spcBef>
              <a:buClr>
                <a:schemeClr val="accent2"/>
              </a:buClr>
              <a:buFont typeface="Arial" panose="020B0604020202020204" pitchFamily="34" charset="0"/>
              <a:buChar char="•"/>
            </a:pPr>
            <a:r>
              <a:rPr lang="en-US" sz="2000" b="1" i="0" dirty="0">
                <a:solidFill>
                  <a:schemeClr val="tx1">
                    <a:lumMod val="85000"/>
                    <a:lumOff val="15000"/>
                  </a:schemeClr>
                </a:solidFill>
                <a:effectLst/>
              </a:rPr>
              <a:t>It is a scenario of Supervised Learning where </a:t>
            </a:r>
            <a:r>
              <a:rPr lang="en-US" sz="2000" b="1" i="0" dirty="0">
                <a:solidFill>
                  <a:schemeClr val="accent1"/>
                </a:solidFill>
                <a:effectLst/>
              </a:rPr>
              <a:t>Natural Language Processing </a:t>
            </a:r>
            <a:r>
              <a:rPr lang="en-US" sz="2000" b="1" i="0" dirty="0">
                <a:solidFill>
                  <a:schemeClr val="tx1">
                    <a:lumMod val="85000"/>
                    <a:lumOff val="15000"/>
                  </a:schemeClr>
                </a:solidFill>
                <a:effectLst/>
              </a:rPr>
              <a:t>Approach will be used. </a:t>
            </a:r>
          </a:p>
          <a:p>
            <a:pPr marL="342900" indent="-228600" defTabSz="914400">
              <a:lnSpc>
                <a:spcPct val="90000"/>
              </a:lnSpc>
              <a:spcBef>
                <a:spcPts val="1000"/>
              </a:spcBef>
              <a:buClr>
                <a:schemeClr val="accent2"/>
              </a:buClr>
              <a:buFont typeface="Arial" panose="020B0604020202020204" pitchFamily="34" charset="0"/>
              <a:buChar char="•"/>
            </a:pPr>
            <a:endParaRPr lang="en-US" sz="2000" b="1"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r>
              <a:rPr lang="en-US" sz="2000" b="1" i="0" dirty="0">
                <a:solidFill>
                  <a:schemeClr val="tx1">
                    <a:lumMod val="85000"/>
                    <a:lumOff val="15000"/>
                  </a:schemeClr>
                </a:solidFill>
                <a:effectLst/>
              </a:rPr>
              <a:t>This would require classification algorithms like </a:t>
            </a:r>
            <a:r>
              <a:rPr lang="en-US" sz="2000" b="1" i="0" dirty="0">
                <a:solidFill>
                  <a:schemeClr val="accent1"/>
                </a:solidFill>
                <a:effectLst/>
              </a:rPr>
              <a:t>Logistic Regression, KNN, and Random Forest</a:t>
            </a:r>
            <a:r>
              <a:rPr lang="en-US" sz="2000" b="1" i="0" dirty="0">
                <a:solidFill>
                  <a:schemeClr val="tx1">
                    <a:lumMod val="85000"/>
                    <a:lumOff val="15000"/>
                  </a:schemeClr>
                </a:solidFill>
                <a:effectLst/>
              </a:rPr>
              <a:t>, and try to understand the accuracy. </a:t>
            </a:r>
          </a:p>
          <a:p>
            <a:pPr marL="342900" indent="-228600" defTabSz="914400">
              <a:lnSpc>
                <a:spcPct val="90000"/>
              </a:lnSpc>
              <a:spcBef>
                <a:spcPts val="1000"/>
              </a:spcBef>
              <a:buClr>
                <a:schemeClr val="accent2"/>
              </a:buClr>
              <a:buFont typeface="Arial" panose="020B0604020202020204" pitchFamily="34" charset="0"/>
              <a:buChar char="•"/>
            </a:pPr>
            <a:endParaRPr lang="en-US" sz="2000" b="1" i="0" dirty="0">
              <a:solidFill>
                <a:schemeClr val="tx1">
                  <a:lumMod val="85000"/>
                  <a:lumOff val="15000"/>
                </a:schemeClr>
              </a:solidFill>
              <a:effectLst/>
            </a:endParaRPr>
          </a:p>
          <a:p>
            <a:pPr marL="342900" indent="-228600" defTabSz="914400">
              <a:lnSpc>
                <a:spcPct val="90000"/>
              </a:lnSpc>
              <a:spcBef>
                <a:spcPts val="1000"/>
              </a:spcBef>
              <a:buClr>
                <a:schemeClr val="accent2"/>
              </a:buClr>
              <a:buFont typeface="Arial" panose="020B0604020202020204" pitchFamily="34" charset="0"/>
              <a:buChar char="•"/>
            </a:pPr>
            <a:r>
              <a:rPr lang="en-US" sz="2000" b="1" i="0" dirty="0">
                <a:solidFill>
                  <a:schemeClr val="tx1">
                    <a:lumMod val="85000"/>
                    <a:lumOff val="15000"/>
                  </a:schemeClr>
                </a:solidFill>
                <a:effectLst/>
              </a:rPr>
              <a:t>This model will also classify people into MBTI personality types based on their past 50 posts on social media using the basic </a:t>
            </a:r>
            <a:r>
              <a:rPr lang="en-US" sz="2000" b="1" i="0" dirty="0">
                <a:solidFill>
                  <a:schemeClr val="accent1"/>
                </a:solidFill>
                <a:effectLst/>
              </a:rPr>
              <a:t>Naive Bayes Classifier.</a:t>
            </a:r>
          </a:p>
        </p:txBody>
      </p:sp>
      <p:pic>
        <p:nvPicPr>
          <p:cNvPr id="2050" name="Picture 2" descr="NGDATA | What is Data Analysis? Learn about Meaning and Examples">
            <a:extLst>
              <a:ext uri="{FF2B5EF4-FFF2-40B4-BE49-F238E27FC236}">
                <a16:creationId xmlns:a16="http://schemas.microsoft.com/office/drawing/2014/main" id="{FEB370DC-1262-4124-9E92-909482BCD3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9" r="-1" b="-1"/>
          <a:stretch/>
        </p:blipFill>
        <p:spPr bwMode="auto">
          <a:xfrm>
            <a:off x="4654296" y="10"/>
            <a:ext cx="7537704" cy="685799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Database with solid fill">
            <a:extLst>
              <a:ext uri="{FF2B5EF4-FFF2-40B4-BE49-F238E27FC236}">
                <a16:creationId xmlns:a16="http://schemas.microsoft.com/office/drawing/2014/main" id="{2D0E4168-7439-4D13-B627-63702B2A59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656" y="181291"/>
            <a:ext cx="646331" cy="646331"/>
          </a:xfrm>
          <a:prstGeom prst="rect">
            <a:avLst/>
          </a:prstGeom>
        </p:spPr>
      </p:pic>
    </p:spTree>
    <p:extLst>
      <p:ext uri="{BB962C8B-B14F-4D97-AF65-F5344CB8AC3E}">
        <p14:creationId xmlns:p14="http://schemas.microsoft.com/office/powerpoint/2010/main" val="322522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3A9477-7287-4FE5-9FC9-EAF281BBE5B3}"/>
              </a:ext>
            </a:extLst>
          </p:cNvPr>
          <p:cNvSpPr txBox="1"/>
          <p:nvPr/>
        </p:nvSpPr>
        <p:spPr>
          <a:xfrm>
            <a:off x="1361987" y="172434"/>
            <a:ext cx="6094070" cy="646331"/>
          </a:xfrm>
          <a:prstGeom prst="rect">
            <a:avLst/>
          </a:prstGeom>
          <a:noFill/>
        </p:spPr>
        <p:txBody>
          <a:bodyPr wrap="square">
            <a:spAutoFit/>
          </a:bodyPr>
          <a:lstStyle/>
          <a:p>
            <a:r>
              <a:rPr lang="en-US" sz="3600" dirty="0">
                <a:ln w="0"/>
                <a:effectLst>
                  <a:outerShdw blurRad="38100" dist="19050" dir="2700000" algn="tl" rotWithShape="0">
                    <a:schemeClr val="dk1">
                      <a:alpha val="40000"/>
                    </a:schemeClr>
                  </a:outerShdw>
                </a:effectLst>
              </a:rPr>
              <a:t>Software Tool Used</a:t>
            </a:r>
            <a:endParaRPr lang="en-CA" sz="3600" dirty="0">
              <a:ln w="0"/>
              <a:effectLst>
                <a:outerShdw blurRad="38100" dist="19050" dir="2700000" algn="tl" rotWithShape="0">
                  <a:schemeClr val="dk1">
                    <a:alpha val="40000"/>
                  </a:schemeClr>
                </a:outerShdw>
              </a:effectLst>
            </a:endParaRPr>
          </a:p>
        </p:txBody>
      </p:sp>
      <p:pic>
        <p:nvPicPr>
          <p:cNvPr id="9" name="Graphic 8" descr="Database with solid fill">
            <a:extLst>
              <a:ext uri="{FF2B5EF4-FFF2-40B4-BE49-F238E27FC236}">
                <a16:creationId xmlns:a16="http://schemas.microsoft.com/office/drawing/2014/main" id="{2D0E4168-7439-4D13-B627-63702B2A59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656" y="181291"/>
            <a:ext cx="646331" cy="646331"/>
          </a:xfrm>
          <a:prstGeom prst="rect">
            <a:avLst/>
          </a:prstGeom>
        </p:spPr>
      </p:pic>
      <p:sp>
        <p:nvSpPr>
          <p:cNvPr id="7" name="TextBox 6">
            <a:extLst>
              <a:ext uri="{FF2B5EF4-FFF2-40B4-BE49-F238E27FC236}">
                <a16:creationId xmlns:a16="http://schemas.microsoft.com/office/drawing/2014/main" id="{4454673A-2149-4BA3-BDE3-EAC46D9A7B77}"/>
              </a:ext>
            </a:extLst>
          </p:cNvPr>
          <p:cNvSpPr txBox="1"/>
          <p:nvPr/>
        </p:nvSpPr>
        <p:spPr>
          <a:xfrm>
            <a:off x="609005" y="1142999"/>
            <a:ext cx="5047823" cy="4154984"/>
          </a:xfrm>
          <a:prstGeom prst="rect">
            <a:avLst/>
          </a:prstGeom>
          <a:noFill/>
        </p:spPr>
        <p:txBody>
          <a:bodyPr wrap="square">
            <a:spAutoFit/>
          </a:bodyPr>
          <a:lstStyle/>
          <a:p>
            <a:r>
              <a:rPr lang="en-US" sz="2400" b="1" i="0" dirty="0">
                <a:solidFill>
                  <a:srgbClr val="24292E"/>
                </a:solidFill>
                <a:effectLst/>
                <a:latin typeface="Calibri" panose="020F0502020204030204" pitchFamily="34" charset="0"/>
                <a:cs typeface="Calibri" panose="020F0502020204030204" pitchFamily="34" charset="0"/>
              </a:rPr>
              <a:t>The software tools used will be: -</a:t>
            </a:r>
          </a:p>
          <a:p>
            <a:pPr marL="342900" indent="-342900">
              <a:buFont typeface="Wingdings" panose="05000000000000000000" pitchFamily="2" charset="2"/>
              <a:buChar char="q"/>
            </a:pPr>
            <a:r>
              <a:rPr lang="en-US" sz="2400" b="1" i="0" dirty="0">
                <a:solidFill>
                  <a:srgbClr val="24292E"/>
                </a:solidFill>
                <a:effectLst/>
                <a:latin typeface="Calibri" panose="020F0502020204030204" pitchFamily="34" charset="0"/>
                <a:cs typeface="Calibri" panose="020F0502020204030204" pitchFamily="34" charset="0"/>
              </a:rPr>
              <a:t>Python – for EDA (Exploratory Data Analysis), Data Cleaning, Model Building, and Testing</a:t>
            </a:r>
          </a:p>
          <a:p>
            <a:pPr marL="342900" indent="-342900">
              <a:buFont typeface="Wingdings" panose="05000000000000000000" pitchFamily="2" charset="2"/>
              <a:buChar char="q"/>
            </a:pPr>
            <a:r>
              <a:rPr lang="en-US" sz="2400" b="1" i="0" dirty="0">
                <a:solidFill>
                  <a:srgbClr val="24292E"/>
                </a:solidFill>
                <a:effectLst/>
                <a:latin typeface="Calibri" panose="020F0502020204030204" pitchFamily="34" charset="0"/>
                <a:cs typeface="Calibri" panose="020F0502020204030204" pitchFamily="34" charset="0"/>
              </a:rPr>
              <a:t>Jupyter Notebook – IDE for development</a:t>
            </a:r>
          </a:p>
          <a:p>
            <a:pPr marL="342900" indent="-342900">
              <a:buFont typeface="Wingdings" panose="05000000000000000000" pitchFamily="2" charset="2"/>
              <a:buChar char="q"/>
            </a:pPr>
            <a:r>
              <a:rPr lang="en-US" sz="2400" b="1" i="0" dirty="0">
                <a:solidFill>
                  <a:srgbClr val="24292E"/>
                </a:solidFill>
                <a:effectLst/>
                <a:latin typeface="Calibri" panose="020F0502020204030204" pitchFamily="34" charset="0"/>
                <a:cs typeface="Calibri" panose="020F0502020204030204" pitchFamily="34" charset="0"/>
              </a:rPr>
              <a:t>Tableau/Power BI – for detailed visualizations</a:t>
            </a:r>
          </a:p>
          <a:p>
            <a:pPr marL="342900" indent="-342900">
              <a:buFont typeface="Wingdings" panose="05000000000000000000" pitchFamily="2" charset="2"/>
              <a:buChar char="q"/>
            </a:pPr>
            <a:r>
              <a:rPr lang="en-US" sz="2400" b="1" dirty="0">
                <a:solidFill>
                  <a:srgbClr val="24292E"/>
                </a:solidFill>
                <a:latin typeface="Calibri" panose="020F0502020204030204" pitchFamily="34" charset="0"/>
                <a:cs typeface="Calibri" panose="020F0502020204030204" pitchFamily="34" charset="0"/>
              </a:rPr>
              <a:t>Flask</a:t>
            </a:r>
          </a:p>
          <a:p>
            <a:pPr marL="342900" indent="-342900">
              <a:buFont typeface="Wingdings" panose="05000000000000000000" pitchFamily="2" charset="2"/>
              <a:buChar char="q"/>
            </a:pPr>
            <a:r>
              <a:rPr lang="en-US" sz="2400" b="1" dirty="0">
                <a:solidFill>
                  <a:srgbClr val="24292E"/>
                </a:solidFill>
                <a:latin typeface="Calibri" panose="020F0502020204030204" pitchFamily="34" charset="0"/>
                <a:cs typeface="Calibri" panose="020F0502020204030204" pitchFamily="34" charset="0"/>
              </a:rPr>
              <a:t>Database MySQL</a:t>
            </a:r>
          </a:p>
          <a:p>
            <a:endParaRPr lang="en-US" sz="2400" b="1" i="0" dirty="0">
              <a:solidFill>
                <a:srgbClr val="24292E"/>
              </a:solidFill>
              <a:effectLst/>
              <a:latin typeface="Calibri" panose="020F0502020204030204" pitchFamily="34" charset="0"/>
              <a:cs typeface="Calibri" panose="020F0502020204030204" pitchFamily="34" charset="0"/>
            </a:endParaRPr>
          </a:p>
        </p:txBody>
      </p:sp>
      <p:pic>
        <p:nvPicPr>
          <p:cNvPr id="10" name="Picture 2" descr="5 tips for Python Programmers to help them improve | TechGig">
            <a:extLst>
              <a:ext uri="{FF2B5EF4-FFF2-40B4-BE49-F238E27FC236}">
                <a16:creationId xmlns:a16="http://schemas.microsoft.com/office/drawing/2014/main" id="{471919D8-FC70-416D-BD85-B6F101BA4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265" y="4160925"/>
            <a:ext cx="3440537" cy="20421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roject Jupyter - Wikipedia">
            <a:extLst>
              <a:ext uri="{FF2B5EF4-FFF2-40B4-BE49-F238E27FC236}">
                <a16:creationId xmlns:a16="http://schemas.microsoft.com/office/drawing/2014/main" id="{DFD50303-83D4-48C1-8D1F-4E4A75CF3E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6440" y="4104613"/>
            <a:ext cx="19812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enefits of Natural Language Processing for the Supply Chain | Blume Global">
            <a:extLst>
              <a:ext uri="{FF2B5EF4-FFF2-40B4-BE49-F238E27FC236}">
                <a16:creationId xmlns:a16="http://schemas.microsoft.com/office/drawing/2014/main" id="{5E30A26A-8108-400D-B1FA-3A48461212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7177" y="448337"/>
            <a:ext cx="5171950" cy="34416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ython Flask Tutorial - Javatpoint">
            <a:extLst>
              <a:ext uri="{FF2B5EF4-FFF2-40B4-BE49-F238E27FC236}">
                <a16:creationId xmlns:a16="http://schemas.microsoft.com/office/drawing/2014/main" id="{52F3AF86-A77B-4A29-A191-55E8DC63BB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8821" y="47991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ableau User Group to Host Three Spring Semester Meetings | Office of News  &amp; Media Relations | UMass Amherst">
            <a:extLst>
              <a:ext uri="{FF2B5EF4-FFF2-40B4-BE49-F238E27FC236}">
                <a16:creationId xmlns:a16="http://schemas.microsoft.com/office/drawing/2014/main" id="{F2C971CF-B54B-4E30-938F-A896546235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065" y="5622217"/>
            <a:ext cx="3057525" cy="1196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8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6287F6-A3AD-4F89-B5D8-16130D2A39C7}"/>
              </a:ext>
            </a:extLst>
          </p:cNvPr>
          <p:cNvSpPr txBox="1"/>
          <p:nvPr/>
        </p:nvSpPr>
        <p:spPr>
          <a:xfrm>
            <a:off x="86496" y="820010"/>
            <a:ext cx="4481299" cy="3212654"/>
          </a:xfrm>
          <a:prstGeom prst="rect">
            <a:avLst/>
          </a:prstGeom>
          <a:noFill/>
          <a:ln>
            <a:solidFill>
              <a:schemeClr val="bg1"/>
            </a:solidFill>
          </a:ln>
        </p:spPr>
        <p:txBody>
          <a:bodyPr vert="horz" lIns="274320" tIns="182880" rIns="274320" bIns="182880" rtlCol="0" anchor="ctr" anchorCtr="1">
            <a:normAutofit/>
          </a:bodyPr>
          <a:lstStyle/>
          <a:p>
            <a:pPr indent="-228600" algn="ctr" defTabSz="914400">
              <a:lnSpc>
                <a:spcPct val="90000"/>
              </a:lnSpc>
              <a:spcBef>
                <a:spcPct val="0"/>
              </a:spcBef>
              <a:spcAft>
                <a:spcPts val="600"/>
              </a:spcAft>
              <a:buClr>
                <a:schemeClr val="accent2"/>
              </a:buClr>
            </a:pPr>
            <a:r>
              <a:rPr lang="en-US" sz="3600" b="1" cap="all" spc="200" dirty="0">
                <a:ln w="0"/>
                <a:solidFill>
                  <a:schemeClr val="bg1"/>
                </a:solidFill>
                <a:effectLst>
                  <a:outerShdw blurRad="38100" dist="19050" dir="2700000" algn="tl" rotWithShape="0">
                    <a:schemeClr val="dk1">
                      <a:alpha val="40000"/>
                    </a:schemeClr>
                  </a:outerShdw>
                </a:effectLst>
                <a:latin typeface="+mj-lt"/>
                <a:ea typeface="+mj-ea"/>
                <a:cs typeface="+mj-cs"/>
              </a:rPr>
              <a:t>Exploratory Data Analysis</a:t>
            </a:r>
          </a:p>
        </p:txBody>
      </p:sp>
      <p:pic>
        <p:nvPicPr>
          <p:cNvPr id="22" name="Picture 21">
            <a:extLst>
              <a:ext uri="{FF2B5EF4-FFF2-40B4-BE49-F238E27FC236}">
                <a16:creationId xmlns:a16="http://schemas.microsoft.com/office/drawing/2014/main" id="{0C4E5AB2-136F-4A6C-AB2F-44DFBB175661}"/>
              </a:ext>
            </a:extLst>
          </p:cNvPr>
          <p:cNvPicPr>
            <a:picLocks noChangeAspect="1"/>
          </p:cNvPicPr>
          <p:nvPr/>
        </p:nvPicPr>
        <p:blipFill>
          <a:blip r:embed="rId2"/>
          <a:stretch>
            <a:fillRect/>
          </a:stretch>
        </p:blipFill>
        <p:spPr>
          <a:xfrm>
            <a:off x="5297763" y="1067036"/>
            <a:ext cx="6250769" cy="4563060"/>
          </a:xfrm>
          <a:prstGeom prst="rect">
            <a:avLst/>
          </a:prstGeom>
        </p:spPr>
      </p:pic>
    </p:spTree>
    <p:extLst>
      <p:ext uri="{BB962C8B-B14F-4D97-AF65-F5344CB8AC3E}">
        <p14:creationId xmlns:p14="http://schemas.microsoft.com/office/powerpoint/2010/main" val="174903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3374B7-F009-4423-89A7-2DF515D1180A}"/>
              </a:ext>
            </a:extLst>
          </p:cNvPr>
          <p:cNvSpPr txBox="1"/>
          <p:nvPr/>
        </p:nvSpPr>
        <p:spPr>
          <a:xfrm>
            <a:off x="1310832" y="272534"/>
            <a:ext cx="7057663" cy="646331"/>
          </a:xfrm>
          <a:prstGeom prst="rect">
            <a:avLst/>
          </a:prstGeom>
          <a:noFill/>
        </p:spPr>
        <p:txBody>
          <a:bodyPr wrap="square">
            <a:spAutoFit/>
          </a:bodyPr>
          <a:lstStyle/>
          <a:p>
            <a:r>
              <a:rPr lang="en-US" sz="3600" cap="none" spc="0" dirty="0">
                <a:ln w="0"/>
                <a:solidFill>
                  <a:schemeClr val="tx1"/>
                </a:solidFill>
                <a:effectLst>
                  <a:outerShdw blurRad="38100" dist="19050" dir="2700000" algn="tl" rotWithShape="0">
                    <a:schemeClr val="dk1">
                      <a:alpha val="40000"/>
                    </a:schemeClr>
                  </a:outerShdw>
                </a:effectLst>
              </a:rPr>
              <a:t>EDA Continued</a:t>
            </a:r>
            <a:endParaRPr lang="en-CA" sz="3600" dirty="0"/>
          </a:p>
        </p:txBody>
      </p:sp>
      <p:sp>
        <p:nvSpPr>
          <p:cNvPr id="6" name="TextBox 5">
            <a:extLst>
              <a:ext uri="{FF2B5EF4-FFF2-40B4-BE49-F238E27FC236}">
                <a16:creationId xmlns:a16="http://schemas.microsoft.com/office/drawing/2014/main" id="{94B0F1A8-A887-436F-899B-B1A951966BE3}"/>
              </a:ext>
            </a:extLst>
          </p:cNvPr>
          <p:cNvSpPr txBox="1"/>
          <p:nvPr/>
        </p:nvSpPr>
        <p:spPr>
          <a:xfrm>
            <a:off x="789973" y="1083554"/>
            <a:ext cx="3897774" cy="1754326"/>
          </a:xfrm>
          <a:prstGeom prst="rect">
            <a:avLst/>
          </a:prstGeom>
          <a:noFill/>
        </p:spPr>
        <p:txBody>
          <a:bodyPr wrap="square">
            <a:spAutoFit/>
          </a:bodyPr>
          <a:lstStyle/>
          <a:p>
            <a:r>
              <a:rPr lang="en-CA" b="1" dirty="0"/>
              <a:t>Pearson’s Correlation Coefficient</a:t>
            </a:r>
          </a:p>
          <a:p>
            <a:r>
              <a:rPr lang="en-US" dirty="0"/>
              <a:t>The correlation coefficient (ρ) is a measure that determines the degree to which the movement of two different variables is associated.</a:t>
            </a:r>
            <a:endParaRPr lang="en-CA" dirty="0"/>
          </a:p>
          <a:p>
            <a:endParaRPr lang="en-CA" dirty="0"/>
          </a:p>
        </p:txBody>
      </p:sp>
      <p:sp>
        <p:nvSpPr>
          <p:cNvPr id="5" name="AutoShape 2" descr="Graphs showing positive, negative, and no correlation">
            <a:extLst>
              <a:ext uri="{FF2B5EF4-FFF2-40B4-BE49-F238E27FC236}">
                <a16:creationId xmlns:a16="http://schemas.microsoft.com/office/drawing/2014/main" id="{CEA6CF0E-938D-4B44-9BED-5D07996239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7" name="AutoShape 4">
            <a:extLst>
              <a:ext uri="{FF2B5EF4-FFF2-40B4-BE49-F238E27FC236}">
                <a16:creationId xmlns:a16="http://schemas.microsoft.com/office/drawing/2014/main" id="{FDE934DB-47FE-4B5E-81E8-6D250F87439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9" name="Picture 8">
            <a:extLst>
              <a:ext uri="{FF2B5EF4-FFF2-40B4-BE49-F238E27FC236}">
                <a16:creationId xmlns:a16="http://schemas.microsoft.com/office/drawing/2014/main" id="{3D0D5B27-563F-4E9E-A5D5-A9C62832D9DD}"/>
              </a:ext>
            </a:extLst>
          </p:cNvPr>
          <p:cNvPicPr>
            <a:picLocks noChangeAspect="1"/>
          </p:cNvPicPr>
          <p:nvPr/>
        </p:nvPicPr>
        <p:blipFill>
          <a:blip r:embed="rId2"/>
          <a:stretch>
            <a:fillRect/>
          </a:stretch>
        </p:blipFill>
        <p:spPr>
          <a:xfrm>
            <a:off x="4924122" y="793232"/>
            <a:ext cx="6740655" cy="1895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a:extLst>
              <a:ext uri="{FF2B5EF4-FFF2-40B4-BE49-F238E27FC236}">
                <a16:creationId xmlns:a16="http://schemas.microsoft.com/office/drawing/2014/main" id="{425E1765-2FE5-43FD-8A17-113F2D25DB06}"/>
              </a:ext>
            </a:extLst>
          </p:cNvPr>
          <p:cNvPicPr>
            <a:picLocks noChangeAspect="1"/>
          </p:cNvPicPr>
          <p:nvPr/>
        </p:nvPicPr>
        <p:blipFill>
          <a:blip r:embed="rId3"/>
          <a:stretch>
            <a:fillRect/>
          </a:stretch>
        </p:blipFill>
        <p:spPr>
          <a:xfrm>
            <a:off x="850586" y="3074779"/>
            <a:ext cx="10490828" cy="3387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82909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2050</TotalTime>
  <Words>657</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charter</vt:lpstr>
      <vt:lpstr>fontinRegular</vt:lpstr>
      <vt:lpstr>Gill Sans MT</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Model: AI Solution</dc:title>
  <dc:creator>Anurag Sharma</dc:creator>
  <cp:lastModifiedBy>Anurag Sharma</cp:lastModifiedBy>
  <cp:revision>113</cp:revision>
  <dcterms:created xsi:type="dcterms:W3CDTF">2021-01-09T21:14:29Z</dcterms:created>
  <dcterms:modified xsi:type="dcterms:W3CDTF">2021-04-07T01:27:30Z</dcterms:modified>
</cp:coreProperties>
</file>