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66" r:id="rId3"/>
    <p:sldId id="267" r:id="rId4"/>
    <p:sldId id="268" r:id="rId5"/>
    <p:sldId id="265" r:id="rId6"/>
    <p:sldId id="269" r:id="rId7"/>
    <p:sldId id="270" r:id="rId8"/>
    <p:sldId id="271" r:id="rId9"/>
    <p:sldId id="272" r:id="rId10"/>
    <p:sldId id="273" r:id="rId11"/>
    <p:sldId id="274" r:id="rId12"/>
    <p:sldId id="275" r:id="rId13"/>
    <p:sldId id="276" r:id="rId14"/>
    <p:sldId id="277" r:id="rId15"/>
    <p:sldId id="258" r:id="rId16"/>
    <p:sldId id="278" r:id="rId17"/>
    <p:sldId id="279" r:id="rId18"/>
    <p:sldId id="280" r:id="rId19"/>
    <p:sldId id="281" r:id="rId20"/>
    <p:sldId id="28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557EC8-D2BA-4278-AFD6-46A9BCB91CC0}" type="datetimeFigureOut">
              <a:rPr lang="en-US" smtClean="0"/>
              <a:t>12/11/2023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0B91E5-598B-420D-8C8C-F74097EA872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0B91E5-598B-420D-8C8C-F74097EA872D}" type="slidenum">
              <a:rPr lang="en-US" smtClean="0"/>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5878F1F-EAC2-444C-AA7C-A40751434D5D}" type="datetimeFigureOut">
              <a:rPr lang="en-US" smtClean="0"/>
              <a:pPr/>
              <a:t>12/11/2023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828EBD2-6D2F-4E23-863E-99C9A371BDB7}"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878F1F-EAC2-444C-AA7C-A40751434D5D}"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8EBD2-6D2F-4E23-863E-99C9A371BDB7}"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878F1F-EAC2-444C-AA7C-A40751434D5D}"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8EBD2-6D2F-4E23-863E-99C9A371BDB7}"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5878F1F-EAC2-444C-AA7C-A40751434D5D}"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8EBD2-6D2F-4E23-863E-99C9A371BDB7}"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5878F1F-EAC2-444C-AA7C-A40751434D5D}" type="datetimeFigureOut">
              <a:rPr lang="en-US" smtClean="0"/>
              <a:pPr/>
              <a:t>12/11/2023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828EBD2-6D2F-4E23-863E-99C9A371BDB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5878F1F-EAC2-444C-AA7C-A40751434D5D}" type="datetimeFigureOut">
              <a:rPr lang="en-US" smtClean="0"/>
              <a:pPr/>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8EBD2-6D2F-4E23-863E-99C9A371BDB7}"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5878F1F-EAC2-444C-AA7C-A40751434D5D}" type="datetimeFigureOut">
              <a:rPr lang="en-US" smtClean="0"/>
              <a:pPr/>
              <a:t>12/11/2023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28EBD2-6D2F-4E23-863E-99C9A371BDB7}"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5878F1F-EAC2-444C-AA7C-A40751434D5D}" type="datetimeFigureOut">
              <a:rPr lang="en-US" smtClean="0"/>
              <a:pPr/>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28EBD2-6D2F-4E23-863E-99C9A371BDB7}"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878F1F-EAC2-444C-AA7C-A40751434D5D}"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28EBD2-6D2F-4E23-863E-99C9A371BDB7}"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5878F1F-EAC2-444C-AA7C-A40751434D5D}" type="datetimeFigureOut">
              <a:rPr lang="en-US" smtClean="0"/>
              <a:pPr/>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8EBD2-6D2F-4E23-863E-99C9A371BDB7}"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5878F1F-EAC2-444C-AA7C-A40751434D5D}" type="datetimeFigureOut">
              <a:rPr lang="en-US" smtClean="0"/>
              <a:pPr/>
              <a:t>12/11/2023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1828EBD2-6D2F-4E23-863E-99C9A371BDB7}"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5878F1F-EAC2-444C-AA7C-A40751434D5D}" type="datetimeFigureOut">
              <a:rPr lang="en-US" smtClean="0"/>
              <a:pPr/>
              <a:t>12/11/2023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828EBD2-6D2F-4E23-863E-99C9A371BD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lnSpcReduction="10000"/>
          </a:bodyPr>
          <a:lstStyle/>
          <a:p>
            <a:r>
              <a:rPr lang="en-US" b="1" dirty="0" smtClean="0"/>
              <a:t>Project Report: Comparative Analysis of Machine Learning and Deep Learning Approaches</a:t>
            </a:r>
          </a:p>
          <a:p>
            <a:r>
              <a:rPr lang="en-US" b="1" dirty="0" smtClean="0"/>
              <a:t>By – </a:t>
            </a:r>
            <a:r>
              <a:rPr lang="en-US" b="1" dirty="0" err="1" smtClean="0"/>
              <a:t>Anurag</a:t>
            </a:r>
            <a:r>
              <a:rPr lang="en-US" b="1" dirty="0" smtClean="0"/>
              <a:t> </a:t>
            </a:r>
            <a:r>
              <a:rPr lang="en-US" b="1" dirty="0" err="1" smtClean="0"/>
              <a:t>Shukla</a:t>
            </a:r>
            <a:endParaRPr lang="en-US" b="1" dirty="0" smtClean="0"/>
          </a:p>
          <a:p>
            <a:endParaRPr lang="en-US" dirty="0"/>
          </a:p>
        </p:txBody>
      </p:sp>
      <p:sp>
        <p:nvSpPr>
          <p:cNvPr id="2" name="Title 1"/>
          <p:cNvSpPr>
            <a:spLocks noGrp="1"/>
          </p:cNvSpPr>
          <p:nvPr>
            <p:ph type="ctrTitle"/>
          </p:nvPr>
        </p:nvSpPr>
        <p:spPr/>
        <p:txBody>
          <a:bodyPr/>
          <a:lstStyle/>
          <a:p>
            <a:r>
              <a:rPr lang="en-US" dirty="0" smtClean="0"/>
              <a:t>Handwritten digit </a:t>
            </a:r>
            <a:r>
              <a:rPr lang="en-US" dirty="0" err="1" smtClean="0"/>
              <a:t>recognistion</a:t>
            </a:r>
            <a:r>
              <a:rPr lang="en-US" dirty="0" smtClean="0"/>
              <a:t> (MNIST)</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XGB Classifier</a:t>
            </a:r>
            <a:br>
              <a:rPr lang="en-US" b="1" dirty="0" smtClean="0"/>
            </a:br>
            <a:r>
              <a:rPr lang="en-US" b="1" dirty="0" smtClean="0"/>
              <a:t>Accuracy – 0.9942 %</a:t>
            </a:r>
            <a:endParaRPr lang="en-US" b="1" dirty="0"/>
          </a:p>
        </p:txBody>
      </p:sp>
      <p:graphicFrame>
        <p:nvGraphicFramePr>
          <p:cNvPr id="4" name="Content Placeholder 3"/>
          <p:cNvGraphicFramePr>
            <a:graphicFrameLocks noGrp="1"/>
          </p:cNvGraphicFramePr>
          <p:nvPr>
            <p:ph sz="quarter" idx="1"/>
          </p:nvPr>
        </p:nvGraphicFramePr>
        <p:xfrm>
          <a:off x="914400" y="1447800"/>
          <a:ext cx="7772400" cy="3970020"/>
        </p:xfrm>
        <a:graphic>
          <a:graphicData uri="http://schemas.openxmlformats.org/drawingml/2006/table">
            <a:tbl>
              <a:tblPr firstRow="1" bandRow="1">
                <a:tableStyleId>{5C22544A-7EE6-4342-B048-85BDC9FD1C3A}</a:tableStyleId>
              </a:tblPr>
              <a:tblGrid>
                <a:gridCol w="3886200"/>
                <a:gridCol w="3886200"/>
              </a:tblGrid>
              <a:tr h="952500">
                <a:tc>
                  <a:txBody>
                    <a:bodyPr/>
                    <a:lstStyle/>
                    <a:p>
                      <a:r>
                        <a:rPr lang="en-US" sz="5400" dirty="0" smtClean="0"/>
                        <a:t>Advantages</a:t>
                      </a:r>
                      <a:endParaRPr lang="en-US" sz="5400" dirty="0"/>
                    </a:p>
                  </a:txBody>
                  <a:tcPr/>
                </a:tc>
                <a:tc>
                  <a:txBody>
                    <a:bodyPr/>
                    <a:lstStyle/>
                    <a:p>
                      <a:r>
                        <a:rPr lang="en-US" sz="4800" dirty="0" smtClean="0"/>
                        <a:t>Disadvantages</a:t>
                      </a:r>
                      <a:endParaRPr lang="en-US" sz="4800" dirty="0"/>
                    </a:p>
                  </a:txBody>
                  <a:tcPr/>
                </a:tc>
              </a:tr>
              <a:tr h="952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High Performance:</a:t>
                      </a:r>
                      <a:r>
                        <a:rPr kumimoji="0" lang="en-US" sz="2000" kern="1200" dirty="0" smtClean="0">
                          <a:solidFill>
                            <a:schemeClr val="dk1"/>
                          </a:solidFill>
                          <a:latin typeface="+mn-lt"/>
                          <a:ea typeface="+mn-ea"/>
                          <a:cs typeface="+mn-cs"/>
                        </a:rPr>
                        <a:t> </a:t>
                      </a:r>
                      <a:r>
                        <a:rPr kumimoji="0" lang="en-US" sz="2000" kern="1200" dirty="0" err="1" smtClean="0">
                          <a:solidFill>
                            <a:schemeClr val="dk1"/>
                          </a:solidFill>
                          <a:latin typeface="+mn-lt"/>
                          <a:ea typeface="+mn-ea"/>
                          <a:cs typeface="+mn-cs"/>
                        </a:rPr>
                        <a:t>XGBoost</a:t>
                      </a:r>
                      <a:r>
                        <a:rPr kumimoji="0" lang="en-US" sz="2000" kern="1200" dirty="0" smtClean="0">
                          <a:solidFill>
                            <a:schemeClr val="dk1"/>
                          </a:solidFill>
                          <a:latin typeface="+mn-lt"/>
                          <a:ea typeface="+mn-ea"/>
                          <a:cs typeface="+mn-cs"/>
                        </a:rPr>
                        <a:t> often provides superior performance due to its regularization techniques.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Complexity:</a:t>
                      </a:r>
                      <a:r>
                        <a:rPr kumimoji="0" lang="en-US" sz="2000" kern="1200" dirty="0" smtClean="0">
                          <a:solidFill>
                            <a:schemeClr val="dk1"/>
                          </a:solidFill>
                          <a:latin typeface="+mn-lt"/>
                          <a:ea typeface="+mn-ea"/>
                          <a:cs typeface="+mn-cs"/>
                        </a:rPr>
                        <a:t> The wide range of </a:t>
                      </a:r>
                      <a:r>
                        <a:rPr kumimoji="0" lang="en-US" sz="2000" kern="1200" dirty="0" err="1" smtClean="0">
                          <a:solidFill>
                            <a:schemeClr val="dk1"/>
                          </a:solidFill>
                          <a:latin typeface="+mn-lt"/>
                          <a:ea typeface="+mn-ea"/>
                          <a:cs typeface="+mn-cs"/>
                        </a:rPr>
                        <a:t>hyperparameters</a:t>
                      </a:r>
                      <a:r>
                        <a:rPr kumimoji="0" lang="en-US" sz="2000" kern="1200" dirty="0" smtClean="0">
                          <a:solidFill>
                            <a:schemeClr val="dk1"/>
                          </a:solidFill>
                          <a:latin typeface="+mn-lt"/>
                          <a:ea typeface="+mn-ea"/>
                          <a:cs typeface="+mn-cs"/>
                        </a:rPr>
                        <a:t> can make model tuning complex.</a:t>
                      </a:r>
                    </a:p>
                  </a:txBody>
                  <a:tcPr/>
                </a:tc>
              </a:tr>
              <a:tr h="952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Handles Missing Data:</a:t>
                      </a:r>
                      <a:r>
                        <a:rPr kumimoji="0" lang="en-US" sz="2000" kern="1200" dirty="0" smtClean="0">
                          <a:solidFill>
                            <a:schemeClr val="dk1"/>
                          </a:solidFill>
                          <a:latin typeface="+mn-lt"/>
                          <a:ea typeface="+mn-ea"/>
                          <a:cs typeface="+mn-cs"/>
                        </a:rPr>
                        <a:t> </a:t>
                      </a:r>
                      <a:r>
                        <a:rPr kumimoji="0" lang="en-US" sz="2000" kern="1200" dirty="0" err="1" smtClean="0">
                          <a:solidFill>
                            <a:schemeClr val="dk1"/>
                          </a:solidFill>
                          <a:latin typeface="+mn-lt"/>
                          <a:ea typeface="+mn-ea"/>
                          <a:cs typeface="+mn-cs"/>
                        </a:rPr>
                        <a:t>XGBoost</a:t>
                      </a:r>
                      <a:r>
                        <a:rPr kumimoji="0" lang="en-US" sz="2000" kern="1200" dirty="0" smtClean="0">
                          <a:solidFill>
                            <a:schemeClr val="dk1"/>
                          </a:solidFill>
                          <a:latin typeface="+mn-lt"/>
                          <a:ea typeface="+mn-ea"/>
                          <a:cs typeface="+mn-cs"/>
                        </a:rPr>
                        <a:t> can handle missing data well.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Computationally Intensive:</a:t>
                      </a:r>
                      <a:r>
                        <a:rPr kumimoji="0" lang="en-US" sz="2000" kern="1200" dirty="0" smtClean="0">
                          <a:solidFill>
                            <a:schemeClr val="dk1"/>
                          </a:solidFill>
                          <a:latin typeface="+mn-lt"/>
                          <a:ea typeface="+mn-ea"/>
                          <a:cs typeface="+mn-cs"/>
                        </a:rPr>
                        <a:t> Training can be computationally intensive.</a:t>
                      </a:r>
                    </a:p>
                  </a:txBody>
                  <a:tcPr/>
                </a:tc>
              </a:tr>
              <a:tr h="952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Parallel Processing:</a:t>
                      </a:r>
                      <a:r>
                        <a:rPr kumimoji="0" lang="en-US" sz="2000" kern="1200" dirty="0" smtClean="0">
                          <a:solidFill>
                            <a:schemeClr val="dk1"/>
                          </a:solidFill>
                          <a:latin typeface="+mn-lt"/>
                          <a:ea typeface="+mn-ea"/>
                          <a:cs typeface="+mn-cs"/>
                        </a:rPr>
                        <a:t> It supports parallel processing, making it efficient for large datasets.</a:t>
                      </a:r>
                    </a:p>
                  </a:txBody>
                  <a:tcPr/>
                </a:tc>
                <a:tc>
                  <a:txBody>
                    <a:bodyPr/>
                    <a:lstStyle/>
                    <a:p>
                      <a:endParaRPr lang="en-US" sz="5400"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Support Vector Classifier (SVC)</a:t>
            </a:r>
            <a:br>
              <a:rPr lang="en-US" b="1" dirty="0" smtClean="0"/>
            </a:br>
            <a:r>
              <a:rPr lang="en-US" b="1" dirty="0" smtClean="0"/>
              <a:t>Accuracy – 0.9937 %</a:t>
            </a:r>
            <a:endParaRPr lang="en-US" b="1" dirty="0"/>
          </a:p>
        </p:txBody>
      </p:sp>
      <p:graphicFrame>
        <p:nvGraphicFramePr>
          <p:cNvPr id="4" name="Content Placeholder 3"/>
          <p:cNvGraphicFramePr>
            <a:graphicFrameLocks noGrp="1"/>
          </p:cNvGraphicFramePr>
          <p:nvPr>
            <p:ph sz="quarter" idx="1"/>
          </p:nvPr>
        </p:nvGraphicFramePr>
        <p:xfrm>
          <a:off x="914400" y="1447800"/>
          <a:ext cx="7772400" cy="4312920"/>
        </p:xfrm>
        <a:graphic>
          <a:graphicData uri="http://schemas.openxmlformats.org/drawingml/2006/table">
            <a:tbl>
              <a:tblPr firstRow="1" bandRow="1">
                <a:tableStyleId>{5C22544A-7EE6-4342-B048-85BDC9FD1C3A}</a:tableStyleId>
              </a:tblPr>
              <a:tblGrid>
                <a:gridCol w="3886200"/>
                <a:gridCol w="3886200"/>
              </a:tblGrid>
              <a:tr h="990600">
                <a:tc>
                  <a:txBody>
                    <a:bodyPr/>
                    <a:lstStyle/>
                    <a:p>
                      <a:r>
                        <a:rPr lang="en-US" sz="5400" dirty="0" smtClean="0"/>
                        <a:t>Advantages</a:t>
                      </a:r>
                      <a:endParaRPr lang="en-US" sz="5400" dirty="0"/>
                    </a:p>
                  </a:txBody>
                  <a:tcPr/>
                </a:tc>
                <a:tc>
                  <a:txBody>
                    <a:bodyPr/>
                    <a:lstStyle/>
                    <a:p>
                      <a:r>
                        <a:rPr lang="en-US" sz="4800" dirty="0" smtClean="0"/>
                        <a:t>Disadvantages</a:t>
                      </a:r>
                      <a:endParaRPr lang="en-US" sz="4800" dirty="0"/>
                    </a:p>
                  </a:txBody>
                  <a:tcPr/>
                </a:tc>
              </a:tr>
              <a:tr h="990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Effective in High-Dimensional Spaces:</a:t>
                      </a:r>
                      <a:r>
                        <a:rPr kumimoji="0" lang="en-US" sz="2000" kern="1200" dirty="0" smtClean="0">
                          <a:solidFill>
                            <a:schemeClr val="dk1"/>
                          </a:solidFill>
                          <a:latin typeface="+mn-lt"/>
                          <a:ea typeface="+mn-ea"/>
                          <a:cs typeface="+mn-cs"/>
                        </a:rPr>
                        <a:t> SVC is effective in high-dimensional spaces, making it suitable for complex datasets.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Sensitivity to Noise:</a:t>
                      </a:r>
                      <a:r>
                        <a:rPr kumimoji="0" lang="en-US" sz="2000" kern="1200" dirty="0" smtClean="0">
                          <a:solidFill>
                            <a:schemeClr val="dk1"/>
                          </a:solidFill>
                          <a:latin typeface="+mn-lt"/>
                          <a:ea typeface="+mn-ea"/>
                          <a:cs typeface="+mn-cs"/>
                        </a:rPr>
                        <a:t> SVMs can be sensitive to noisy data.</a:t>
                      </a:r>
                    </a:p>
                  </a:txBody>
                  <a:tcPr/>
                </a:tc>
              </a:tr>
              <a:tr h="990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Versatility:</a:t>
                      </a:r>
                      <a:r>
                        <a:rPr kumimoji="0" lang="en-US" sz="2000" kern="1200" dirty="0" smtClean="0">
                          <a:solidFill>
                            <a:schemeClr val="dk1"/>
                          </a:solidFill>
                          <a:latin typeface="+mn-lt"/>
                          <a:ea typeface="+mn-ea"/>
                          <a:cs typeface="+mn-cs"/>
                        </a:rPr>
                        <a:t> Different kernel functions provide flexibility in modeling different types of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Computationally Intensive:</a:t>
                      </a:r>
                      <a:r>
                        <a:rPr kumimoji="0" lang="en-US" sz="2000" kern="1200" dirty="0" smtClean="0">
                          <a:solidFill>
                            <a:schemeClr val="dk1"/>
                          </a:solidFill>
                          <a:latin typeface="+mn-lt"/>
                          <a:ea typeface="+mn-ea"/>
                          <a:cs typeface="+mn-cs"/>
                        </a:rPr>
                        <a:t> Training time can be high for large datasets.</a:t>
                      </a:r>
                    </a:p>
                  </a:txBody>
                  <a:tcPr/>
                </a:tc>
              </a:tr>
              <a:tr h="990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Robust to </a:t>
                      </a:r>
                      <a:r>
                        <a:rPr kumimoji="0" lang="en-US" sz="2000" b="1" kern="1200" dirty="0" err="1" smtClean="0">
                          <a:solidFill>
                            <a:schemeClr val="dk1"/>
                          </a:solidFill>
                          <a:latin typeface="+mn-lt"/>
                          <a:ea typeface="+mn-ea"/>
                          <a:cs typeface="+mn-cs"/>
                        </a:rPr>
                        <a:t>Overfitting</a:t>
                      </a:r>
                      <a:r>
                        <a:rPr kumimoji="0" lang="en-US" sz="2000" b="1" kern="1200" dirty="0" smtClean="0">
                          <a:solidFill>
                            <a:schemeClr val="dk1"/>
                          </a:solidFill>
                          <a:latin typeface="+mn-lt"/>
                          <a:ea typeface="+mn-ea"/>
                          <a:cs typeface="+mn-cs"/>
                        </a:rPr>
                        <a:t>:</a:t>
                      </a:r>
                      <a:r>
                        <a:rPr kumimoji="0" lang="en-US" sz="2000" kern="1200" dirty="0" smtClean="0">
                          <a:solidFill>
                            <a:schemeClr val="dk1"/>
                          </a:solidFill>
                          <a:latin typeface="+mn-lt"/>
                          <a:ea typeface="+mn-ea"/>
                          <a:cs typeface="+mn-cs"/>
                        </a:rPr>
                        <a:t> With the right choice of parameters, SVMs can be robust to </a:t>
                      </a:r>
                      <a:r>
                        <a:rPr kumimoji="0" lang="en-US" sz="2000" kern="1200" dirty="0" err="1" smtClean="0">
                          <a:solidFill>
                            <a:schemeClr val="dk1"/>
                          </a:solidFill>
                          <a:latin typeface="+mn-lt"/>
                          <a:ea typeface="+mn-ea"/>
                          <a:cs typeface="+mn-cs"/>
                        </a:rPr>
                        <a:t>overfitting</a:t>
                      </a:r>
                      <a:r>
                        <a:rPr kumimoji="0" lang="en-US" sz="2000" kern="1200" dirty="0" smtClean="0">
                          <a:solidFill>
                            <a:schemeClr val="dk1"/>
                          </a:solidFill>
                          <a:latin typeface="+mn-lt"/>
                          <a:ea typeface="+mn-ea"/>
                          <a:cs typeface="+mn-cs"/>
                        </a:rPr>
                        <a:t>.</a:t>
                      </a:r>
                    </a:p>
                  </a:txBody>
                  <a:tcPr/>
                </a:tc>
                <a:tc>
                  <a:txBody>
                    <a:bodyPr/>
                    <a:lstStyle/>
                    <a:p>
                      <a:endParaRPr lang="en-US" sz="5400"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Accuracy of various ML algorithms:	</a:t>
            </a:r>
            <a:endParaRPr lang="en-US" sz="3600" dirty="0"/>
          </a:p>
        </p:txBody>
      </p:sp>
      <p:graphicFrame>
        <p:nvGraphicFramePr>
          <p:cNvPr id="12" name="Content Placeholder 11"/>
          <p:cNvGraphicFramePr>
            <a:graphicFrameLocks noGrp="1"/>
          </p:cNvGraphicFramePr>
          <p:nvPr>
            <p:ph sz="quarter" idx="1"/>
          </p:nvPr>
        </p:nvGraphicFramePr>
        <p:xfrm>
          <a:off x="838200" y="1828800"/>
          <a:ext cx="7772400" cy="4495800"/>
        </p:xfrm>
        <a:graphic>
          <a:graphicData uri="http://schemas.openxmlformats.org/drawingml/2006/table">
            <a:tbl>
              <a:tblPr firstRow="1" bandRow="1">
                <a:tableStyleId>{5C22544A-7EE6-4342-B048-85BDC9FD1C3A}</a:tableStyleId>
              </a:tblPr>
              <a:tblGrid>
                <a:gridCol w="3886200"/>
                <a:gridCol w="3886200"/>
              </a:tblGrid>
              <a:tr h="561975">
                <a:tc>
                  <a:txBody>
                    <a:bodyPr/>
                    <a:lstStyle/>
                    <a:p>
                      <a:r>
                        <a:rPr lang="en-US" sz="2800" dirty="0" smtClean="0"/>
                        <a:t>Algorithms</a:t>
                      </a:r>
                      <a:endParaRPr lang="en-US" sz="2800" dirty="0"/>
                    </a:p>
                  </a:txBody>
                  <a:tcPr/>
                </a:tc>
                <a:tc>
                  <a:txBody>
                    <a:bodyPr/>
                    <a:lstStyle/>
                    <a:p>
                      <a:r>
                        <a:rPr lang="en-US" sz="2800" dirty="0" smtClean="0"/>
                        <a:t>Accuracy (%)</a:t>
                      </a:r>
                      <a:endParaRPr lang="en-US" sz="2800" dirty="0"/>
                    </a:p>
                  </a:txBody>
                  <a:tcPr/>
                </a:tc>
              </a:tr>
              <a:tr h="561975">
                <a:tc>
                  <a:txBody>
                    <a:bodyPr/>
                    <a:lstStyle/>
                    <a:p>
                      <a:r>
                        <a:rPr lang="en-US" sz="2800" dirty="0" smtClean="0"/>
                        <a:t>Logistic</a:t>
                      </a:r>
                      <a:r>
                        <a:rPr lang="en-US" sz="2800" baseline="0" dirty="0" smtClean="0"/>
                        <a:t> Regression</a:t>
                      </a:r>
                      <a:endParaRPr lang="en-US" sz="2800" dirty="0"/>
                    </a:p>
                  </a:txBody>
                  <a:tcPr/>
                </a:tc>
                <a:tc>
                  <a:txBody>
                    <a:bodyPr/>
                    <a:lstStyle/>
                    <a:p>
                      <a:r>
                        <a:rPr lang="en-US" sz="2800" dirty="0" smtClean="0"/>
                        <a:t>0.9802</a:t>
                      </a:r>
                      <a:endParaRPr lang="en-US" sz="2800" dirty="0"/>
                    </a:p>
                  </a:txBody>
                  <a:tcPr/>
                </a:tc>
              </a:tr>
              <a:tr h="561975">
                <a:tc>
                  <a:txBody>
                    <a:bodyPr/>
                    <a:lstStyle/>
                    <a:p>
                      <a:r>
                        <a:rPr lang="en-US" sz="2800" dirty="0" smtClean="0"/>
                        <a:t>Gradient</a:t>
                      </a:r>
                      <a:r>
                        <a:rPr lang="en-US" sz="2800" baseline="0" dirty="0" smtClean="0"/>
                        <a:t> Boosting Classifier</a:t>
                      </a:r>
                      <a:endParaRPr lang="en-US" sz="2800" dirty="0"/>
                    </a:p>
                  </a:txBody>
                  <a:tcPr/>
                </a:tc>
                <a:tc>
                  <a:txBody>
                    <a:bodyPr/>
                    <a:lstStyle/>
                    <a:p>
                      <a:r>
                        <a:rPr lang="en-US" sz="2800" dirty="0" smtClean="0"/>
                        <a:t>0.9851</a:t>
                      </a:r>
                      <a:endParaRPr lang="en-US" sz="2800" dirty="0"/>
                    </a:p>
                  </a:txBody>
                  <a:tcPr/>
                </a:tc>
              </a:tr>
              <a:tr h="561975">
                <a:tc>
                  <a:txBody>
                    <a:bodyPr/>
                    <a:lstStyle/>
                    <a:p>
                      <a:r>
                        <a:rPr lang="en-US" sz="2800" dirty="0" smtClean="0"/>
                        <a:t>Random</a:t>
                      </a:r>
                      <a:r>
                        <a:rPr lang="en-US" sz="2800" baseline="0" dirty="0" smtClean="0"/>
                        <a:t> Forest Classifier</a:t>
                      </a:r>
                      <a:endParaRPr lang="en-US" sz="2800" dirty="0"/>
                    </a:p>
                  </a:txBody>
                  <a:tcPr/>
                </a:tc>
                <a:tc>
                  <a:txBody>
                    <a:bodyPr/>
                    <a:lstStyle/>
                    <a:p>
                      <a:r>
                        <a:rPr lang="en-US" sz="2800" dirty="0" smtClean="0"/>
                        <a:t>0.989</a:t>
                      </a:r>
                      <a:endParaRPr lang="en-US" sz="2800" dirty="0"/>
                    </a:p>
                  </a:txBody>
                  <a:tcPr/>
                </a:tc>
              </a:tr>
              <a:tr h="561975">
                <a:tc>
                  <a:txBody>
                    <a:bodyPr/>
                    <a:lstStyle/>
                    <a:p>
                      <a:r>
                        <a:rPr lang="en-US" sz="2800" dirty="0" err="1" smtClean="0"/>
                        <a:t>Ada</a:t>
                      </a:r>
                      <a:r>
                        <a:rPr lang="en-US" sz="2800" dirty="0" smtClean="0"/>
                        <a:t> Boost Classifier</a:t>
                      </a:r>
                      <a:endParaRPr lang="en-US" sz="2800" dirty="0"/>
                    </a:p>
                  </a:txBody>
                  <a:tcPr/>
                </a:tc>
                <a:tc>
                  <a:txBody>
                    <a:bodyPr/>
                    <a:lstStyle/>
                    <a:p>
                      <a:r>
                        <a:rPr lang="en-US" sz="2800" dirty="0" smtClean="0"/>
                        <a:t>0.9707</a:t>
                      </a:r>
                      <a:endParaRPr lang="en-US" sz="2800" dirty="0"/>
                    </a:p>
                  </a:txBody>
                  <a:tcPr/>
                </a:tc>
              </a:tr>
              <a:tr h="561975">
                <a:tc>
                  <a:txBody>
                    <a:bodyPr/>
                    <a:lstStyle/>
                    <a:p>
                      <a:r>
                        <a:rPr lang="en-US" sz="2800" dirty="0" smtClean="0"/>
                        <a:t>Decision</a:t>
                      </a:r>
                      <a:r>
                        <a:rPr lang="en-US" sz="2800" baseline="0" dirty="0" smtClean="0"/>
                        <a:t> Tree Classifier</a:t>
                      </a:r>
                      <a:endParaRPr lang="en-US" sz="2800" dirty="0"/>
                    </a:p>
                  </a:txBody>
                  <a:tcPr/>
                </a:tc>
                <a:tc>
                  <a:txBody>
                    <a:bodyPr/>
                    <a:lstStyle/>
                    <a:p>
                      <a:r>
                        <a:rPr lang="en-US" sz="2800" dirty="0" smtClean="0"/>
                        <a:t>0.9714</a:t>
                      </a:r>
                      <a:endParaRPr lang="en-US" sz="2800" dirty="0"/>
                    </a:p>
                  </a:txBody>
                  <a:tcPr/>
                </a:tc>
              </a:tr>
              <a:tr h="561975">
                <a:tc>
                  <a:txBody>
                    <a:bodyPr/>
                    <a:lstStyle/>
                    <a:p>
                      <a:r>
                        <a:rPr lang="en-US" sz="2800" dirty="0" smtClean="0"/>
                        <a:t>XGB Classifier</a:t>
                      </a:r>
                      <a:endParaRPr lang="en-US" sz="2800" dirty="0"/>
                    </a:p>
                  </a:txBody>
                  <a:tcPr/>
                </a:tc>
                <a:tc>
                  <a:txBody>
                    <a:bodyPr/>
                    <a:lstStyle/>
                    <a:p>
                      <a:r>
                        <a:rPr lang="en-US" sz="2800" dirty="0" smtClean="0"/>
                        <a:t>0.9942</a:t>
                      </a:r>
                      <a:endParaRPr lang="en-US" sz="2800" dirty="0"/>
                    </a:p>
                  </a:txBody>
                  <a:tcPr/>
                </a:tc>
              </a:tr>
              <a:tr h="561975">
                <a:tc>
                  <a:txBody>
                    <a:bodyPr/>
                    <a:lstStyle/>
                    <a:p>
                      <a:r>
                        <a:rPr lang="en-US" sz="2800" dirty="0" smtClean="0"/>
                        <a:t>Support Vector</a:t>
                      </a:r>
                      <a:r>
                        <a:rPr lang="en-US" sz="2800" baseline="0" dirty="0" smtClean="0"/>
                        <a:t> Classifier</a:t>
                      </a:r>
                      <a:endParaRPr lang="en-US" sz="2800" dirty="0"/>
                    </a:p>
                  </a:txBody>
                  <a:tcPr/>
                </a:tc>
                <a:tc>
                  <a:txBody>
                    <a:bodyPr/>
                    <a:lstStyle/>
                    <a:p>
                      <a:r>
                        <a:rPr lang="en-US" sz="2800" dirty="0" smtClean="0"/>
                        <a:t>0.9947</a:t>
                      </a:r>
                      <a:endParaRPr lang="en-US" sz="2800"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Hyper parameter Tuning</a:t>
            </a:r>
            <a:endParaRPr lang="en-US" dirty="0"/>
          </a:p>
        </p:txBody>
      </p:sp>
      <p:sp>
        <p:nvSpPr>
          <p:cNvPr id="3" name="Content Placeholder 2"/>
          <p:cNvSpPr>
            <a:spLocks noGrp="1"/>
          </p:cNvSpPr>
          <p:nvPr>
            <p:ph sz="quarter" idx="1"/>
          </p:nvPr>
        </p:nvSpPr>
        <p:spPr/>
        <p:txBody>
          <a:bodyPr/>
          <a:lstStyle/>
          <a:p>
            <a:r>
              <a:rPr lang="en-US" dirty="0" smtClean="0"/>
              <a:t>The Support Vector Classifier, with the highest accuracy (0.9947), undergoes </a:t>
            </a:r>
            <a:r>
              <a:rPr lang="en-US" dirty="0" smtClean="0"/>
              <a:t>hyper parameter </a:t>
            </a:r>
            <a:r>
              <a:rPr lang="en-US" dirty="0" smtClean="0"/>
              <a:t>tuning using cross-validation </a:t>
            </a:r>
            <a:r>
              <a:rPr lang="en-US" dirty="0" smtClean="0"/>
              <a:t>(3</a:t>
            </a:r>
            <a:r>
              <a:rPr lang="en-US" dirty="0" smtClean="0"/>
              <a:t>). The final accuracy after tuning is 0.9937.</a:t>
            </a:r>
          </a:p>
          <a:p>
            <a:r>
              <a:rPr lang="en-US" dirty="0" smtClean="0"/>
              <a:t>In the pursuit of optimizing model performance, the Support Vector Classifier (SVC), initially exhibiting an impressive accuracy of 0.9947, undergoes meticulous </a:t>
            </a:r>
            <a:r>
              <a:rPr lang="en-US" dirty="0" err="1" smtClean="0"/>
              <a:t>hyperparameter</a:t>
            </a:r>
            <a:r>
              <a:rPr lang="en-US" dirty="0" smtClean="0"/>
              <a:t> tuning. The chosen approach involves employing cross-validation with a k-fold value of 3 (</a:t>
            </a:r>
            <a:r>
              <a:rPr lang="en-US" dirty="0" err="1" smtClean="0"/>
              <a:t>cv</a:t>
            </a:r>
            <a:r>
              <a:rPr lang="en-US" dirty="0" smtClean="0"/>
              <a:t>=3), a robust technique for assessing model generalization across diverse subsets of the dataset</a:t>
            </a:r>
            <a:r>
              <a:rPr lang="en-US" dirty="0" smtClean="0"/>
              <a:t>.</a:t>
            </a:r>
          </a:p>
          <a:p>
            <a:endParaRPr lang="en-US" dirty="0" smtClean="0"/>
          </a:p>
          <a:p>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 parameter </a:t>
            </a:r>
            <a:r>
              <a:rPr lang="en-US" dirty="0" err="1" smtClean="0"/>
              <a:t>Tunning</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Hyper parameter </a:t>
            </a:r>
            <a:r>
              <a:rPr lang="en-US" dirty="0" smtClean="0"/>
              <a:t>tuning is a critical step in refining the model's configuration, aiming to strike an optimal balance between bias and variance. The iterative process involves systematically adjusting </a:t>
            </a:r>
            <a:r>
              <a:rPr lang="en-US" dirty="0" smtClean="0"/>
              <a:t>hyper parameters</a:t>
            </a:r>
            <a:r>
              <a:rPr lang="en-US" dirty="0" smtClean="0"/>
              <a:t>, such as kernel types, regularization parameters, and gamma values, to enhance the model's ability to generalize to unseen data.</a:t>
            </a:r>
          </a:p>
          <a:p>
            <a:r>
              <a:rPr lang="en-US" dirty="0" smtClean="0"/>
              <a:t>After subjecting the SVC to this tuning regimen, the final accuracy attains a commendable 0.9937. This marginal decrease from the initial accuracy suggests that the </a:t>
            </a:r>
            <a:r>
              <a:rPr lang="en-US" dirty="0" smtClean="0"/>
              <a:t>hyper parameter </a:t>
            </a:r>
            <a:r>
              <a:rPr lang="en-US" dirty="0" smtClean="0"/>
              <a:t>tuning process has fine-tuned the model without significantly compromising its overall performance. The outcome underscores the delicate nature of </a:t>
            </a:r>
            <a:r>
              <a:rPr lang="en-US" dirty="0" smtClean="0"/>
              <a:t>hyper parameter </a:t>
            </a:r>
            <a:r>
              <a:rPr lang="en-US" dirty="0" smtClean="0"/>
              <a:t>optimization, where subtle adjustments can lead to improved generalization without inducing </a:t>
            </a:r>
            <a:r>
              <a:rPr lang="en-US" dirty="0" err="1" smtClean="0"/>
              <a:t>overfitting</a:t>
            </a:r>
            <a:r>
              <a:rPr lang="en-US" dirty="0" smtClean="0"/>
              <a:t>.</a:t>
            </a:r>
          </a:p>
          <a:p>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Deep Learning Algorithm (ANN) using </a:t>
            </a:r>
            <a:r>
              <a:rPr lang="en-US" dirty="0" err="1" smtClean="0"/>
              <a:t>Py</a:t>
            </a:r>
            <a:r>
              <a:rPr lang="en-US" dirty="0" smtClean="0"/>
              <a:t> Torch Algorithm</a:t>
            </a:r>
            <a:endParaRPr lang="en-US" dirty="0"/>
          </a:p>
        </p:txBody>
      </p:sp>
      <p:sp>
        <p:nvSpPr>
          <p:cNvPr id="3" name="Content Placeholder 2"/>
          <p:cNvSpPr>
            <a:spLocks noGrp="1"/>
          </p:cNvSpPr>
          <p:nvPr>
            <p:ph sz="quarter" idx="1"/>
          </p:nvPr>
        </p:nvSpPr>
        <p:spPr/>
        <p:txBody>
          <a:bodyPr>
            <a:noAutofit/>
          </a:bodyPr>
          <a:lstStyle/>
          <a:p>
            <a:r>
              <a:rPr lang="en-US" sz="3200" dirty="0" smtClean="0"/>
              <a:t>we divide the entire dataset into training , </a:t>
            </a:r>
            <a:r>
              <a:rPr lang="en-US" sz="3200" dirty="0" smtClean="0"/>
              <a:t>validation , test set , batch size and resizing images </a:t>
            </a:r>
            <a:r>
              <a:rPr lang="en-US" sz="3200" dirty="0" smtClean="0"/>
              <a:t>as</a:t>
            </a:r>
            <a:r>
              <a:rPr lang="en-US" sz="3200" dirty="0" smtClean="0"/>
              <a:t>:-</a:t>
            </a:r>
          </a:p>
          <a:p>
            <a:pPr lvl="0"/>
            <a:r>
              <a:rPr lang="en-US" sz="3200" dirty="0" smtClean="0"/>
              <a:t>The MNIST dataset from </a:t>
            </a:r>
            <a:r>
              <a:rPr lang="en-US" sz="3200" dirty="0" err="1" smtClean="0"/>
              <a:t>PyTorch</a:t>
            </a:r>
            <a:r>
              <a:rPr lang="en-US" sz="3200" dirty="0" smtClean="0"/>
              <a:t> is divided into training (50,000), validation (10,000), and test (10,000) sets.</a:t>
            </a:r>
          </a:p>
          <a:p>
            <a:pPr lvl="0"/>
            <a:r>
              <a:rPr lang="en-US" sz="3200" dirty="0" smtClean="0"/>
              <a:t>Image transformation includes grayscale conversion, resizing to 28x28, and conversion to a tensor with batch size 64.</a:t>
            </a:r>
          </a:p>
          <a:p>
            <a:endParaRPr lang="en-US" sz="3200" b="1" dirty="0" smtClean="0"/>
          </a:p>
          <a:p>
            <a:endParaRPr lang="en-US" sz="3200" dirty="0" smtClean="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 Architecture</a:t>
            </a:r>
            <a:endParaRPr lang="en-US" dirty="0"/>
          </a:p>
        </p:txBody>
      </p:sp>
      <p:sp>
        <p:nvSpPr>
          <p:cNvPr id="3" name="Content Placeholder 2"/>
          <p:cNvSpPr>
            <a:spLocks noGrp="1"/>
          </p:cNvSpPr>
          <p:nvPr>
            <p:ph sz="quarter" idx="1"/>
          </p:nvPr>
        </p:nvSpPr>
        <p:spPr/>
        <p:txBody>
          <a:bodyPr>
            <a:normAutofit/>
          </a:bodyPr>
          <a:lstStyle/>
          <a:p>
            <a:r>
              <a:rPr lang="en-US" sz="2800" dirty="0" smtClean="0"/>
              <a:t>A two-hidden-layer ANN architecture is defined:</a:t>
            </a:r>
          </a:p>
          <a:p>
            <a:pPr lvl="0"/>
            <a:r>
              <a:rPr lang="en-US" sz="2800" dirty="0" smtClean="0"/>
              <a:t>Input layer: 100 neurons</a:t>
            </a:r>
          </a:p>
          <a:p>
            <a:pPr lvl="0"/>
            <a:r>
              <a:rPr lang="en-US" sz="2800" dirty="0" smtClean="0"/>
              <a:t>Hidden layer: 50 neurons</a:t>
            </a:r>
          </a:p>
          <a:p>
            <a:pPr lvl="0"/>
            <a:r>
              <a:rPr lang="en-US" sz="2800" dirty="0" smtClean="0"/>
              <a:t>Output layer: 28 neurons</a:t>
            </a:r>
          </a:p>
          <a:p>
            <a:pPr lvl="0"/>
            <a:r>
              <a:rPr lang="en-US" sz="2800" dirty="0" smtClean="0"/>
              <a:t>Dropout: 0.2</a:t>
            </a:r>
          </a:p>
          <a:p>
            <a:pPr>
              <a:buNone/>
            </a:pPr>
            <a:endParaRPr lang="en-US" sz="2800"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and Testing the ANN	</a:t>
            </a:r>
            <a:endParaRPr lang="en-US" dirty="0"/>
          </a:p>
        </p:txBody>
      </p:sp>
      <p:sp>
        <p:nvSpPr>
          <p:cNvPr id="3" name="Content Placeholder 2"/>
          <p:cNvSpPr>
            <a:spLocks noGrp="1"/>
          </p:cNvSpPr>
          <p:nvPr>
            <p:ph sz="quarter" idx="1"/>
          </p:nvPr>
        </p:nvSpPr>
        <p:spPr/>
        <p:txBody>
          <a:bodyPr>
            <a:normAutofit/>
          </a:bodyPr>
          <a:lstStyle/>
          <a:p>
            <a:pPr lvl="0"/>
            <a:r>
              <a:rPr lang="en-US" sz="2800" dirty="0" smtClean="0"/>
              <a:t>The ANN is trained over </a:t>
            </a:r>
            <a:r>
              <a:rPr lang="en-US" sz="2800" dirty="0" smtClean="0"/>
              <a:t>ten epochs </a:t>
            </a:r>
            <a:r>
              <a:rPr lang="en-US" sz="2800" dirty="0" smtClean="0"/>
              <a:t>using stochastic gradient descent (SGD) with a learning rate of 0.01 and momentum of 0.8</a:t>
            </a:r>
            <a:r>
              <a:rPr lang="en-US" sz="2800" dirty="0" smtClean="0"/>
              <a:t>.</a:t>
            </a:r>
          </a:p>
          <a:p>
            <a:pPr lvl="0"/>
            <a:r>
              <a:rPr lang="en-US" sz="2800" dirty="0" smtClean="0"/>
              <a:t>Momentum replaces gradients with a leaky average over past gradients. This accelerates convergence significantly</a:t>
            </a:r>
            <a:r>
              <a:rPr lang="en-US" sz="2800" dirty="0" smtClean="0"/>
              <a:t>.</a:t>
            </a:r>
            <a:endParaRPr lang="en-US" sz="2800" dirty="0" smtClean="0"/>
          </a:p>
          <a:p>
            <a:pPr lvl="0"/>
            <a:r>
              <a:rPr lang="en-US" sz="2800" dirty="0" smtClean="0"/>
              <a:t>Training metrics include accuracy, loss, batch size, and epoch information</a:t>
            </a:r>
            <a:r>
              <a:rPr lang="en-US" sz="2800" dirty="0" smtClean="0"/>
              <a:t>.</a:t>
            </a:r>
          </a:p>
          <a:p>
            <a:endParaRPr lang="en-US" sz="2800" dirty="0"/>
          </a:p>
        </p:txBody>
      </p:sp>
      <p:graphicFrame>
        <p:nvGraphicFramePr>
          <p:cNvPr id="6" name="Table 5"/>
          <p:cNvGraphicFramePr>
            <a:graphicFrameLocks noGrp="1"/>
          </p:cNvGraphicFramePr>
          <p:nvPr/>
        </p:nvGraphicFramePr>
        <p:xfrm>
          <a:off x="1219200" y="4724400"/>
          <a:ext cx="7239000" cy="1656080"/>
        </p:xfrm>
        <a:graphic>
          <a:graphicData uri="http://schemas.openxmlformats.org/drawingml/2006/table">
            <a:tbl>
              <a:tblPr firstRow="1" bandRow="1">
                <a:tableStyleId>{5C22544A-7EE6-4342-B048-85BDC9FD1C3A}</a:tableStyleId>
              </a:tblPr>
              <a:tblGrid>
                <a:gridCol w="1447800"/>
                <a:gridCol w="1447800"/>
                <a:gridCol w="1447800"/>
                <a:gridCol w="1447800"/>
                <a:gridCol w="1447800"/>
              </a:tblGrid>
              <a:tr h="508000">
                <a:tc>
                  <a:txBody>
                    <a:bodyPr/>
                    <a:lstStyle/>
                    <a:p>
                      <a:r>
                        <a:rPr lang="en-US" dirty="0" smtClean="0"/>
                        <a:t>Dataset</a:t>
                      </a:r>
                      <a:endParaRPr lang="en-US" dirty="0"/>
                    </a:p>
                  </a:txBody>
                  <a:tcPr/>
                </a:tc>
                <a:tc>
                  <a:txBody>
                    <a:bodyPr/>
                    <a:lstStyle/>
                    <a:p>
                      <a:r>
                        <a:rPr lang="en-US" dirty="0" smtClean="0"/>
                        <a:t>Epochs</a:t>
                      </a:r>
                      <a:endParaRPr lang="en-US" dirty="0"/>
                    </a:p>
                  </a:txBody>
                  <a:tcPr/>
                </a:tc>
                <a:tc>
                  <a:txBody>
                    <a:bodyPr/>
                    <a:lstStyle/>
                    <a:p>
                      <a:r>
                        <a:rPr lang="en-US" dirty="0" smtClean="0"/>
                        <a:t> Batch</a:t>
                      </a:r>
                      <a:r>
                        <a:rPr lang="en-US" baseline="0" dirty="0" smtClean="0"/>
                        <a:t> index</a:t>
                      </a:r>
                      <a:endParaRPr lang="en-US" dirty="0"/>
                    </a:p>
                  </a:txBody>
                  <a:tcPr/>
                </a:tc>
                <a:tc>
                  <a:txBody>
                    <a:bodyPr/>
                    <a:lstStyle/>
                    <a:p>
                      <a:r>
                        <a:rPr lang="en-US" dirty="0" smtClean="0"/>
                        <a:t>Loss</a:t>
                      </a:r>
                      <a:endParaRPr lang="en-US" dirty="0"/>
                    </a:p>
                  </a:txBody>
                  <a:tcPr/>
                </a:tc>
                <a:tc>
                  <a:txBody>
                    <a:bodyPr/>
                    <a:lstStyle/>
                    <a:p>
                      <a:r>
                        <a:rPr lang="en-US" dirty="0" smtClean="0"/>
                        <a:t>Accuracy</a:t>
                      </a:r>
                    </a:p>
                    <a:p>
                      <a:r>
                        <a:rPr lang="en-US" dirty="0" smtClean="0"/>
                        <a:t>(ranging)</a:t>
                      </a:r>
                      <a:endParaRPr lang="en-US" dirty="0"/>
                    </a:p>
                  </a:txBody>
                  <a:tcPr/>
                </a:tc>
              </a:tr>
              <a:tr h="508000">
                <a:tc>
                  <a:txBody>
                    <a:bodyPr/>
                    <a:lstStyle/>
                    <a:p>
                      <a:r>
                        <a:rPr lang="en-US" dirty="0" smtClean="0"/>
                        <a:t>Training</a:t>
                      </a:r>
                      <a:endParaRPr lang="en-US" dirty="0"/>
                    </a:p>
                  </a:txBody>
                  <a:tcPr/>
                </a:tc>
                <a:tc>
                  <a:txBody>
                    <a:bodyPr/>
                    <a:lstStyle/>
                    <a:p>
                      <a:r>
                        <a:rPr lang="en-US" dirty="0" smtClean="0"/>
                        <a:t>1 to 10</a:t>
                      </a:r>
                      <a:endParaRPr lang="en-US" dirty="0"/>
                    </a:p>
                  </a:txBody>
                  <a:tcPr/>
                </a:tc>
                <a:tc>
                  <a:txBody>
                    <a:bodyPr/>
                    <a:lstStyle/>
                    <a:p>
                      <a:r>
                        <a:rPr lang="en-US" dirty="0" smtClean="0"/>
                        <a:t>0</a:t>
                      </a:r>
                      <a:r>
                        <a:rPr lang="en-US" baseline="0" dirty="0" smtClean="0"/>
                        <a:t> to 240</a:t>
                      </a:r>
                      <a:endParaRPr lang="en-US" dirty="0"/>
                    </a:p>
                  </a:txBody>
                  <a:tcPr/>
                </a:tc>
                <a:tc>
                  <a:txBody>
                    <a:bodyPr/>
                    <a:lstStyle/>
                    <a:p>
                      <a:r>
                        <a:rPr lang="en-US" dirty="0" smtClean="0"/>
                        <a:t>1.50 to</a:t>
                      </a:r>
                      <a:r>
                        <a:rPr lang="en-US" baseline="0" dirty="0" smtClean="0"/>
                        <a:t> 1.51</a:t>
                      </a:r>
                      <a:endParaRPr lang="en-US" dirty="0"/>
                    </a:p>
                  </a:txBody>
                  <a:tcPr/>
                </a:tc>
                <a:tc>
                  <a:txBody>
                    <a:bodyPr/>
                    <a:lstStyle/>
                    <a:p>
                      <a:r>
                        <a:rPr lang="en-US" dirty="0" smtClean="0"/>
                        <a:t>95</a:t>
                      </a:r>
                      <a:r>
                        <a:rPr lang="en-US" baseline="0" dirty="0" smtClean="0"/>
                        <a:t> to 96 %</a:t>
                      </a:r>
                      <a:endParaRPr lang="en-US" dirty="0"/>
                    </a:p>
                  </a:txBody>
                  <a:tcPr/>
                </a:tc>
              </a:tr>
              <a:tr h="508000">
                <a:tc>
                  <a:txBody>
                    <a:bodyPr/>
                    <a:lstStyle/>
                    <a:p>
                      <a:r>
                        <a:rPr lang="en-US" dirty="0" smtClean="0"/>
                        <a:t>Validation</a:t>
                      </a:r>
                      <a:endParaRPr lang="en-US" dirty="0"/>
                    </a:p>
                  </a:txBody>
                  <a:tcPr/>
                </a:tc>
                <a:tc>
                  <a:txBody>
                    <a:bodyPr/>
                    <a:lstStyle/>
                    <a:p>
                      <a:r>
                        <a:rPr lang="en-US" dirty="0" smtClean="0"/>
                        <a:t>1 to 10</a:t>
                      </a:r>
                      <a:endParaRPr lang="en-US" dirty="0"/>
                    </a:p>
                  </a:txBody>
                  <a:tcPr/>
                </a:tc>
                <a:tc>
                  <a:txBody>
                    <a:bodyPr/>
                    <a:lstStyle/>
                    <a:p>
                      <a:r>
                        <a:rPr lang="en-US" dirty="0" smtClean="0"/>
                        <a:t>10 to 150</a:t>
                      </a:r>
                      <a:endParaRPr lang="en-US" dirty="0"/>
                    </a:p>
                  </a:txBody>
                  <a:tcPr/>
                </a:tc>
                <a:tc>
                  <a:txBody>
                    <a:bodyPr/>
                    <a:lstStyle/>
                    <a:p>
                      <a:r>
                        <a:rPr lang="en-US" dirty="0" smtClean="0"/>
                        <a:t>1.51 to 1.50</a:t>
                      </a:r>
                      <a:endParaRPr lang="en-US" dirty="0"/>
                    </a:p>
                  </a:txBody>
                  <a:tcPr/>
                </a:tc>
                <a:tc>
                  <a:txBody>
                    <a:bodyPr/>
                    <a:lstStyle/>
                    <a:p>
                      <a:r>
                        <a:rPr lang="en-US" dirty="0" smtClean="0"/>
                        <a:t>93 to 96 %</a:t>
                      </a:r>
                      <a:endParaRPr lang="en-US"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lstStyle/>
          <a:p>
            <a:r>
              <a:rPr lang="en-US" dirty="0" smtClean="0"/>
              <a:t>In conclusion, this project has provided valuable insights into the performance of both traditional machine learning (ML) and deep learning (DL) models on two distinct datasets. The key findings can be summarized as follows:</a:t>
            </a:r>
          </a:p>
          <a:p>
            <a:r>
              <a:rPr lang="en-US" dirty="0" smtClean="0"/>
              <a:t>The evaluation of traditional ML algorithms, including Random Forest, Decision Tree, Gradient Boosting, Logistic Regression, </a:t>
            </a:r>
            <a:r>
              <a:rPr lang="en-US" dirty="0" err="1" smtClean="0"/>
              <a:t>Ada</a:t>
            </a:r>
            <a:r>
              <a:rPr lang="en-US" dirty="0" smtClean="0"/>
              <a:t> Boost, XGB, and Support Vector Classifier (SVC), showcased varying levels of accuracy. The Support Vector Classifier exhibited the highest accuracy at 99.47%, making it a promising choice for certain applications.</a:t>
            </a:r>
          </a:p>
          <a:p>
            <a:endParaRPr 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smtClean="0"/>
              <a:t>The implementation of an Artificial Neural Network (ANN) using </a:t>
            </a:r>
            <a:r>
              <a:rPr lang="en-US" dirty="0" err="1" smtClean="0"/>
              <a:t>PyTorch</a:t>
            </a:r>
            <a:r>
              <a:rPr lang="en-US" dirty="0" smtClean="0"/>
              <a:t> </a:t>
            </a:r>
            <a:r>
              <a:rPr lang="en-US" dirty="0" smtClean="0"/>
              <a:t>on the MNIST dataset demonstrated the power of deep learning techniques. The two-hidden-layer architecture achieved impressive </a:t>
            </a:r>
            <a:r>
              <a:rPr lang="en-US" dirty="0" smtClean="0"/>
              <a:t>training and validation </a:t>
            </a:r>
            <a:r>
              <a:rPr lang="en-US" dirty="0" smtClean="0"/>
              <a:t>accuracy of </a:t>
            </a:r>
            <a:r>
              <a:rPr lang="en-US" dirty="0" smtClean="0"/>
              <a:t>95% and 96% </a:t>
            </a:r>
            <a:r>
              <a:rPr lang="en-US" dirty="0" smtClean="0"/>
              <a:t>in the first </a:t>
            </a:r>
            <a:r>
              <a:rPr lang="en-US" dirty="0" smtClean="0"/>
              <a:t>to ten epochs , </a:t>
            </a:r>
            <a:r>
              <a:rPr lang="en-US" dirty="0" smtClean="0"/>
              <a:t>respectively</a:t>
            </a:r>
            <a:r>
              <a:rPr lang="en-US" dirty="0" smtClean="0"/>
              <a:t>..</a:t>
            </a:r>
            <a:endParaRPr lang="en-US" dirty="0" smtClean="0"/>
          </a:p>
          <a:p>
            <a:r>
              <a:rPr lang="en-US" dirty="0" smtClean="0"/>
              <a:t>T</a:t>
            </a:r>
            <a:r>
              <a:rPr lang="en-US" dirty="0" smtClean="0"/>
              <a:t>he </a:t>
            </a:r>
            <a:r>
              <a:rPr lang="en-US" dirty="0" smtClean="0"/>
              <a:t>project has its limitations. The scope primarily focuses on the MNIST dataset, and the results may not be universally applicable to all types of data</a:t>
            </a:r>
            <a:r>
              <a:rPr lang="en-US" dirty="0" smtClean="0"/>
              <a:t>.</a:t>
            </a:r>
          </a:p>
          <a:p>
            <a:r>
              <a:rPr lang="en-US" dirty="0" smtClean="0"/>
              <a:t>In conclusion, this project marks a significant step in comparing the effectiveness of ML and DL models, providing a foundation for further research to advance the field of machine learning and contribute to practical applications in diverse domains.</a:t>
            </a:r>
          </a:p>
          <a:p>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Autofit/>
          </a:bodyPr>
          <a:lstStyle/>
          <a:p>
            <a:r>
              <a:rPr lang="en-US" sz="2800" dirty="0" smtClean="0"/>
              <a:t>This project delves into the evaluation and comparison of traditional machine learning (ML) and deep learning (DL) techniques using two datasets: </a:t>
            </a:r>
            <a:r>
              <a:rPr lang="en-US" sz="2800" dirty="0" err="1" smtClean="0"/>
              <a:t>sklearn's</a:t>
            </a:r>
            <a:r>
              <a:rPr lang="en-US" sz="2800" dirty="0" smtClean="0"/>
              <a:t> </a:t>
            </a:r>
            <a:r>
              <a:rPr lang="en-US" sz="2800" dirty="0" err="1" smtClean="0"/>
              <a:t>fetch_openml</a:t>
            </a:r>
            <a:r>
              <a:rPr lang="en-US" sz="2800" dirty="0" smtClean="0"/>
              <a:t>, containing </a:t>
            </a:r>
            <a:r>
              <a:rPr lang="en-US" sz="2800" dirty="0" err="1" smtClean="0"/>
              <a:t>mnist</a:t>
            </a:r>
            <a:r>
              <a:rPr lang="en-US" sz="2800" dirty="0" smtClean="0"/>
              <a:t> 784, and the MNIST dataset from </a:t>
            </a:r>
            <a:r>
              <a:rPr lang="en-US" sz="2800" dirty="0" err="1" smtClean="0"/>
              <a:t>PyTorch</a:t>
            </a:r>
            <a:r>
              <a:rPr lang="en-US" sz="2800" dirty="0" smtClean="0"/>
              <a:t>. The report presents a thorough exploration of data preprocessing, model training, and performance evaluation, aiming to draw insights into the strengths and weaknesses of each approach.</a:t>
            </a:r>
          </a:p>
          <a:p>
            <a:endParaRPr lang="en-US" sz="2800"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pPr>
              <a:buNone/>
            </a:pPr>
            <a:endParaRPr lang="en-US" sz="6000" dirty="0" smtClean="0"/>
          </a:p>
          <a:p>
            <a:pPr>
              <a:buNone/>
            </a:pPr>
            <a:endParaRPr lang="en-US" sz="6000" dirty="0" smtClean="0"/>
          </a:p>
          <a:p>
            <a:pPr>
              <a:buNone/>
            </a:pPr>
            <a:r>
              <a:rPr lang="en-US" sz="6000" dirty="0" smtClean="0"/>
              <a:t>			Thank You !</a:t>
            </a:r>
            <a:endParaRPr lang="en-US" sz="60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a:t>
            </a:r>
            <a:endParaRPr lang="en-US" dirty="0"/>
          </a:p>
        </p:txBody>
      </p:sp>
      <p:sp>
        <p:nvSpPr>
          <p:cNvPr id="3" name="Content Placeholder 2"/>
          <p:cNvSpPr>
            <a:spLocks noGrp="1"/>
          </p:cNvSpPr>
          <p:nvPr>
            <p:ph sz="quarter" idx="1"/>
          </p:nvPr>
        </p:nvSpPr>
        <p:spPr/>
        <p:txBody>
          <a:bodyPr>
            <a:normAutofit/>
          </a:bodyPr>
          <a:lstStyle/>
          <a:p>
            <a:pPr lvl="0"/>
            <a:r>
              <a:rPr lang="en-US" sz="3600" dirty="0" smtClean="0"/>
              <a:t>Evaluate the performance of various ML algorithms.</a:t>
            </a:r>
          </a:p>
          <a:p>
            <a:pPr lvl="0"/>
            <a:r>
              <a:rPr lang="en-US" sz="3600" dirty="0" smtClean="0"/>
              <a:t>Implement and train an Artificial Neural Network (ANN) using </a:t>
            </a:r>
            <a:r>
              <a:rPr lang="en-US" sz="3600" dirty="0" err="1" smtClean="0"/>
              <a:t>PyTorch</a:t>
            </a:r>
            <a:r>
              <a:rPr lang="en-US" sz="3600" dirty="0" smtClean="0"/>
              <a:t>.</a:t>
            </a:r>
          </a:p>
          <a:p>
            <a:pPr lvl="0"/>
            <a:r>
              <a:rPr lang="en-US" sz="3600" dirty="0" smtClean="0"/>
              <a:t>Compare the accuracy and efficiency of ML and DL models.</a:t>
            </a:r>
          </a:p>
          <a:p>
            <a:endParaRPr lang="en-US" sz="36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Driven </a:t>
            </a:r>
            <a:endParaRPr lang="en-US" dirty="0"/>
          </a:p>
        </p:txBody>
      </p:sp>
      <p:sp>
        <p:nvSpPr>
          <p:cNvPr id="3" name="Content Placeholder 2"/>
          <p:cNvSpPr>
            <a:spLocks noGrp="1"/>
          </p:cNvSpPr>
          <p:nvPr>
            <p:ph sz="quarter" idx="1"/>
          </p:nvPr>
        </p:nvSpPr>
        <p:spPr/>
        <p:txBody>
          <a:bodyPr>
            <a:normAutofit/>
          </a:bodyPr>
          <a:lstStyle/>
          <a:p>
            <a:pPr lvl="0"/>
            <a:r>
              <a:rPr lang="en-US" sz="3600" dirty="0" smtClean="0"/>
              <a:t>The mnist_784 dataset from </a:t>
            </a:r>
            <a:r>
              <a:rPr lang="en-US" sz="3600" dirty="0" err="1" smtClean="0"/>
              <a:t>sklearn's</a:t>
            </a:r>
            <a:r>
              <a:rPr lang="en-US" sz="3600" dirty="0" smtClean="0"/>
              <a:t> </a:t>
            </a:r>
            <a:r>
              <a:rPr lang="en-US" sz="3600" dirty="0" err="1" smtClean="0"/>
              <a:t>fetch_openml</a:t>
            </a:r>
            <a:r>
              <a:rPr lang="en-US" sz="3600" dirty="0" smtClean="0"/>
              <a:t> is divided into features (x) and labels (y).</a:t>
            </a:r>
          </a:p>
          <a:p>
            <a:pPr lvl="0"/>
            <a:r>
              <a:rPr lang="en-US" sz="3600" dirty="0" smtClean="0"/>
              <a:t>Splitting into training and testing sets is accomplished using the train-test split method.</a:t>
            </a:r>
          </a:p>
          <a:p>
            <a:endParaRPr lang="en-US" sz="3600"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Random Forest </a:t>
            </a:r>
            <a:r>
              <a:rPr lang="en-US" b="1" dirty="0" smtClean="0"/>
              <a:t>Classifier </a:t>
            </a:r>
            <a:br>
              <a:rPr lang="en-US" b="1" dirty="0" smtClean="0"/>
            </a:br>
            <a:r>
              <a:rPr lang="en-US" b="1" dirty="0" smtClean="0"/>
              <a:t>Accuracy -  0.98.93% </a:t>
            </a:r>
            <a:endParaRPr lang="en-US" b="1" dirty="0"/>
          </a:p>
        </p:txBody>
      </p:sp>
      <p:graphicFrame>
        <p:nvGraphicFramePr>
          <p:cNvPr id="4" name="Content Placeholder 3"/>
          <p:cNvGraphicFramePr>
            <a:graphicFrameLocks noGrp="1"/>
          </p:cNvGraphicFramePr>
          <p:nvPr>
            <p:ph sz="quarter" idx="1"/>
          </p:nvPr>
        </p:nvGraphicFramePr>
        <p:xfrm>
          <a:off x="914400" y="1447800"/>
          <a:ext cx="7772400" cy="4396740"/>
        </p:xfrm>
        <a:graphic>
          <a:graphicData uri="http://schemas.openxmlformats.org/drawingml/2006/table">
            <a:tbl>
              <a:tblPr firstRow="1" bandRow="1">
                <a:tableStyleId>{5C22544A-7EE6-4342-B048-85BDC9FD1C3A}</a:tableStyleId>
              </a:tblPr>
              <a:tblGrid>
                <a:gridCol w="3886200"/>
                <a:gridCol w="3886200"/>
              </a:tblGrid>
              <a:tr h="1028700">
                <a:tc>
                  <a:txBody>
                    <a:bodyPr/>
                    <a:lstStyle/>
                    <a:p>
                      <a:r>
                        <a:rPr lang="en-US" sz="4800" dirty="0" smtClean="0"/>
                        <a:t>Advantages</a:t>
                      </a:r>
                      <a:endParaRPr lang="en-US" sz="4800" dirty="0"/>
                    </a:p>
                  </a:txBody>
                  <a:tcPr/>
                </a:tc>
                <a:tc>
                  <a:txBody>
                    <a:bodyPr/>
                    <a:lstStyle/>
                    <a:p>
                      <a:r>
                        <a:rPr lang="en-US" sz="4800" dirty="0" smtClean="0"/>
                        <a:t>Disadvantages</a:t>
                      </a:r>
                      <a:endParaRPr lang="en-US" sz="4800" dirty="0"/>
                    </a:p>
                  </a:txBody>
                  <a:tcPr/>
                </a:tc>
              </a:tr>
              <a:tr h="10287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High Accuracy:</a:t>
                      </a:r>
                      <a:r>
                        <a:rPr kumimoji="0" lang="en-US" sz="2000" kern="1200" dirty="0" smtClean="0">
                          <a:solidFill>
                            <a:schemeClr val="dk1"/>
                          </a:solidFill>
                          <a:latin typeface="+mn-lt"/>
                          <a:ea typeface="+mn-ea"/>
                          <a:cs typeface="+mn-cs"/>
                        </a:rPr>
                        <a:t> Random Forest tends to provide high accuracy due to the combination of multiple decision trees.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Computational Complexity:</a:t>
                      </a:r>
                      <a:r>
                        <a:rPr kumimoji="0" lang="en-US" sz="2000" kern="1200" dirty="0" smtClean="0">
                          <a:solidFill>
                            <a:schemeClr val="dk1"/>
                          </a:solidFill>
                          <a:latin typeface="+mn-lt"/>
                          <a:ea typeface="+mn-ea"/>
                          <a:cs typeface="+mn-cs"/>
                        </a:rPr>
                        <a:t> Training a large number of trees can be computationally expensive.</a:t>
                      </a:r>
                    </a:p>
                  </a:txBody>
                  <a:tcPr/>
                </a:tc>
              </a:tr>
              <a:tr h="10287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Robust to </a:t>
                      </a:r>
                      <a:r>
                        <a:rPr kumimoji="0" lang="en-US" sz="2000" b="1" kern="1200" dirty="0" err="1" smtClean="0">
                          <a:solidFill>
                            <a:schemeClr val="dk1"/>
                          </a:solidFill>
                          <a:latin typeface="+mn-lt"/>
                          <a:ea typeface="+mn-ea"/>
                          <a:cs typeface="+mn-cs"/>
                        </a:rPr>
                        <a:t>Overfitting</a:t>
                      </a:r>
                      <a:r>
                        <a:rPr kumimoji="0" lang="en-US" sz="2000" b="1" kern="1200" dirty="0" smtClean="0">
                          <a:solidFill>
                            <a:schemeClr val="dk1"/>
                          </a:solidFill>
                          <a:latin typeface="+mn-lt"/>
                          <a:ea typeface="+mn-ea"/>
                          <a:cs typeface="+mn-cs"/>
                        </a:rPr>
                        <a:t>:</a:t>
                      </a:r>
                      <a:r>
                        <a:rPr kumimoji="0" lang="en-US" sz="2000" kern="1200" dirty="0" smtClean="0">
                          <a:solidFill>
                            <a:schemeClr val="dk1"/>
                          </a:solidFill>
                          <a:latin typeface="+mn-lt"/>
                          <a:ea typeface="+mn-ea"/>
                          <a:cs typeface="+mn-cs"/>
                        </a:rPr>
                        <a:t> The ensemble nature of Random Forest makes it less prone to </a:t>
                      </a:r>
                      <a:r>
                        <a:rPr kumimoji="0" lang="en-US" sz="2000" kern="1200" dirty="0" err="1" smtClean="0">
                          <a:solidFill>
                            <a:schemeClr val="dk1"/>
                          </a:solidFill>
                          <a:latin typeface="+mn-lt"/>
                          <a:ea typeface="+mn-ea"/>
                          <a:cs typeface="+mn-cs"/>
                        </a:rPr>
                        <a:t>overfitting</a:t>
                      </a:r>
                      <a:r>
                        <a:rPr kumimoji="0" lang="en-US" sz="2000" kern="1200" dirty="0" smtClean="0">
                          <a:solidFill>
                            <a:schemeClr val="dk1"/>
                          </a:solidFill>
                          <a:latin typeface="+mn-lt"/>
                          <a:ea typeface="+mn-ea"/>
                          <a:cs typeface="+mn-cs"/>
                        </a:rPr>
                        <a:t> compared to individual decision trees.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Insufficient for Regression:</a:t>
                      </a:r>
                      <a:r>
                        <a:rPr kumimoji="0" lang="en-US" sz="2000" kern="1200" dirty="0" smtClean="0">
                          <a:solidFill>
                            <a:schemeClr val="dk1"/>
                          </a:solidFill>
                          <a:latin typeface="+mn-lt"/>
                          <a:ea typeface="+mn-ea"/>
                          <a:cs typeface="+mn-cs"/>
                        </a:rPr>
                        <a:t> Random Forest might not perform as well on regression problems compared to classification tasks.</a:t>
                      </a:r>
                    </a:p>
                  </a:txBody>
                  <a:tcPr/>
                </a:tc>
              </a:tr>
              <a:tr h="10287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Handles Missing Values:</a:t>
                      </a:r>
                      <a:r>
                        <a:rPr kumimoji="0" lang="en-US" sz="2000" kern="1200" dirty="0" smtClean="0">
                          <a:solidFill>
                            <a:schemeClr val="dk1"/>
                          </a:solidFill>
                          <a:latin typeface="+mn-lt"/>
                          <a:ea typeface="+mn-ea"/>
                          <a:cs typeface="+mn-cs"/>
                        </a:rPr>
                        <a:t> It can handle missing values well and maintains accuracy even with incomplete data.</a:t>
                      </a:r>
                    </a:p>
                  </a:txBody>
                  <a:tcPr/>
                </a:tc>
                <a:tc>
                  <a:txBody>
                    <a:bodyPr/>
                    <a:lstStyle/>
                    <a:p>
                      <a:endParaRPr lang="en-US" sz="4800"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Decision Tree Classifier</a:t>
            </a:r>
            <a:br>
              <a:rPr lang="en-US" b="1" dirty="0" smtClean="0"/>
            </a:br>
            <a:r>
              <a:rPr lang="en-US" b="1" dirty="0" smtClean="0"/>
              <a:t>Accuracy – 0.9718 %</a:t>
            </a:r>
            <a:endParaRPr lang="en-US" b="1" dirty="0"/>
          </a:p>
        </p:txBody>
      </p:sp>
      <p:graphicFrame>
        <p:nvGraphicFramePr>
          <p:cNvPr id="4" name="Content Placeholder 3"/>
          <p:cNvGraphicFramePr>
            <a:graphicFrameLocks noGrp="1"/>
          </p:cNvGraphicFramePr>
          <p:nvPr>
            <p:ph sz="quarter" idx="1"/>
          </p:nvPr>
        </p:nvGraphicFramePr>
        <p:xfrm>
          <a:off x="914400" y="1447800"/>
          <a:ext cx="7772400" cy="4396740"/>
        </p:xfrm>
        <a:graphic>
          <a:graphicData uri="http://schemas.openxmlformats.org/drawingml/2006/table">
            <a:tbl>
              <a:tblPr firstRow="1" bandRow="1">
                <a:tableStyleId>{5C22544A-7EE6-4342-B048-85BDC9FD1C3A}</a:tableStyleId>
              </a:tblPr>
              <a:tblGrid>
                <a:gridCol w="3886200"/>
                <a:gridCol w="3886200"/>
              </a:tblGrid>
              <a:tr h="1028700">
                <a:tc>
                  <a:txBody>
                    <a:bodyPr/>
                    <a:lstStyle/>
                    <a:p>
                      <a:r>
                        <a:rPr lang="en-US" sz="5400" b="0" dirty="0" smtClean="0"/>
                        <a:t>Advantages</a:t>
                      </a:r>
                      <a:endParaRPr lang="en-US" sz="5400" b="0" dirty="0"/>
                    </a:p>
                  </a:txBody>
                  <a:tcPr/>
                </a:tc>
                <a:tc>
                  <a:txBody>
                    <a:bodyPr/>
                    <a:lstStyle/>
                    <a:p>
                      <a:r>
                        <a:rPr lang="en-US" sz="4800" dirty="0" smtClean="0"/>
                        <a:t>Disadvantages</a:t>
                      </a:r>
                      <a:endParaRPr lang="en-US" sz="4800" dirty="0"/>
                    </a:p>
                  </a:txBody>
                  <a:tcPr/>
                </a:tc>
              </a:tr>
              <a:tr h="10287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Interpretability:</a:t>
                      </a:r>
                      <a:r>
                        <a:rPr kumimoji="0" lang="en-US" sz="2000" kern="1200" dirty="0" smtClean="0">
                          <a:solidFill>
                            <a:schemeClr val="dk1"/>
                          </a:solidFill>
                          <a:latin typeface="+mn-lt"/>
                          <a:ea typeface="+mn-ea"/>
                          <a:cs typeface="+mn-cs"/>
                        </a:rPr>
                        <a:t> Decision trees are easy to interpret and understand, making them suitable for explaining model decisions.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err="1" smtClean="0">
                          <a:solidFill>
                            <a:schemeClr val="dk1"/>
                          </a:solidFill>
                          <a:latin typeface="+mn-lt"/>
                          <a:ea typeface="+mn-ea"/>
                          <a:cs typeface="+mn-cs"/>
                        </a:rPr>
                        <a:t>Overfitting</a:t>
                      </a:r>
                      <a:r>
                        <a:rPr kumimoji="0" lang="en-US" sz="2000" b="1" kern="1200" dirty="0" smtClean="0">
                          <a:solidFill>
                            <a:schemeClr val="dk1"/>
                          </a:solidFill>
                          <a:latin typeface="+mn-lt"/>
                          <a:ea typeface="+mn-ea"/>
                          <a:cs typeface="+mn-cs"/>
                        </a:rPr>
                        <a:t>:</a:t>
                      </a:r>
                      <a:r>
                        <a:rPr kumimoji="0" lang="en-US" sz="2000" kern="1200" dirty="0" smtClean="0">
                          <a:solidFill>
                            <a:schemeClr val="dk1"/>
                          </a:solidFill>
                          <a:latin typeface="+mn-lt"/>
                          <a:ea typeface="+mn-ea"/>
                          <a:cs typeface="+mn-cs"/>
                        </a:rPr>
                        <a:t> Decision trees are prone to </a:t>
                      </a:r>
                      <a:r>
                        <a:rPr kumimoji="0" lang="en-US" sz="2000" kern="1200" dirty="0" err="1" smtClean="0">
                          <a:solidFill>
                            <a:schemeClr val="dk1"/>
                          </a:solidFill>
                          <a:latin typeface="+mn-lt"/>
                          <a:ea typeface="+mn-ea"/>
                          <a:cs typeface="+mn-cs"/>
                        </a:rPr>
                        <a:t>overfitting</a:t>
                      </a:r>
                      <a:r>
                        <a:rPr kumimoji="0" lang="en-US" sz="2000" kern="1200" dirty="0" smtClean="0">
                          <a:solidFill>
                            <a:schemeClr val="dk1"/>
                          </a:solidFill>
                          <a:latin typeface="+mn-lt"/>
                          <a:ea typeface="+mn-ea"/>
                          <a:cs typeface="+mn-cs"/>
                        </a:rPr>
                        <a:t>, especially when the tree depth is not controlled.</a:t>
                      </a:r>
                    </a:p>
                  </a:txBody>
                  <a:tcPr/>
                </a:tc>
              </a:tr>
              <a:tr h="10287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Handle Non-linearity:</a:t>
                      </a:r>
                      <a:r>
                        <a:rPr kumimoji="0" lang="en-US" sz="2000" kern="1200" dirty="0" smtClean="0">
                          <a:solidFill>
                            <a:schemeClr val="dk1"/>
                          </a:solidFill>
                          <a:latin typeface="+mn-lt"/>
                          <a:ea typeface="+mn-ea"/>
                          <a:cs typeface="+mn-cs"/>
                        </a:rPr>
                        <a:t> They can model non-linear relationships in the data effectively.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Instability:</a:t>
                      </a:r>
                      <a:r>
                        <a:rPr kumimoji="0" lang="en-US" sz="2000" kern="1200" dirty="0" smtClean="0">
                          <a:solidFill>
                            <a:schemeClr val="dk1"/>
                          </a:solidFill>
                          <a:latin typeface="+mn-lt"/>
                          <a:ea typeface="+mn-ea"/>
                          <a:cs typeface="+mn-cs"/>
                        </a:rPr>
                        <a:t> Small changes in the data can lead to different tree structures.</a:t>
                      </a:r>
                    </a:p>
                  </a:txBody>
                  <a:tcPr/>
                </a:tc>
              </a:tr>
              <a:tr h="10287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No Need for Feature Scaling:</a:t>
                      </a:r>
                      <a:r>
                        <a:rPr kumimoji="0" lang="en-US" sz="2000" kern="1200" dirty="0" smtClean="0">
                          <a:solidFill>
                            <a:schemeClr val="dk1"/>
                          </a:solidFill>
                          <a:latin typeface="+mn-lt"/>
                          <a:ea typeface="+mn-ea"/>
                          <a:cs typeface="+mn-cs"/>
                        </a:rPr>
                        <a:t> Decision trees are not sensitive to the scale of features.</a:t>
                      </a:r>
                    </a:p>
                  </a:txBody>
                  <a:tcPr/>
                </a:tc>
                <a:tc>
                  <a:txBody>
                    <a:bodyPr/>
                    <a:lstStyle/>
                    <a:p>
                      <a:endParaRPr lang="en-US" sz="5400"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Gradient Boosting Classifier</a:t>
            </a:r>
            <a:br>
              <a:rPr lang="en-US" b="1" dirty="0" smtClean="0"/>
            </a:br>
            <a:r>
              <a:rPr lang="en-US" b="1" dirty="0" smtClean="0"/>
              <a:t>Accuracy – 0.9851 %</a:t>
            </a:r>
            <a:endParaRPr lang="en-US" b="1" dirty="0"/>
          </a:p>
        </p:txBody>
      </p:sp>
      <p:graphicFrame>
        <p:nvGraphicFramePr>
          <p:cNvPr id="4" name="Content Placeholder 3"/>
          <p:cNvGraphicFramePr>
            <a:graphicFrameLocks noGrp="1"/>
          </p:cNvGraphicFramePr>
          <p:nvPr>
            <p:ph sz="quarter" idx="1"/>
          </p:nvPr>
        </p:nvGraphicFramePr>
        <p:xfrm>
          <a:off x="914400" y="1447800"/>
          <a:ext cx="7772400" cy="4038600"/>
        </p:xfrm>
        <a:graphic>
          <a:graphicData uri="http://schemas.openxmlformats.org/drawingml/2006/table">
            <a:tbl>
              <a:tblPr firstRow="1" bandRow="1">
                <a:tableStyleId>{5C22544A-7EE6-4342-B048-85BDC9FD1C3A}</a:tableStyleId>
              </a:tblPr>
              <a:tblGrid>
                <a:gridCol w="3886200"/>
                <a:gridCol w="3886200"/>
              </a:tblGrid>
              <a:tr h="1009650">
                <a:tc>
                  <a:txBody>
                    <a:bodyPr/>
                    <a:lstStyle/>
                    <a:p>
                      <a:r>
                        <a:rPr lang="en-US" sz="5400" dirty="0" smtClean="0"/>
                        <a:t>Advantages</a:t>
                      </a:r>
                      <a:endParaRPr lang="en-US" sz="5400" dirty="0"/>
                    </a:p>
                  </a:txBody>
                  <a:tcPr/>
                </a:tc>
                <a:tc>
                  <a:txBody>
                    <a:bodyPr/>
                    <a:lstStyle/>
                    <a:p>
                      <a:r>
                        <a:rPr lang="en-US" sz="4800" dirty="0" smtClean="0"/>
                        <a:t>Disadvantages</a:t>
                      </a:r>
                      <a:endParaRPr lang="en-US" sz="4800" dirty="0"/>
                    </a:p>
                  </a:txBody>
                  <a:tcPr/>
                </a:tc>
              </a:tr>
              <a:tr h="10096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High Accuracy:</a:t>
                      </a:r>
                      <a:r>
                        <a:rPr kumimoji="0" lang="en-US" sz="2000" kern="1200" dirty="0" smtClean="0">
                          <a:solidFill>
                            <a:schemeClr val="dk1"/>
                          </a:solidFill>
                          <a:latin typeface="+mn-lt"/>
                          <a:ea typeface="+mn-ea"/>
                          <a:cs typeface="+mn-cs"/>
                        </a:rPr>
                        <a:t> Gradient Boosting often provides higher accuracy compared to individual weak learners.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smtClean="0">
                          <a:solidFill>
                            <a:schemeClr val="dk1"/>
                          </a:solidFill>
                          <a:latin typeface="+mn-lt"/>
                          <a:ea typeface="+mn-ea"/>
                          <a:cs typeface="+mn-cs"/>
                        </a:rPr>
                        <a:t>Prone to </a:t>
                      </a:r>
                      <a:r>
                        <a:rPr kumimoji="0" lang="en-US" sz="1800" b="1" kern="1200" dirty="0" err="1" smtClean="0">
                          <a:solidFill>
                            <a:schemeClr val="dk1"/>
                          </a:solidFill>
                          <a:latin typeface="+mn-lt"/>
                          <a:ea typeface="+mn-ea"/>
                          <a:cs typeface="+mn-cs"/>
                        </a:rPr>
                        <a:t>Overfitting</a:t>
                      </a:r>
                      <a:r>
                        <a:rPr kumimoji="0" lang="en-US" sz="1800" b="1" kern="1200" dirty="0" smtClean="0">
                          <a:solidFill>
                            <a:schemeClr val="dk1"/>
                          </a:solidFill>
                          <a:latin typeface="+mn-lt"/>
                          <a:ea typeface="+mn-ea"/>
                          <a:cs typeface="+mn-cs"/>
                        </a:rPr>
                        <a:t>:</a:t>
                      </a:r>
                      <a:r>
                        <a:rPr kumimoji="0" lang="en-US" sz="1800" kern="1200" dirty="0" smtClean="0">
                          <a:solidFill>
                            <a:schemeClr val="dk1"/>
                          </a:solidFill>
                          <a:latin typeface="+mn-lt"/>
                          <a:ea typeface="+mn-ea"/>
                          <a:cs typeface="+mn-cs"/>
                        </a:rPr>
                        <a:t> Gradient Boosting can be prone to </a:t>
                      </a:r>
                      <a:r>
                        <a:rPr kumimoji="0" lang="en-US" sz="1800" kern="1200" dirty="0" err="1" smtClean="0">
                          <a:solidFill>
                            <a:schemeClr val="dk1"/>
                          </a:solidFill>
                          <a:latin typeface="+mn-lt"/>
                          <a:ea typeface="+mn-ea"/>
                          <a:cs typeface="+mn-cs"/>
                        </a:rPr>
                        <a:t>overfitting</a:t>
                      </a:r>
                      <a:r>
                        <a:rPr kumimoji="0" lang="en-US" sz="1800" kern="1200" dirty="0" smtClean="0">
                          <a:solidFill>
                            <a:schemeClr val="dk1"/>
                          </a:solidFill>
                          <a:latin typeface="+mn-lt"/>
                          <a:ea typeface="+mn-ea"/>
                          <a:cs typeface="+mn-cs"/>
                        </a:rPr>
                        <a:t>, especially when the number of trees is high.</a:t>
                      </a:r>
                    </a:p>
                  </a:txBody>
                  <a:tcPr/>
                </a:tc>
              </a:tr>
              <a:tr h="10096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Handles Missing Data:</a:t>
                      </a:r>
                      <a:r>
                        <a:rPr kumimoji="0" lang="en-US" sz="2000" kern="1200" dirty="0" smtClean="0">
                          <a:solidFill>
                            <a:schemeClr val="dk1"/>
                          </a:solidFill>
                          <a:latin typeface="+mn-lt"/>
                          <a:ea typeface="+mn-ea"/>
                          <a:cs typeface="+mn-cs"/>
                        </a:rPr>
                        <a:t> Can handle missing data well.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Computational Intensity:</a:t>
                      </a:r>
                      <a:r>
                        <a:rPr kumimoji="0" lang="en-US" sz="2000" kern="1200" dirty="0" smtClean="0">
                          <a:solidFill>
                            <a:schemeClr val="dk1"/>
                          </a:solidFill>
                          <a:latin typeface="+mn-lt"/>
                          <a:ea typeface="+mn-ea"/>
                          <a:cs typeface="+mn-cs"/>
                        </a:rPr>
                        <a:t> Training can be computationally intensive, especially for large datasets.</a:t>
                      </a:r>
                    </a:p>
                  </a:txBody>
                  <a:tcPr/>
                </a:tc>
              </a:tr>
              <a:tr h="10096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Feature Importance:</a:t>
                      </a:r>
                      <a:r>
                        <a:rPr kumimoji="0" lang="en-US" sz="2000" kern="1200" dirty="0" smtClean="0">
                          <a:solidFill>
                            <a:schemeClr val="dk1"/>
                          </a:solidFill>
                          <a:latin typeface="+mn-lt"/>
                          <a:ea typeface="+mn-ea"/>
                          <a:cs typeface="+mn-cs"/>
                        </a:rPr>
                        <a:t> It provides a measure of feature importance.</a:t>
                      </a:r>
                    </a:p>
                  </a:txBody>
                  <a:tcPr/>
                </a:tc>
                <a:tc>
                  <a:txBody>
                    <a:bodyPr/>
                    <a:lstStyle/>
                    <a:p>
                      <a:endParaRPr lang="en-US" sz="5400"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Logistic Regression</a:t>
            </a:r>
            <a:br>
              <a:rPr lang="en-US" b="1" dirty="0" smtClean="0"/>
            </a:br>
            <a:r>
              <a:rPr lang="en-US" b="1" dirty="0" smtClean="0"/>
              <a:t>Accuracy – 0.9802 %</a:t>
            </a:r>
            <a:endParaRPr lang="en-US" b="1" dirty="0"/>
          </a:p>
        </p:txBody>
      </p:sp>
      <p:graphicFrame>
        <p:nvGraphicFramePr>
          <p:cNvPr id="4" name="Content Placeholder 3"/>
          <p:cNvGraphicFramePr>
            <a:graphicFrameLocks noGrp="1"/>
          </p:cNvGraphicFramePr>
          <p:nvPr>
            <p:ph sz="quarter" idx="1"/>
          </p:nvPr>
        </p:nvGraphicFramePr>
        <p:xfrm>
          <a:off x="914400" y="1447800"/>
          <a:ext cx="7772400" cy="4259580"/>
        </p:xfrm>
        <a:graphic>
          <a:graphicData uri="http://schemas.openxmlformats.org/drawingml/2006/table">
            <a:tbl>
              <a:tblPr firstRow="1" bandRow="1">
                <a:tableStyleId>{5C22544A-7EE6-4342-B048-85BDC9FD1C3A}</a:tableStyleId>
              </a:tblPr>
              <a:tblGrid>
                <a:gridCol w="3886200"/>
                <a:gridCol w="3886200"/>
              </a:tblGrid>
              <a:tr h="971550">
                <a:tc>
                  <a:txBody>
                    <a:bodyPr/>
                    <a:lstStyle/>
                    <a:p>
                      <a:r>
                        <a:rPr lang="en-US" sz="5400" dirty="0" smtClean="0"/>
                        <a:t>Advantages</a:t>
                      </a:r>
                      <a:endParaRPr lang="en-US" sz="5400" dirty="0"/>
                    </a:p>
                  </a:txBody>
                  <a:tcPr/>
                </a:tc>
                <a:tc>
                  <a:txBody>
                    <a:bodyPr/>
                    <a:lstStyle/>
                    <a:p>
                      <a:r>
                        <a:rPr lang="en-US" sz="4800" dirty="0" smtClean="0"/>
                        <a:t>Disadvantages</a:t>
                      </a:r>
                      <a:endParaRPr lang="en-US" sz="5400" dirty="0"/>
                    </a:p>
                  </a:txBody>
                  <a:tcPr/>
                </a:tc>
              </a:tr>
              <a:tr h="9715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Simple and Interpretable:</a:t>
                      </a:r>
                      <a:r>
                        <a:rPr kumimoji="0" lang="en-US" sz="2000" kern="1200" dirty="0" smtClean="0">
                          <a:solidFill>
                            <a:schemeClr val="dk1"/>
                          </a:solidFill>
                          <a:latin typeface="+mn-lt"/>
                          <a:ea typeface="+mn-ea"/>
                          <a:cs typeface="+mn-cs"/>
                        </a:rPr>
                        <a:t> Logistic Regression is a simple and interpretable model, easy to understand.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Assumes Linearity:</a:t>
                      </a:r>
                      <a:r>
                        <a:rPr kumimoji="0" lang="en-US" sz="2000" kern="1200" dirty="0" smtClean="0">
                          <a:solidFill>
                            <a:schemeClr val="dk1"/>
                          </a:solidFill>
                          <a:latin typeface="+mn-lt"/>
                          <a:ea typeface="+mn-ea"/>
                          <a:cs typeface="+mn-cs"/>
                        </a:rPr>
                        <a:t> Logistic Regression assumes a linear relationship between features and the log-odds of the outcome.</a:t>
                      </a:r>
                    </a:p>
                  </a:txBody>
                  <a:tcPr/>
                </a:tc>
              </a:tr>
              <a:tr h="9715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Efficient:</a:t>
                      </a:r>
                      <a:r>
                        <a:rPr kumimoji="0" lang="en-US" sz="2000" kern="1200" dirty="0" smtClean="0">
                          <a:solidFill>
                            <a:schemeClr val="dk1"/>
                          </a:solidFill>
                          <a:latin typeface="+mn-lt"/>
                          <a:ea typeface="+mn-ea"/>
                          <a:cs typeface="+mn-cs"/>
                        </a:rPr>
                        <a:t> It can be trained quickly, making it suitable for large datasets.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Sensitive to Outliers:</a:t>
                      </a:r>
                      <a:r>
                        <a:rPr kumimoji="0" lang="en-US" sz="2000" kern="1200" dirty="0" smtClean="0">
                          <a:solidFill>
                            <a:schemeClr val="dk1"/>
                          </a:solidFill>
                          <a:latin typeface="+mn-lt"/>
                          <a:ea typeface="+mn-ea"/>
                          <a:cs typeface="+mn-cs"/>
                        </a:rPr>
                        <a:t> It can be sensitive to outliers in the data.</a:t>
                      </a:r>
                    </a:p>
                  </a:txBody>
                  <a:tcPr/>
                </a:tc>
              </a:tr>
              <a:tr h="9715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Probabilistic Interpretation:</a:t>
                      </a:r>
                      <a:r>
                        <a:rPr kumimoji="0" lang="en-US" sz="2000" kern="1200" dirty="0" smtClean="0">
                          <a:solidFill>
                            <a:schemeClr val="dk1"/>
                          </a:solidFill>
                          <a:latin typeface="+mn-lt"/>
                          <a:ea typeface="+mn-ea"/>
                          <a:cs typeface="+mn-cs"/>
                        </a:rPr>
                        <a:t> Provides probabilities for class membership.</a:t>
                      </a:r>
                    </a:p>
                  </a:txBody>
                  <a:tcPr/>
                </a:tc>
                <a:tc>
                  <a:txBody>
                    <a:bodyPr/>
                    <a:lstStyle/>
                    <a:p>
                      <a:endParaRPr lang="en-US" sz="5400"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Ada</a:t>
            </a:r>
            <a:r>
              <a:rPr lang="en-US" b="1" dirty="0" smtClean="0"/>
              <a:t> Boost Classifier</a:t>
            </a:r>
            <a:br>
              <a:rPr lang="en-US" b="1" dirty="0" smtClean="0"/>
            </a:br>
            <a:r>
              <a:rPr lang="en-US" b="1" dirty="0" smtClean="0"/>
              <a:t>Accuracy – 0.9707 %</a:t>
            </a:r>
            <a:endParaRPr lang="en-US" b="1" dirty="0"/>
          </a:p>
        </p:txBody>
      </p:sp>
      <p:graphicFrame>
        <p:nvGraphicFramePr>
          <p:cNvPr id="4" name="Content Placeholder 3"/>
          <p:cNvGraphicFramePr>
            <a:graphicFrameLocks noGrp="1"/>
          </p:cNvGraphicFramePr>
          <p:nvPr>
            <p:ph sz="quarter" idx="1"/>
          </p:nvPr>
        </p:nvGraphicFramePr>
        <p:xfrm>
          <a:off x="914400" y="1447800"/>
          <a:ext cx="7772400" cy="4145280"/>
        </p:xfrm>
        <a:graphic>
          <a:graphicData uri="http://schemas.openxmlformats.org/drawingml/2006/table">
            <a:tbl>
              <a:tblPr firstRow="1" bandRow="1">
                <a:tableStyleId>{5C22544A-7EE6-4342-B048-85BDC9FD1C3A}</a:tableStyleId>
              </a:tblPr>
              <a:tblGrid>
                <a:gridCol w="3886200"/>
                <a:gridCol w="3886200"/>
              </a:tblGrid>
              <a:tr h="1295400">
                <a:tc>
                  <a:txBody>
                    <a:bodyPr/>
                    <a:lstStyle/>
                    <a:p>
                      <a:r>
                        <a:rPr lang="en-US" sz="5400" dirty="0" smtClean="0"/>
                        <a:t>Advantages</a:t>
                      </a:r>
                      <a:endParaRPr lang="en-US" sz="5400" dirty="0"/>
                    </a:p>
                  </a:txBody>
                  <a:tcPr/>
                </a:tc>
                <a:tc>
                  <a:txBody>
                    <a:bodyPr/>
                    <a:lstStyle/>
                    <a:p>
                      <a:r>
                        <a:rPr lang="en-US" sz="4800" dirty="0" smtClean="0"/>
                        <a:t>Disadvantages</a:t>
                      </a:r>
                      <a:endParaRPr lang="en-US" sz="4800" dirty="0"/>
                    </a:p>
                  </a:txBody>
                  <a:tcPr/>
                </a:tc>
              </a:tr>
              <a:tr h="1295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dk1"/>
                          </a:solidFill>
                          <a:latin typeface="+mn-lt"/>
                          <a:ea typeface="+mn-ea"/>
                          <a:cs typeface="+mn-cs"/>
                        </a:rPr>
                        <a:t>Improved Accuracy:</a:t>
                      </a:r>
                      <a:r>
                        <a:rPr kumimoji="0" lang="en-US" sz="2400" kern="1200" dirty="0" smtClean="0">
                          <a:solidFill>
                            <a:schemeClr val="dk1"/>
                          </a:solidFill>
                          <a:latin typeface="+mn-lt"/>
                          <a:ea typeface="+mn-ea"/>
                          <a:cs typeface="+mn-cs"/>
                        </a:rPr>
                        <a:t> </a:t>
                      </a:r>
                      <a:r>
                        <a:rPr kumimoji="0" lang="en-US" sz="2400" kern="1200" dirty="0" err="1" smtClean="0">
                          <a:solidFill>
                            <a:schemeClr val="dk1"/>
                          </a:solidFill>
                          <a:latin typeface="+mn-lt"/>
                          <a:ea typeface="+mn-ea"/>
                          <a:cs typeface="+mn-cs"/>
                        </a:rPr>
                        <a:t>Ada</a:t>
                      </a:r>
                      <a:r>
                        <a:rPr kumimoji="0" lang="en-US" sz="2400" kern="1200" dirty="0" smtClean="0">
                          <a:solidFill>
                            <a:schemeClr val="dk1"/>
                          </a:solidFill>
                          <a:latin typeface="+mn-lt"/>
                          <a:ea typeface="+mn-ea"/>
                          <a:cs typeface="+mn-cs"/>
                        </a:rPr>
                        <a:t> Boost focuses on misclassified instances, improving accuracy with each iteration.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dk1"/>
                          </a:solidFill>
                          <a:latin typeface="+mn-lt"/>
                          <a:ea typeface="+mn-ea"/>
                          <a:cs typeface="+mn-cs"/>
                        </a:rPr>
                        <a:t>Sensitive to Outliers:</a:t>
                      </a:r>
                      <a:r>
                        <a:rPr kumimoji="0" lang="en-US" sz="2400" kern="1200" dirty="0" smtClean="0">
                          <a:solidFill>
                            <a:schemeClr val="dk1"/>
                          </a:solidFill>
                          <a:latin typeface="+mn-lt"/>
                          <a:ea typeface="+mn-ea"/>
                          <a:cs typeface="+mn-cs"/>
                        </a:rPr>
                        <a:t> </a:t>
                      </a:r>
                      <a:r>
                        <a:rPr kumimoji="0" lang="en-US" sz="2400" kern="1200" dirty="0" err="1" smtClean="0">
                          <a:solidFill>
                            <a:schemeClr val="dk1"/>
                          </a:solidFill>
                          <a:latin typeface="+mn-lt"/>
                          <a:ea typeface="+mn-ea"/>
                          <a:cs typeface="+mn-cs"/>
                        </a:rPr>
                        <a:t>Ada</a:t>
                      </a:r>
                      <a:r>
                        <a:rPr kumimoji="0" lang="en-US" sz="2400" kern="1200" dirty="0" smtClean="0">
                          <a:solidFill>
                            <a:schemeClr val="dk1"/>
                          </a:solidFill>
                          <a:latin typeface="+mn-lt"/>
                          <a:ea typeface="+mn-ea"/>
                          <a:cs typeface="+mn-cs"/>
                        </a:rPr>
                        <a:t> Boost can be sensitive to outliers.</a:t>
                      </a:r>
                    </a:p>
                  </a:txBody>
                  <a:tcPr/>
                </a:tc>
              </a:tr>
              <a:tr h="1295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dk1"/>
                          </a:solidFill>
                          <a:latin typeface="+mn-lt"/>
                          <a:ea typeface="+mn-ea"/>
                          <a:cs typeface="+mn-cs"/>
                        </a:rPr>
                        <a:t>Handles Noisy Data:</a:t>
                      </a:r>
                      <a:r>
                        <a:rPr kumimoji="0" lang="en-US" sz="2400" kern="1200" dirty="0" smtClean="0">
                          <a:solidFill>
                            <a:schemeClr val="dk1"/>
                          </a:solidFill>
                          <a:latin typeface="+mn-lt"/>
                          <a:ea typeface="+mn-ea"/>
                          <a:cs typeface="+mn-cs"/>
                        </a:rPr>
                        <a:t> It is less sensitive to noisy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dk1"/>
                          </a:solidFill>
                          <a:latin typeface="+mn-lt"/>
                          <a:ea typeface="+mn-ea"/>
                          <a:cs typeface="+mn-cs"/>
                        </a:rPr>
                        <a:t>Prone to </a:t>
                      </a:r>
                      <a:r>
                        <a:rPr kumimoji="0" lang="en-US" sz="2400" b="1" kern="1200" dirty="0" err="1" smtClean="0">
                          <a:solidFill>
                            <a:schemeClr val="dk1"/>
                          </a:solidFill>
                          <a:latin typeface="+mn-lt"/>
                          <a:ea typeface="+mn-ea"/>
                          <a:cs typeface="+mn-cs"/>
                        </a:rPr>
                        <a:t>Overfitting</a:t>
                      </a:r>
                      <a:r>
                        <a:rPr kumimoji="0" lang="en-US" sz="2400" b="1" kern="1200" dirty="0" smtClean="0">
                          <a:solidFill>
                            <a:schemeClr val="dk1"/>
                          </a:solidFill>
                          <a:latin typeface="+mn-lt"/>
                          <a:ea typeface="+mn-ea"/>
                          <a:cs typeface="+mn-cs"/>
                        </a:rPr>
                        <a:t>:</a:t>
                      </a:r>
                      <a:r>
                        <a:rPr kumimoji="0" lang="en-US" sz="2400" kern="1200" dirty="0" smtClean="0">
                          <a:solidFill>
                            <a:schemeClr val="dk1"/>
                          </a:solidFill>
                          <a:latin typeface="+mn-lt"/>
                          <a:ea typeface="+mn-ea"/>
                          <a:cs typeface="+mn-cs"/>
                        </a:rPr>
                        <a:t> </a:t>
                      </a:r>
                      <a:r>
                        <a:rPr kumimoji="0" lang="en-US" sz="2400" kern="1200" dirty="0" err="1" smtClean="0">
                          <a:solidFill>
                            <a:schemeClr val="dk1"/>
                          </a:solidFill>
                          <a:latin typeface="+mn-lt"/>
                          <a:ea typeface="+mn-ea"/>
                          <a:cs typeface="+mn-cs"/>
                        </a:rPr>
                        <a:t>Ada</a:t>
                      </a:r>
                      <a:r>
                        <a:rPr kumimoji="0" lang="en-US" sz="2400" kern="1200" dirty="0" smtClean="0">
                          <a:solidFill>
                            <a:schemeClr val="dk1"/>
                          </a:solidFill>
                          <a:latin typeface="+mn-lt"/>
                          <a:ea typeface="+mn-ea"/>
                          <a:cs typeface="+mn-cs"/>
                        </a:rPr>
                        <a:t> Boost can be prone to </a:t>
                      </a:r>
                      <a:r>
                        <a:rPr kumimoji="0" lang="en-US" sz="2400" kern="1200" dirty="0" err="1" smtClean="0">
                          <a:solidFill>
                            <a:schemeClr val="dk1"/>
                          </a:solidFill>
                          <a:latin typeface="+mn-lt"/>
                          <a:ea typeface="+mn-ea"/>
                          <a:cs typeface="+mn-cs"/>
                        </a:rPr>
                        <a:t>overfitting</a:t>
                      </a:r>
                      <a:r>
                        <a:rPr kumimoji="0" lang="en-US" sz="2400" kern="1200" dirty="0" smtClean="0">
                          <a:solidFill>
                            <a:schemeClr val="dk1"/>
                          </a:solidFill>
                          <a:latin typeface="+mn-lt"/>
                          <a:ea typeface="+mn-ea"/>
                          <a:cs typeface="+mn-cs"/>
                        </a:rPr>
                        <a:t> if the base model is too complex.</a:t>
                      </a:r>
                    </a:p>
                  </a:txBody>
                  <a:tcPr/>
                </a:tc>
              </a:tr>
            </a:tbl>
          </a:graphicData>
        </a:graphic>
      </p:graphicFrame>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500</TotalTime>
  <Words>1375</Words>
  <Application>Microsoft Office PowerPoint</Application>
  <PresentationFormat>On-screen Show (4:3)</PresentationFormat>
  <Paragraphs>130</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Equity</vt:lpstr>
      <vt:lpstr>Handwritten digit recognistion (MNIST)</vt:lpstr>
      <vt:lpstr>Abstract</vt:lpstr>
      <vt:lpstr>Objectives </vt:lpstr>
      <vt:lpstr>Data Driven </vt:lpstr>
      <vt:lpstr>Random Forest Classifier  Accuracy -  0.98.93% </vt:lpstr>
      <vt:lpstr>Decision Tree Classifier Accuracy – 0.9718 %</vt:lpstr>
      <vt:lpstr>Gradient Boosting Classifier Accuracy – 0.9851 %</vt:lpstr>
      <vt:lpstr>Logistic Regression Accuracy – 0.9802 %</vt:lpstr>
      <vt:lpstr>Ada Boost Classifier Accuracy – 0.9707 %</vt:lpstr>
      <vt:lpstr>XGB Classifier Accuracy – 0.9942 %</vt:lpstr>
      <vt:lpstr>Support Vector Classifier (SVC) Accuracy – 0.9937 %</vt:lpstr>
      <vt:lpstr>Accuracy of various ML algorithms: </vt:lpstr>
      <vt:lpstr>Hyper parameter Tuning</vt:lpstr>
      <vt:lpstr>Hyper parameter Tunning</vt:lpstr>
      <vt:lpstr>Deep Learning Algorithm (ANN) using Py Torch Algorithm</vt:lpstr>
      <vt:lpstr>Neural Network Architecture</vt:lpstr>
      <vt:lpstr>Training and Testing the ANN </vt:lpstr>
      <vt:lpstr>Conclusion</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recognistion (MNIST)</dc:title>
  <dc:creator>Anurag Shukla</dc:creator>
  <cp:lastModifiedBy>Anurag Shukla</cp:lastModifiedBy>
  <cp:revision>53</cp:revision>
  <dcterms:created xsi:type="dcterms:W3CDTF">2023-12-10T11:57:22Z</dcterms:created>
  <dcterms:modified xsi:type="dcterms:W3CDTF">2023-12-11T06:20:40Z</dcterms:modified>
</cp:coreProperties>
</file>