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5" r:id="rId33"/>
    <p:sldId id="304"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0" autoAdjust="0"/>
    <p:restoredTop sz="94660"/>
  </p:normalViewPr>
  <p:slideViewPr>
    <p:cSldViewPr snapToGrid="0">
      <p:cViewPr varScale="1">
        <p:scale>
          <a:sx n="78" d="100"/>
          <a:sy n="78"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1:52.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2:08.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2:09.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inkml:trace>
  <inkml:trace contextRef="#ctx0" brushRef="#br0" timeOffset="1">1 0</inkml:trace>
  <inkml:trace contextRef="#ctx0" brushRef="#br0" timeOffset="2">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F0E-2003-4EE7-B8D4-D82CF1EC5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84F45-EA30-490D-BEBE-37E71A588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B6E92-7B1D-44BA-9A9F-C8D8DBA801F7}"/>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53CDA0BE-DD96-424A-93BD-A6C121B0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76AB-33FD-4A20-8E94-5F303F73717A}"/>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9712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82E-5771-496B-BBEA-A8F27CF0C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3BBA0-A2BD-47E6-8DDC-BD77D406F6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9C088-6E03-4C4B-81DF-7759FCF39358}"/>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E0CA3E4F-F0F3-430E-907C-73FA187B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597F1-1034-48DB-9D2C-BED765CC24F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508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56C81-A5A3-4C5B-9BA2-63BED64C2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83963-0ED4-4B47-B42A-3DA624A5EF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0BBB-CCAB-4B11-8705-5B50BF2EE3DC}"/>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5C61AD55-CFFA-4E9C-B8FF-45F0916C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ADCF5-7D6E-4A59-870B-62F71314B294}"/>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276338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FB26-7DDE-4F5B-9FD7-992ECCE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7F7A9-6C56-46DF-A15C-EE5335CDE5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D4C6-0A99-454B-A506-86B02E726732}"/>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3ED5C0A8-854B-4512-915C-FCBFC118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D58C1-4CCC-4851-B6BA-7A0C6F0D2076}"/>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7038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CAA-99C0-469A-9D9F-AE39D8E91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FD88D-BC3E-4EAC-A385-0341B5F61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E8A350-B65E-4446-8E45-A25540E7CEC8}"/>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B1D22858-2A03-4837-80E9-C91325FF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16EF4-BA6F-49A6-B018-F8AD68A55723}"/>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70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B6D-6D5B-4120-9B83-DC3D4D218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1FC0F-A99B-4D8C-9B07-A40FFA93E1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61ED8-CD37-4BA0-830E-953C948939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6645D-B41D-49C6-B4BD-66ABA0755AB2}"/>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6" name="Footer Placeholder 5">
            <a:extLst>
              <a:ext uri="{FF2B5EF4-FFF2-40B4-BE49-F238E27FC236}">
                <a16:creationId xmlns:a16="http://schemas.microsoft.com/office/drawing/2014/main" id="{29B4F1FF-A0DB-4ECE-B7DD-67EE6C68D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F8A2C-6AD1-4ADF-AEEC-75DEB08A8317}"/>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9677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E52-FDF7-4B37-89A7-25330E7CF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899FC-C5F3-4754-AFB2-93117EF68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38F15A-C02B-4BE3-8324-14C79951A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A5BDA-5550-4547-A8F6-7569EAD40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AD928D-6392-4025-82D9-D066DEE3F9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07AB1-9717-43AB-9ECF-4DA66BD67882}"/>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8" name="Footer Placeholder 7">
            <a:extLst>
              <a:ext uri="{FF2B5EF4-FFF2-40B4-BE49-F238E27FC236}">
                <a16:creationId xmlns:a16="http://schemas.microsoft.com/office/drawing/2014/main" id="{EE310188-6045-4892-B12F-FEDF1913C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10463-0731-44D1-930E-51466B5A5639}"/>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9654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B2B9-B799-4560-A55C-8ACF95AB4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343762-2B45-495B-AAC3-126B4BD70E25}"/>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4" name="Footer Placeholder 3">
            <a:extLst>
              <a:ext uri="{FF2B5EF4-FFF2-40B4-BE49-F238E27FC236}">
                <a16:creationId xmlns:a16="http://schemas.microsoft.com/office/drawing/2014/main" id="{7D928C72-05F9-4E21-93E8-9368EE3A9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0D5C2-F5D6-43AA-9210-BEBD09C8618B}"/>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4024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542C3-16CB-48DB-86DB-C2F753D396FC}"/>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3" name="Footer Placeholder 2">
            <a:extLst>
              <a:ext uri="{FF2B5EF4-FFF2-40B4-BE49-F238E27FC236}">
                <a16:creationId xmlns:a16="http://schemas.microsoft.com/office/drawing/2014/main" id="{BABC3C3E-9BBC-466B-8EC4-95BF71A52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908A9-CAE8-48E3-B003-79E223B8CA72}"/>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5516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068B-7377-45FF-8B2D-ED507EAD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33678-8C0A-4FC9-8466-9BA4A38E1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1A0EA-FD55-4DA4-89B0-B989E426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1FFA1B-694A-4BB1-848F-4968B6D518B0}"/>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6" name="Footer Placeholder 5">
            <a:extLst>
              <a:ext uri="{FF2B5EF4-FFF2-40B4-BE49-F238E27FC236}">
                <a16:creationId xmlns:a16="http://schemas.microsoft.com/office/drawing/2014/main" id="{0BCBA82F-ABB6-44A2-A7E4-273D2C84B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68133-02E3-4A77-93FB-677F54D9AF8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93368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E62-E4E9-430D-8EF3-8C5E7D23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0FF36-5201-48CD-8D70-42EEAC806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0C5BA-3B5B-4428-BCFE-0EF9BF201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E5116-140A-427F-9C47-D296ABBAE426}"/>
              </a:ext>
            </a:extLst>
          </p:cNvPr>
          <p:cNvSpPr>
            <a:spLocks noGrp="1"/>
          </p:cNvSpPr>
          <p:nvPr>
            <p:ph type="dt" sz="half" idx="10"/>
          </p:nvPr>
        </p:nvSpPr>
        <p:spPr/>
        <p:txBody>
          <a:bodyPr/>
          <a:lstStyle/>
          <a:p>
            <a:fld id="{444F69DA-935B-4EB7-997C-047C8C861D6A}" type="datetimeFigureOut">
              <a:rPr lang="en-US" smtClean="0"/>
              <a:t>1/26/2024</a:t>
            </a:fld>
            <a:endParaRPr lang="en-US"/>
          </a:p>
        </p:txBody>
      </p:sp>
      <p:sp>
        <p:nvSpPr>
          <p:cNvPr id="6" name="Footer Placeholder 5">
            <a:extLst>
              <a:ext uri="{FF2B5EF4-FFF2-40B4-BE49-F238E27FC236}">
                <a16:creationId xmlns:a16="http://schemas.microsoft.com/office/drawing/2014/main" id="{B5BCE8C4-93B5-4776-8A5B-09B4DF5A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40335-40FF-4095-BC17-47F692144E60}"/>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5535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5AFC-043F-439D-8AA9-E617F49DE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33316-7E55-40B8-9AA5-E6C9DAE14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4586-8D2C-4785-8BF0-4175378F9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F69DA-935B-4EB7-997C-047C8C861D6A}" type="datetimeFigureOut">
              <a:rPr lang="en-US" smtClean="0"/>
              <a:t>1/26/2024</a:t>
            </a:fld>
            <a:endParaRPr lang="en-US"/>
          </a:p>
        </p:txBody>
      </p:sp>
      <p:sp>
        <p:nvSpPr>
          <p:cNvPr id="5" name="Footer Placeholder 4">
            <a:extLst>
              <a:ext uri="{FF2B5EF4-FFF2-40B4-BE49-F238E27FC236}">
                <a16:creationId xmlns:a16="http://schemas.microsoft.com/office/drawing/2014/main" id="{4A03299E-0D06-4E48-AE60-690E839D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7BFBF-3FD5-4439-B1DB-D394FA86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6BF5D-0669-45DC-875C-D2D3BD107BBE}" type="slidenum">
              <a:rPr lang="en-US" smtClean="0"/>
              <a:t>‹#›</a:t>
            </a:fld>
            <a:endParaRPr lang="en-US"/>
          </a:p>
        </p:txBody>
      </p:sp>
    </p:spTree>
    <p:extLst>
      <p:ext uri="{BB962C8B-B14F-4D97-AF65-F5344CB8AC3E}">
        <p14:creationId xmlns:p14="http://schemas.microsoft.com/office/powerpoint/2010/main" val="399556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5.JP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customXml" Target="../ink/ink3.xml"/><Relationship Id="rId4" Type="http://schemas.openxmlformats.org/officeDocument/2006/relationships/customXml" Target="../ink/ink2.xml"/></Relationships>
</file>

<file path=ppt/slides/_rels/slide4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C5D4B-9E70-4229-AE45-51DF713D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836" y="360959"/>
            <a:ext cx="5574328" cy="3068041"/>
          </a:xfrm>
          <a:prstGeom prst="rect">
            <a:avLst/>
          </a:prstGeom>
        </p:spPr>
      </p:pic>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838200" y="4295680"/>
            <a:ext cx="10515600" cy="1325563"/>
          </a:xfrm>
        </p:spPr>
        <p:txBody>
          <a:bodyPr>
            <a:normAutofit fontScale="90000"/>
          </a:bodyPr>
          <a:lstStyle/>
          <a:p>
            <a:pPr algn="ctr"/>
            <a:r>
              <a:rPr lang="en-US" b="1" dirty="0"/>
              <a:t>ANURAG SRIVASTAV</a:t>
            </a:r>
            <a:br>
              <a:rPr lang="en-US" b="1" dirty="0"/>
            </a:br>
            <a:br>
              <a:rPr lang="en-US" b="1" dirty="0"/>
            </a:br>
            <a:r>
              <a:rPr lang="en-US" sz="3600" b="1" dirty="0"/>
              <a:t>Predict the attrition in the company and Uncover the Factors that lead the employee attrition</a:t>
            </a:r>
            <a:br>
              <a:rPr lang="en-US" sz="3600" b="1" dirty="0"/>
            </a:br>
            <a:br>
              <a:rPr lang="en-US" sz="3600" b="1" dirty="0"/>
            </a:br>
            <a:endParaRPr lang="en-US" sz="3600" b="1" dirty="0"/>
          </a:p>
        </p:txBody>
      </p:sp>
    </p:spTree>
    <p:extLst>
      <p:ext uri="{BB962C8B-B14F-4D97-AF65-F5344CB8AC3E}">
        <p14:creationId xmlns:p14="http://schemas.microsoft.com/office/powerpoint/2010/main" val="39957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Age</a:t>
            </a:r>
          </a:p>
        </p:txBody>
      </p:sp>
      <p:pic>
        <p:nvPicPr>
          <p:cNvPr id="4" name="Picture 3">
            <a:extLst>
              <a:ext uri="{FF2B5EF4-FFF2-40B4-BE49-F238E27FC236}">
                <a16:creationId xmlns:a16="http://schemas.microsoft.com/office/drawing/2014/main" id="{7182F533-6A71-4FC8-8DAA-CF2C319CBD46}"/>
              </a:ext>
            </a:extLst>
          </p:cNvPr>
          <p:cNvPicPr/>
          <p:nvPr/>
        </p:nvPicPr>
        <p:blipFill>
          <a:blip r:embed="rId2">
            <a:extLst>
              <a:ext uri="{28A0092B-C50C-407E-A947-70E740481C1C}">
                <a14:useLocalDpi xmlns:a14="http://schemas.microsoft.com/office/drawing/2010/main" val="0"/>
              </a:ext>
            </a:extLst>
          </a:blip>
          <a:stretch>
            <a:fillRect/>
          </a:stretch>
        </p:blipFill>
        <p:spPr>
          <a:xfrm>
            <a:off x="1659147" y="1055125"/>
            <a:ext cx="8873705" cy="5449192"/>
          </a:xfrm>
          <a:prstGeom prst="rect">
            <a:avLst/>
          </a:prstGeom>
        </p:spPr>
      </p:pic>
    </p:spTree>
    <p:extLst>
      <p:ext uri="{BB962C8B-B14F-4D97-AF65-F5344CB8AC3E}">
        <p14:creationId xmlns:p14="http://schemas.microsoft.com/office/powerpoint/2010/main" val="188156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Business Travel</a:t>
            </a:r>
          </a:p>
        </p:txBody>
      </p:sp>
      <p:pic>
        <p:nvPicPr>
          <p:cNvPr id="4" name="Picture 3">
            <a:extLst>
              <a:ext uri="{FF2B5EF4-FFF2-40B4-BE49-F238E27FC236}">
                <a16:creationId xmlns:a16="http://schemas.microsoft.com/office/drawing/2014/main" id="{DD53B91E-E349-4F00-A226-EAC0F2CC0D6C}"/>
              </a:ext>
            </a:extLst>
          </p:cNvPr>
          <p:cNvPicPr/>
          <p:nvPr/>
        </p:nvPicPr>
        <p:blipFill>
          <a:blip r:embed="rId2">
            <a:extLst>
              <a:ext uri="{28A0092B-C50C-407E-A947-70E740481C1C}">
                <a14:useLocalDpi xmlns:a14="http://schemas.microsoft.com/office/drawing/2010/main" val="0"/>
              </a:ext>
            </a:extLst>
          </a:blip>
          <a:stretch>
            <a:fillRect/>
          </a:stretch>
        </p:blipFill>
        <p:spPr>
          <a:xfrm>
            <a:off x="1415810" y="972313"/>
            <a:ext cx="9360380" cy="5531180"/>
          </a:xfrm>
          <a:prstGeom prst="rect">
            <a:avLst/>
          </a:prstGeom>
        </p:spPr>
      </p:pic>
    </p:spTree>
    <p:extLst>
      <p:ext uri="{BB962C8B-B14F-4D97-AF65-F5344CB8AC3E}">
        <p14:creationId xmlns:p14="http://schemas.microsoft.com/office/powerpoint/2010/main" val="299266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Department</a:t>
            </a:r>
          </a:p>
        </p:txBody>
      </p:sp>
      <p:pic>
        <p:nvPicPr>
          <p:cNvPr id="6" name="Picture 5">
            <a:extLst>
              <a:ext uri="{FF2B5EF4-FFF2-40B4-BE49-F238E27FC236}">
                <a16:creationId xmlns:a16="http://schemas.microsoft.com/office/drawing/2014/main" id="{8B12CE70-87CC-49BF-AAE6-FAFEFE4A7FF8}"/>
              </a:ext>
            </a:extLst>
          </p:cNvPr>
          <p:cNvPicPr/>
          <p:nvPr/>
        </p:nvPicPr>
        <p:blipFill>
          <a:blip r:embed="rId2">
            <a:extLst>
              <a:ext uri="{28A0092B-C50C-407E-A947-70E740481C1C}">
                <a14:useLocalDpi xmlns:a14="http://schemas.microsoft.com/office/drawing/2010/main" val="0"/>
              </a:ext>
            </a:extLst>
          </a:blip>
          <a:stretch>
            <a:fillRect/>
          </a:stretch>
        </p:blipFill>
        <p:spPr>
          <a:xfrm>
            <a:off x="1247460" y="1029328"/>
            <a:ext cx="9697079" cy="5509494"/>
          </a:xfrm>
          <a:prstGeom prst="rect">
            <a:avLst/>
          </a:prstGeom>
        </p:spPr>
      </p:pic>
    </p:spTree>
    <p:extLst>
      <p:ext uri="{BB962C8B-B14F-4D97-AF65-F5344CB8AC3E}">
        <p14:creationId xmlns:p14="http://schemas.microsoft.com/office/powerpoint/2010/main" val="88028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Distance From Home</a:t>
            </a:r>
          </a:p>
        </p:txBody>
      </p:sp>
      <p:pic>
        <p:nvPicPr>
          <p:cNvPr id="4" name="Picture 3">
            <a:extLst>
              <a:ext uri="{FF2B5EF4-FFF2-40B4-BE49-F238E27FC236}">
                <a16:creationId xmlns:a16="http://schemas.microsoft.com/office/drawing/2014/main" id="{A8221939-50D4-422D-9619-BD2EE610AB0E}"/>
              </a:ext>
            </a:extLst>
          </p:cNvPr>
          <p:cNvPicPr/>
          <p:nvPr/>
        </p:nvPicPr>
        <p:blipFill>
          <a:blip r:embed="rId2">
            <a:extLst>
              <a:ext uri="{28A0092B-C50C-407E-A947-70E740481C1C}">
                <a14:useLocalDpi xmlns:a14="http://schemas.microsoft.com/office/drawing/2010/main" val="0"/>
              </a:ext>
            </a:extLst>
          </a:blip>
          <a:stretch>
            <a:fillRect/>
          </a:stretch>
        </p:blipFill>
        <p:spPr>
          <a:xfrm>
            <a:off x="1925847" y="1197348"/>
            <a:ext cx="8340306" cy="5235409"/>
          </a:xfrm>
          <a:prstGeom prst="rect">
            <a:avLst/>
          </a:prstGeom>
        </p:spPr>
      </p:pic>
    </p:spTree>
    <p:extLst>
      <p:ext uri="{BB962C8B-B14F-4D97-AF65-F5344CB8AC3E}">
        <p14:creationId xmlns:p14="http://schemas.microsoft.com/office/powerpoint/2010/main" val="607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Education</a:t>
            </a:r>
          </a:p>
        </p:txBody>
      </p:sp>
      <p:pic>
        <p:nvPicPr>
          <p:cNvPr id="4" name="Picture 3">
            <a:extLst>
              <a:ext uri="{FF2B5EF4-FFF2-40B4-BE49-F238E27FC236}">
                <a16:creationId xmlns:a16="http://schemas.microsoft.com/office/drawing/2014/main" id="{EC1F5BE2-A908-4788-A0EE-7B77725C8817}"/>
              </a:ext>
            </a:extLst>
          </p:cNvPr>
          <p:cNvPicPr/>
          <p:nvPr/>
        </p:nvPicPr>
        <p:blipFill>
          <a:blip r:embed="rId2">
            <a:extLst>
              <a:ext uri="{28A0092B-C50C-407E-A947-70E740481C1C}">
                <a14:useLocalDpi xmlns:a14="http://schemas.microsoft.com/office/drawing/2010/main" val="0"/>
              </a:ext>
            </a:extLst>
          </a:blip>
          <a:stretch>
            <a:fillRect/>
          </a:stretch>
        </p:blipFill>
        <p:spPr>
          <a:xfrm>
            <a:off x="2196860" y="1059888"/>
            <a:ext cx="7798279" cy="5358165"/>
          </a:xfrm>
          <a:prstGeom prst="rect">
            <a:avLst/>
          </a:prstGeom>
        </p:spPr>
      </p:pic>
    </p:spTree>
    <p:extLst>
      <p:ext uri="{BB962C8B-B14F-4D97-AF65-F5344CB8AC3E}">
        <p14:creationId xmlns:p14="http://schemas.microsoft.com/office/powerpoint/2010/main" val="404923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Education Field</a:t>
            </a:r>
          </a:p>
        </p:txBody>
      </p:sp>
      <p:pic>
        <p:nvPicPr>
          <p:cNvPr id="4" name="Picture 3">
            <a:extLst>
              <a:ext uri="{FF2B5EF4-FFF2-40B4-BE49-F238E27FC236}">
                <a16:creationId xmlns:a16="http://schemas.microsoft.com/office/drawing/2014/main" id="{41E9B225-48C1-471F-A2BA-0A673BE57D1E}"/>
              </a:ext>
            </a:extLst>
          </p:cNvPr>
          <p:cNvPicPr/>
          <p:nvPr/>
        </p:nvPicPr>
        <p:blipFill>
          <a:blip r:embed="rId2">
            <a:extLst>
              <a:ext uri="{28A0092B-C50C-407E-A947-70E740481C1C}">
                <a14:useLocalDpi xmlns:a14="http://schemas.microsoft.com/office/drawing/2010/main" val="0"/>
              </a:ext>
            </a:extLst>
          </a:blip>
          <a:stretch>
            <a:fillRect/>
          </a:stretch>
        </p:blipFill>
        <p:spPr>
          <a:xfrm>
            <a:off x="1692934" y="1048566"/>
            <a:ext cx="8806132" cy="5490256"/>
          </a:xfrm>
          <a:prstGeom prst="rect">
            <a:avLst/>
          </a:prstGeom>
        </p:spPr>
      </p:pic>
    </p:spTree>
    <p:extLst>
      <p:ext uri="{BB962C8B-B14F-4D97-AF65-F5344CB8AC3E}">
        <p14:creationId xmlns:p14="http://schemas.microsoft.com/office/powerpoint/2010/main" val="29158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Environment Satisfaction</a:t>
            </a:r>
          </a:p>
        </p:txBody>
      </p:sp>
      <p:pic>
        <p:nvPicPr>
          <p:cNvPr id="4" name="Picture 3">
            <a:extLst>
              <a:ext uri="{FF2B5EF4-FFF2-40B4-BE49-F238E27FC236}">
                <a16:creationId xmlns:a16="http://schemas.microsoft.com/office/drawing/2014/main" id="{16D3EC2E-BB2E-4D87-86AF-E64EB1D9450B}"/>
              </a:ext>
            </a:extLst>
          </p:cNvPr>
          <p:cNvPicPr/>
          <p:nvPr/>
        </p:nvPicPr>
        <p:blipFill>
          <a:blip r:embed="rId2">
            <a:extLst>
              <a:ext uri="{28A0092B-C50C-407E-A947-70E740481C1C}">
                <a14:useLocalDpi xmlns:a14="http://schemas.microsoft.com/office/drawing/2010/main" val="0"/>
              </a:ext>
            </a:extLst>
          </a:blip>
          <a:stretch>
            <a:fillRect/>
          </a:stretch>
        </p:blipFill>
        <p:spPr>
          <a:xfrm>
            <a:off x="1736066" y="1197348"/>
            <a:ext cx="8719868" cy="5203452"/>
          </a:xfrm>
          <a:prstGeom prst="rect">
            <a:avLst/>
          </a:prstGeom>
        </p:spPr>
      </p:pic>
    </p:spTree>
    <p:extLst>
      <p:ext uri="{BB962C8B-B14F-4D97-AF65-F5344CB8AC3E}">
        <p14:creationId xmlns:p14="http://schemas.microsoft.com/office/powerpoint/2010/main" val="101834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Gender</a:t>
            </a:r>
          </a:p>
        </p:txBody>
      </p:sp>
      <p:pic>
        <p:nvPicPr>
          <p:cNvPr id="4" name="Picture 3">
            <a:extLst>
              <a:ext uri="{FF2B5EF4-FFF2-40B4-BE49-F238E27FC236}">
                <a16:creationId xmlns:a16="http://schemas.microsoft.com/office/drawing/2014/main" id="{6DC558A5-FC6C-48C1-A6AA-14BE72C5ACFA}"/>
              </a:ext>
            </a:extLst>
          </p:cNvPr>
          <p:cNvPicPr/>
          <p:nvPr/>
        </p:nvPicPr>
        <p:blipFill>
          <a:blip r:embed="rId2">
            <a:extLst>
              <a:ext uri="{28A0092B-C50C-407E-A947-70E740481C1C}">
                <a14:useLocalDpi xmlns:a14="http://schemas.microsoft.com/office/drawing/2010/main" val="0"/>
              </a:ext>
            </a:extLst>
          </a:blip>
          <a:stretch>
            <a:fillRect/>
          </a:stretch>
        </p:blipFill>
        <p:spPr>
          <a:xfrm>
            <a:off x="1968979" y="1012890"/>
            <a:ext cx="8254042" cy="5318897"/>
          </a:xfrm>
          <a:prstGeom prst="rect">
            <a:avLst/>
          </a:prstGeom>
        </p:spPr>
      </p:pic>
    </p:spTree>
    <p:extLst>
      <p:ext uri="{BB962C8B-B14F-4D97-AF65-F5344CB8AC3E}">
        <p14:creationId xmlns:p14="http://schemas.microsoft.com/office/powerpoint/2010/main" val="14333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Involvement</a:t>
            </a:r>
          </a:p>
        </p:txBody>
      </p:sp>
      <p:pic>
        <p:nvPicPr>
          <p:cNvPr id="4" name="Picture 3">
            <a:extLst>
              <a:ext uri="{FF2B5EF4-FFF2-40B4-BE49-F238E27FC236}">
                <a16:creationId xmlns:a16="http://schemas.microsoft.com/office/drawing/2014/main" id="{8D153B07-F658-4763-AF35-087B337517B0}"/>
              </a:ext>
            </a:extLst>
          </p:cNvPr>
          <p:cNvPicPr/>
          <p:nvPr/>
        </p:nvPicPr>
        <p:blipFill>
          <a:blip r:embed="rId2">
            <a:extLst>
              <a:ext uri="{28A0092B-C50C-407E-A947-70E740481C1C}">
                <a14:useLocalDpi xmlns:a14="http://schemas.microsoft.com/office/drawing/2010/main" val="0"/>
              </a:ext>
            </a:extLst>
          </a:blip>
          <a:stretch>
            <a:fillRect/>
          </a:stretch>
        </p:blipFill>
        <p:spPr>
          <a:xfrm>
            <a:off x="2012111" y="1012031"/>
            <a:ext cx="8167777" cy="5526792"/>
          </a:xfrm>
          <a:prstGeom prst="rect">
            <a:avLst/>
          </a:prstGeom>
        </p:spPr>
      </p:pic>
    </p:spTree>
    <p:extLst>
      <p:ext uri="{BB962C8B-B14F-4D97-AF65-F5344CB8AC3E}">
        <p14:creationId xmlns:p14="http://schemas.microsoft.com/office/powerpoint/2010/main" val="58409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Level</a:t>
            </a:r>
          </a:p>
        </p:txBody>
      </p:sp>
      <p:pic>
        <p:nvPicPr>
          <p:cNvPr id="4" name="Picture 3">
            <a:extLst>
              <a:ext uri="{FF2B5EF4-FFF2-40B4-BE49-F238E27FC236}">
                <a16:creationId xmlns:a16="http://schemas.microsoft.com/office/drawing/2014/main" id="{4B9F5978-A898-4F5C-B956-DCBCBBED8C27}"/>
              </a:ext>
            </a:extLst>
          </p:cNvPr>
          <p:cNvPicPr/>
          <p:nvPr/>
        </p:nvPicPr>
        <p:blipFill>
          <a:blip r:embed="rId2">
            <a:extLst>
              <a:ext uri="{28A0092B-C50C-407E-A947-70E740481C1C}">
                <a14:useLocalDpi xmlns:a14="http://schemas.microsoft.com/office/drawing/2010/main" val="0"/>
              </a:ext>
            </a:extLst>
          </a:blip>
          <a:stretch>
            <a:fillRect/>
          </a:stretch>
        </p:blipFill>
        <p:spPr>
          <a:xfrm>
            <a:off x="1782792" y="954390"/>
            <a:ext cx="8626415" cy="5738885"/>
          </a:xfrm>
          <a:prstGeom prst="rect">
            <a:avLst/>
          </a:prstGeom>
        </p:spPr>
      </p:pic>
    </p:spTree>
    <p:extLst>
      <p:ext uri="{BB962C8B-B14F-4D97-AF65-F5344CB8AC3E}">
        <p14:creationId xmlns:p14="http://schemas.microsoft.com/office/powerpoint/2010/main" val="305058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5" name="Content Placeholder 4">
            <a:extLst>
              <a:ext uri="{FF2B5EF4-FFF2-40B4-BE49-F238E27FC236}">
                <a16:creationId xmlns:a16="http://schemas.microsoft.com/office/drawing/2014/main" id="{03A02F25-59F0-43C1-85C0-7551E4B0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623" y="1197348"/>
            <a:ext cx="5724753" cy="3797733"/>
          </a:xfrm>
        </p:spPr>
      </p:pic>
      <p:sp>
        <p:nvSpPr>
          <p:cNvPr id="6" name="Title 1">
            <a:extLst>
              <a:ext uri="{FF2B5EF4-FFF2-40B4-BE49-F238E27FC236}">
                <a16:creationId xmlns:a16="http://schemas.microsoft.com/office/drawing/2014/main" id="{DE0850EC-48CF-4DDB-A64F-142B1BCE90A4}"/>
              </a:ext>
            </a:extLst>
          </p:cNvPr>
          <p:cNvSpPr txBox="1">
            <a:spLocks/>
          </p:cNvSpPr>
          <p:nvPr/>
        </p:nvSpPr>
        <p:spPr>
          <a:xfrm>
            <a:off x="1015621" y="4990475"/>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Why?  &amp;   What to Predict?</a:t>
            </a:r>
          </a:p>
        </p:txBody>
      </p:sp>
    </p:spTree>
    <p:extLst>
      <p:ext uri="{BB962C8B-B14F-4D97-AF65-F5344CB8AC3E}">
        <p14:creationId xmlns:p14="http://schemas.microsoft.com/office/powerpoint/2010/main" val="283227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Role</a:t>
            </a:r>
          </a:p>
        </p:txBody>
      </p:sp>
      <p:pic>
        <p:nvPicPr>
          <p:cNvPr id="4" name="Picture 3">
            <a:extLst>
              <a:ext uri="{FF2B5EF4-FFF2-40B4-BE49-F238E27FC236}">
                <a16:creationId xmlns:a16="http://schemas.microsoft.com/office/drawing/2014/main" id="{62C23B9E-C1D3-4C0B-84ED-6FA610B15340}"/>
              </a:ext>
            </a:extLst>
          </p:cNvPr>
          <p:cNvPicPr/>
          <p:nvPr/>
        </p:nvPicPr>
        <p:blipFill>
          <a:blip r:embed="rId2">
            <a:extLst>
              <a:ext uri="{28A0092B-C50C-407E-A947-70E740481C1C}">
                <a14:useLocalDpi xmlns:a14="http://schemas.microsoft.com/office/drawing/2010/main" val="0"/>
              </a:ext>
            </a:extLst>
          </a:blip>
          <a:stretch>
            <a:fillRect/>
          </a:stretch>
        </p:blipFill>
        <p:spPr>
          <a:xfrm>
            <a:off x="1408981" y="908230"/>
            <a:ext cx="9944819" cy="5949770"/>
          </a:xfrm>
          <a:prstGeom prst="rect">
            <a:avLst/>
          </a:prstGeom>
        </p:spPr>
      </p:pic>
    </p:spTree>
    <p:extLst>
      <p:ext uri="{BB962C8B-B14F-4D97-AF65-F5344CB8AC3E}">
        <p14:creationId xmlns:p14="http://schemas.microsoft.com/office/powerpoint/2010/main" val="23504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Satisfaction</a:t>
            </a:r>
          </a:p>
        </p:txBody>
      </p:sp>
      <p:pic>
        <p:nvPicPr>
          <p:cNvPr id="4" name="Picture 3">
            <a:extLst>
              <a:ext uri="{FF2B5EF4-FFF2-40B4-BE49-F238E27FC236}">
                <a16:creationId xmlns:a16="http://schemas.microsoft.com/office/drawing/2014/main" id="{976AE374-F36A-4332-B841-92E3C552D98B}"/>
              </a:ext>
            </a:extLst>
          </p:cNvPr>
          <p:cNvPicPr/>
          <p:nvPr/>
        </p:nvPicPr>
        <p:blipFill>
          <a:blip r:embed="rId2">
            <a:extLst>
              <a:ext uri="{28A0092B-C50C-407E-A947-70E740481C1C}">
                <a14:useLocalDpi xmlns:a14="http://schemas.microsoft.com/office/drawing/2010/main" val="0"/>
              </a:ext>
            </a:extLst>
          </a:blip>
          <a:stretch>
            <a:fillRect/>
          </a:stretch>
        </p:blipFill>
        <p:spPr>
          <a:xfrm>
            <a:off x="1477408" y="1023001"/>
            <a:ext cx="9237183" cy="5429558"/>
          </a:xfrm>
          <a:prstGeom prst="rect">
            <a:avLst/>
          </a:prstGeom>
        </p:spPr>
      </p:pic>
    </p:spTree>
    <p:extLst>
      <p:ext uri="{BB962C8B-B14F-4D97-AF65-F5344CB8AC3E}">
        <p14:creationId xmlns:p14="http://schemas.microsoft.com/office/powerpoint/2010/main" val="282119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Marital Status</a:t>
            </a:r>
          </a:p>
        </p:txBody>
      </p:sp>
      <p:pic>
        <p:nvPicPr>
          <p:cNvPr id="4" name="Picture 3">
            <a:extLst>
              <a:ext uri="{FF2B5EF4-FFF2-40B4-BE49-F238E27FC236}">
                <a16:creationId xmlns:a16="http://schemas.microsoft.com/office/drawing/2014/main" id="{14EC4A4D-7778-4D8F-93C3-04D19AA4632E}"/>
              </a:ext>
            </a:extLst>
          </p:cNvPr>
          <p:cNvPicPr/>
          <p:nvPr/>
        </p:nvPicPr>
        <p:blipFill>
          <a:blip r:embed="rId2">
            <a:extLst>
              <a:ext uri="{28A0092B-C50C-407E-A947-70E740481C1C}">
                <a14:useLocalDpi xmlns:a14="http://schemas.microsoft.com/office/drawing/2010/main" val="0"/>
              </a:ext>
            </a:extLst>
          </a:blip>
          <a:stretch>
            <a:fillRect/>
          </a:stretch>
        </p:blipFill>
        <p:spPr>
          <a:xfrm>
            <a:off x="1343092" y="1007566"/>
            <a:ext cx="9505815" cy="5685709"/>
          </a:xfrm>
          <a:prstGeom prst="rect">
            <a:avLst/>
          </a:prstGeom>
        </p:spPr>
      </p:pic>
    </p:spTree>
    <p:extLst>
      <p:ext uri="{BB962C8B-B14F-4D97-AF65-F5344CB8AC3E}">
        <p14:creationId xmlns:p14="http://schemas.microsoft.com/office/powerpoint/2010/main" val="254408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Monthly Income</a:t>
            </a:r>
          </a:p>
        </p:txBody>
      </p:sp>
      <p:pic>
        <p:nvPicPr>
          <p:cNvPr id="4" name="Picture 3">
            <a:extLst>
              <a:ext uri="{FF2B5EF4-FFF2-40B4-BE49-F238E27FC236}">
                <a16:creationId xmlns:a16="http://schemas.microsoft.com/office/drawing/2014/main" id="{683E2493-9844-426C-8DEF-09D7D65DD9E1}"/>
              </a:ext>
            </a:extLst>
          </p:cNvPr>
          <p:cNvPicPr/>
          <p:nvPr/>
        </p:nvPicPr>
        <p:blipFill>
          <a:blip r:embed="rId2">
            <a:extLst>
              <a:ext uri="{28A0092B-C50C-407E-A947-70E740481C1C}">
                <a14:useLocalDpi xmlns:a14="http://schemas.microsoft.com/office/drawing/2010/main" val="0"/>
              </a:ext>
            </a:extLst>
          </a:blip>
          <a:stretch>
            <a:fillRect/>
          </a:stretch>
        </p:blipFill>
        <p:spPr>
          <a:xfrm>
            <a:off x="970786" y="951609"/>
            <a:ext cx="10250428" cy="5603644"/>
          </a:xfrm>
          <a:prstGeom prst="rect">
            <a:avLst/>
          </a:prstGeom>
        </p:spPr>
      </p:pic>
    </p:spTree>
    <p:extLst>
      <p:ext uri="{BB962C8B-B14F-4D97-AF65-F5344CB8AC3E}">
        <p14:creationId xmlns:p14="http://schemas.microsoft.com/office/powerpoint/2010/main" val="276853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Numbers Companies Worked</a:t>
            </a:r>
          </a:p>
        </p:txBody>
      </p:sp>
      <p:pic>
        <p:nvPicPr>
          <p:cNvPr id="4" name="Picture 3">
            <a:extLst>
              <a:ext uri="{FF2B5EF4-FFF2-40B4-BE49-F238E27FC236}">
                <a16:creationId xmlns:a16="http://schemas.microsoft.com/office/drawing/2014/main" id="{6408528E-FD96-4AB0-B543-D27018E99FBF}"/>
              </a:ext>
            </a:extLst>
          </p:cNvPr>
          <p:cNvPicPr/>
          <p:nvPr/>
        </p:nvPicPr>
        <p:blipFill>
          <a:blip r:embed="rId2">
            <a:extLst>
              <a:ext uri="{28A0092B-C50C-407E-A947-70E740481C1C}">
                <a14:useLocalDpi xmlns:a14="http://schemas.microsoft.com/office/drawing/2010/main" val="0"/>
              </a:ext>
            </a:extLst>
          </a:blip>
          <a:stretch>
            <a:fillRect/>
          </a:stretch>
        </p:blipFill>
        <p:spPr>
          <a:xfrm>
            <a:off x="1721913" y="1037873"/>
            <a:ext cx="8871325" cy="5655402"/>
          </a:xfrm>
          <a:prstGeom prst="rect">
            <a:avLst/>
          </a:prstGeom>
        </p:spPr>
      </p:pic>
    </p:spTree>
    <p:extLst>
      <p:ext uri="{BB962C8B-B14F-4D97-AF65-F5344CB8AC3E}">
        <p14:creationId xmlns:p14="http://schemas.microsoft.com/office/powerpoint/2010/main" val="3951649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Over Time</a:t>
            </a:r>
          </a:p>
        </p:txBody>
      </p:sp>
      <p:pic>
        <p:nvPicPr>
          <p:cNvPr id="4" name="Picture 3">
            <a:extLst>
              <a:ext uri="{FF2B5EF4-FFF2-40B4-BE49-F238E27FC236}">
                <a16:creationId xmlns:a16="http://schemas.microsoft.com/office/drawing/2014/main" id="{AF505C90-42C8-4609-B52A-6F79D95A23B3}"/>
              </a:ext>
            </a:extLst>
          </p:cNvPr>
          <p:cNvPicPr/>
          <p:nvPr/>
        </p:nvPicPr>
        <p:blipFill>
          <a:blip r:embed="rId2">
            <a:extLst>
              <a:ext uri="{28A0092B-C50C-407E-A947-70E740481C1C}">
                <a14:useLocalDpi xmlns:a14="http://schemas.microsoft.com/office/drawing/2010/main" val="0"/>
              </a:ext>
            </a:extLst>
          </a:blip>
          <a:stretch>
            <a:fillRect/>
          </a:stretch>
        </p:blipFill>
        <p:spPr>
          <a:xfrm>
            <a:off x="1745411" y="1197348"/>
            <a:ext cx="8701178" cy="5341475"/>
          </a:xfrm>
          <a:prstGeom prst="rect">
            <a:avLst/>
          </a:prstGeom>
        </p:spPr>
      </p:pic>
    </p:spTree>
    <p:extLst>
      <p:ext uri="{BB962C8B-B14F-4D97-AF65-F5344CB8AC3E}">
        <p14:creationId xmlns:p14="http://schemas.microsoft.com/office/powerpoint/2010/main" val="147784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Percent Salary Hike</a:t>
            </a:r>
          </a:p>
        </p:txBody>
      </p:sp>
      <p:pic>
        <p:nvPicPr>
          <p:cNvPr id="4" name="Picture 3">
            <a:extLst>
              <a:ext uri="{FF2B5EF4-FFF2-40B4-BE49-F238E27FC236}">
                <a16:creationId xmlns:a16="http://schemas.microsoft.com/office/drawing/2014/main" id="{DE22710D-69E2-4362-9A5F-F0DCC6347EAD}"/>
              </a:ext>
            </a:extLst>
          </p:cNvPr>
          <p:cNvPicPr/>
          <p:nvPr/>
        </p:nvPicPr>
        <p:blipFill>
          <a:blip r:embed="rId2">
            <a:extLst>
              <a:ext uri="{28A0092B-C50C-407E-A947-70E740481C1C}">
                <a14:useLocalDpi xmlns:a14="http://schemas.microsoft.com/office/drawing/2010/main" val="0"/>
              </a:ext>
            </a:extLst>
          </a:blip>
          <a:stretch>
            <a:fillRect/>
          </a:stretch>
        </p:blipFill>
        <p:spPr>
          <a:xfrm>
            <a:off x="1468175" y="973060"/>
            <a:ext cx="9255650" cy="5548509"/>
          </a:xfrm>
          <a:prstGeom prst="rect">
            <a:avLst/>
          </a:prstGeom>
        </p:spPr>
      </p:pic>
    </p:spTree>
    <p:extLst>
      <p:ext uri="{BB962C8B-B14F-4D97-AF65-F5344CB8AC3E}">
        <p14:creationId xmlns:p14="http://schemas.microsoft.com/office/powerpoint/2010/main" val="409981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Performance Rating</a:t>
            </a:r>
          </a:p>
        </p:txBody>
      </p:sp>
      <p:pic>
        <p:nvPicPr>
          <p:cNvPr id="4" name="Picture 3">
            <a:extLst>
              <a:ext uri="{FF2B5EF4-FFF2-40B4-BE49-F238E27FC236}">
                <a16:creationId xmlns:a16="http://schemas.microsoft.com/office/drawing/2014/main" id="{8601C42F-6506-4DC2-A0F4-EE73326A3F8B}"/>
              </a:ext>
            </a:extLst>
          </p:cNvPr>
          <p:cNvPicPr/>
          <p:nvPr/>
        </p:nvPicPr>
        <p:blipFill>
          <a:blip r:embed="rId2">
            <a:extLst>
              <a:ext uri="{28A0092B-C50C-407E-A947-70E740481C1C}">
                <a14:useLocalDpi xmlns:a14="http://schemas.microsoft.com/office/drawing/2010/main" val="0"/>
              </a:ext>
            </a:extLst>
          </a:blip>
          <a:stretch>
            <a:fillRect/>
          </a:stretch>
        </p:blipFill>
        <p:spPr>
          <a:xfrm>
            <a:off x="1522787" y="1028089"/>
            <a:ext cx="9146426" cy="5665186"/>
          </a:xfrm>
          <a:prstGeom prst="rect">
            <a:avLst/>
          </a:prstGeom>
        </p:spPr>
      </p:pic>
    </p:spTree>
    <p:extLst>
      <p:ext uri="{BB962C8B-B14F-4D97-AF65-F5344CB8AC3E}">
        <p14:creationId xmlns:p14="http://schemas.microsoft.com/office/powerpoint/2010/main" val="379235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Relationship Satisfaction</a:t>
            </a:r>
          </a:p>
        </p:txBody>
      </p:sp>
      <p:pic>
        <p:nvPicPr>
          <p:cNvPr id="4" name="Picture 3">
            <a:extLst>
              <a:ext uri="{FF2B5EF4-FFF2-40B4-BE49-F238E27FC236}">
                <a16:creationId xmlns:a16="http://schemas.microsoft.com/office/drawing/2014/main" id="{798BF88C-F0F4-4CF9-9F0F-4023A273E3F3}"/>
              </a:ext>
            </a:extLst>
          </p:cNvPr>
          <p:cNvPicPr/>
          <p:nvPr/>
        </p:nvPicPr>
        <p:blipFill>
          <a:blip r:embed="rId2">
            <a:extLst>
              <a:ext uri="{28A0092B-C50C-407E-A947-70E740481C1C}">
                <a14:useLocalDpi xmlns:a14="http://schemas.microsoft.com/office/drawing/2010/main" val="0"/>
              </a:ext>
            </a:extLst>
          </a:blip>
          <a:stretch>
            <a:fillRect/>
          </a:stretch>
        </p:blipFill>
        <p:spPr>
          <a:xfrm>
            <a:off x="1575848" y="1033283"/>
            <a:ext cx="9040304" cy="5521970"/>
          </a:xfrm>
          <a:prstGeom prst="rect">
            <a:avLst/>
          </a:prstGeom>
        </p:spPr>
      </p:pic>
    </p:spTree>
    <p:extLst>
      <p:ext uri="{BB962C8B-B14F-4D97-AF65-F5344CB8AC3E}">
        <p14:creationId xmlns:p14="http://schemas.microsoft.com/office/powerpoint/2010/main" val="354473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Stock Option Level</a:t>
            </a:r>
          </a:p>
        </p:txBody>
      </p:sp>
      <p:pic>
        <p:nvPicPr>
          <p:cNvPr id="4" name="Picture 3">
            <a:extLst>
              <a:ext uri="{FF2B5EF4-FFF2-40B4-BE49-F238E27FC236}">
                <a16:creationId xmlns:a16="http://schemas.microsoft.com/office/drawing/2014/main" id="{DF3618D0-1B6F-476D-89B6-8AD72AC89DF4}"/>
              </a:ext>
            </a:extLst>
          </p:cNvPr>
          <p:cNvPicPr/>
          <p:nvPr/>
        </p:nvPicPr>
        <p:blipFill>
          <a:blip r:embed="rId2">
            <a:extLst>
              <a:ext uri="{28A0092B-C50C-407E-A947-70E740481C1C}">
                <a14:useLocalDpi xmlns:a14="http://schemas.microsoft.com/office/drawing/2010/main" val="0"/>
              </a:ext>
            </a:extLst>
          </a:blip>
          <a:stretch>
            <a:fillRect/>
          </a:stretch>
        </p:blipFill>
        <p:spPr>
          <a:xfrm>
            <a:off x="1567536" y="1059325"/>
            <a:ext cx="9056928" cy="5358727"/>
          </a:xfrm>
          <a:prstGeom prst="rect">
            <a:avLst/>
          </a:prstGeom>
        </p:spPr>
      </p:pic>
    </p:spTree>
    <p:extLst>
      <p:ext uri="{BB962C8B-B14F-4D97-AF65-F5344CB8AC3E}">
        <p14:creationId xmlns:p14="http://schemas.microsoft.com/office/powerpoint/2010/main" val="19195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Content Placeholder 4">
            <a:extLst>
              <a:ext uri="{FF2B5EF4-FFF2-40B4-BE49-F238E27FC236}">
                <a16:creationId xmlns:a16="http://schemas.microsoft.com/office/drawing/2014/main" id="{C2FA3779-D778-46D2-A651-D96BB2F3F5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32" r="9912"/>
          <a:stretch/>
        </p:blipFill>
        <p:spPr>
          <a:xfrm>
            <a:off x="1419368" y="1255351"/>
            <a:ext cx="4981433" cy="3619832"/>
          </a:xfrm>
        </p:spPr>
      </p:pic>
      <p:pic>
        <p:nvPicPr>
          <p:cNvPr id="7" name="Picture 6">
            <a:extLst>
              <a:ext uri="{FF2B5EF4-FFF2-40B4-BE49-F238E27FC236}">
                <a16:creationId xmlns:a16="http://schemas.microsoft.com/office/drawing/2014/main" id="{4B39B5F5-858B-4A9E-A127-BAF845EEC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245034"/>
            <a:ext cx="4546055" cy="3640466"/>
          </a:xfrm>
          <a:prstGeom prst="rect">
            <a:avLst/>
          </a:prstGeom>
        </p:spPr>
      </p:pic>
      <p:sp>
        <p:nvSpPr>
          <p:cNvPr id="8" name="Title 1">
            <a:extLst>
              <a:ext uri="{FF2B5EF4-FFF2-40B4-BE49-F238E27FC236}">
                <a16:creationId xmlns:a16="http://schemas.microsoft.com/office/drawing/2014/main" id="{CCA3753B-9ED0-460F-AA0E-3763E3CD054A}"/>
              </a:ext>
            </a:extLst>
          </p:cNvPr>
          <p:cNvSpPr txBox="1">
            <a:spLocks/>
          </p:cNvSpPr>
          <p:nvPr/>
        </p:nvSpPr>
        <p:spPr>
          <a:xfrm>
            <a:off x="742666" y="4943503"/>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1470 Observations   &amp;   35 Features</a:t>
            </a:r>
          </a:p>
        </p:txBody>
      </p:sp>
    </p:spTree>
    <p:extLst>
      <p:ext uri="{BB962C8B-B14F-4D97-AF65-F5344CB8AC3E}">
        <p14:creationId xmlns:p14="http://schemas.microsoft.com/office/powerpoint/2010/main" val="156016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Total Working Years</a:t>
            </a:r>
          </a:p>
        </p:txBody>
      </p:sp>
      <p:pic>
        <p:nvPicPr>
          <p:cNvPr id="5" name="Picture 4">
            <a:extLst>
              <a:ext uri="{FF2B5EF4-FFF2-40B4-BE49-F238E27FC236}">
                <a16:creationId xmlns:a16="http://schemas.microsoft.com/office/drawing/2014/main" id="{A8903917-4677-4D91-A2D1-B406169EC22E}"/>
              </a:ext>
            </a:extLst>
          </p:cNvPr>
          <p:cNvPicPr/>
          <p:nvPr/>
        </p:nvPicPr>
        <p:blipFill>
          <a:blip r:embed="rId2">
            <a:extLst>
              <a:ext uri="{28A0092B-C50C-407E-A947-70E740481C1C}">
                <a14:useLocalDpi xmlns:a14="http://schemas.microsoft.com/office/drawing/2010/main" val="0"/>
              </a:ext>
            </a:extLst>
          </a:blip>
          <a:stretch>
            <a:fillRect/>
          </a:stretch>
        </p:blipFill>
        <p:spPr>
          <a:xfrm>
            <a:off x="1709423" y="960273"/>
            <a:ext cx="8773154" cy="5526792"/>
          </a:xfrm>
          <a:prstGeom prst="rect">
            <a:avLst/>
          </a:prstGeom>
        </p:spPr>
      </p:pic>
    </p:spTree>
    <p:extLst>
      <p:ext uri="{BB962C8B-B14F-4D97-AF65-F5344CB8AC3E}">
        <p14:creationId xmlns:p14="http://schemas.microsoft.com/office/powerpoint/2010/main" val="25915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Training Times Last Year</a:t>
            </a:r>
          </a:p>
        </p:txBody>
      </p:sp>
      <p:pic>
        <p:nvPicPr>
          <p:cNvPr id="4" name="Picture 3">
            <a:extLst>
              <a:ext uri="{FF2B5EF4-FFF2-40B4-BE49-F238E27FC236}">
                <a16:creationId xmlns:a16="http://schemas.microsoft.com/office/drawing/2014/main" id="{07B58BB8-BA75-42DC-9367-C5406949ED32}"/>
              </a:ext>
            </a:extLst>
          </p:cNvPr>
          <p:cNvPicPr/>
          <p:nvPr/>
        </p:nvPicPr>
        <p:blipFill>
          <a:blip r:embed="rId2">
            <a:extLst>
              <a:ext uri="{28A0092B-C50C-407E-A947-70E740481C1C}">
                <a14:useLocalDpi xmlns:a14="http://schemas.microsoft.com/office/drawing/2010/main" val="0"/>
              </a:ext>
            </a:extLst>
          </a:blip>
          <a:stretch>
            <a:fillRect/>
          </a:stretch>
        </p:blipFill>
        <p:spPr>
          <a:xfrm>
            <a:off x="1797843" y="1006848"/>
            <a:ext cx="8946357" cy="5317752"/>
          </a:xfrm>
          <a:prstGeom prst="rect">
            <a:avLst/>
          </a:prstGeom>
        </p:spPr>
      </p:pic>
    </p:spTree>
    <p:extLst>
      <p:ext uri="{BB962C8B-B14F-4D97-AF65-F5344CB8AC3E}">
        <p14:creationId xmlns:p14="http://schemas.microsoft.com/office/powerpoint/2010/main" val="129487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Work Life Balance</a:t>
            </a:r>
          </a:p>
        </p:txBody>
      </p:sp>
      <p:pic>
        <p:nvPicPr>
          <p:cNvPr id="3" name="Picture 2">
            <a:extLst>
              <a:ext uri="{FF2B5EF4-FFF2-40B4-BE49-F238E27FC236}">
                <a16:creationId xmlns:a16="http://schemas.microsoft.com/office/drawing/2014/main" id="{B9A5674D-CF98-48B4-82C1-004F0B8592D4}"/>
              </a:ext>
            </a:extLst>
          </p:cNvPr>
          <p:cNvPicPr/>
          <p:nvPr/>
        </p:nvPicPr>
        <p:blipFill>
          <a:blip r:embed="rId2">
            <a:extLst>
              <a:ext uri="{28A0092B-C50C-407E-A947-70E740481C1C}">
                <a14:useLocalDpi xmlns:a14="http://schemas.microsoft.com/office/drawing/2010/main" val="0"/>
              </a:ext>
            </a:extLst>
          </a:blip>
          <a:stretch>
            <a:fillRect/>
          </a:stretch>
        </p:blipFill>
        <p:spPr>
          <a:xfrm>
            <a:off x="1905000" y="962024"/>
            <a:ext cx="8839200" cy="5534025"/>
          </a:xfrm>
          <a:prstGeom prst="rect">
            <a:avLst/>
          </a:prstGeom>
        </p:spPr>
      </p:pic>
    </p:spTree>
    <p:extLst>
      <p:ext uri="{BB962C8B-B14F-4D97-AF65-F5344CB8AC3E}">
        <p14:creationId xmlns:p14="http://schemas.microsoft.com/office/powerpoint/2010/main" val="113981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at Company</a:t>
            </a:r>
          </a:p>
        </p:txBody>
      </p:sp>
      <p:pic>
        <p:nvPicPr>
          <p:cNvPr id="3" name="Picture 2">
            <a:extLst>
              <a:ext uri="{FF2B5EF4-FFF2-40B4-BE49-F238E27FC236}">
                <a16:creationId xmlns:a16="http://schemas.microsoft.com/office/drawing/2014/main" id="{659C91AF-2AA4-4641-8E5A-412AA24DFD93}"/>
              </a:ext>
            </a:extLst>
          </p:cNvPr>
          <p:cNvPicPr/>
          <p:nvPr/>
        </p:nvPicPr>
        <p:blipFill>
          <a:blip r:embed="rId2">
            <a:extLst>
              <a:ext uri="{28A0092B-C50C-407E-A947-70E740481C1C}">
                <a14:useLocalDpi xmlns:a14="http://schemas.microsoft.com/office/drawing/2010/main" val="0"/>
              </a:ext>
            </a:extLst>
          </a:blip>
          <a:stretch>
            <a:fillRect/>
          </a:stretch>
        </p:blipFill>
        <p:spPr>
          <a:xfrm>
            <a:off x="1647825" y="1040606"/>
            <a:ext cx="8896350" cy="5474494"/>
          </a:xfrm>
          <a:prstGeom prst="rect">
            <a:avLst/>
          </a:prstGeom>
        </p:spPr>
      </p:pic>
    </p:spTree>
    <p:extLst>
      <p:ext uri="{BB962C8B-B14F-4D97-AF65-F5344CB8AC3E}">
        <p14:creationId xmlns:p14="http://schemas.microsoft.com/office/powerpoint/2010/main" val="437189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in Current Role</a:t>
            </a:r>
          </a:p>
        </p:txBody>
      </p:sp>
      <p:pic>
        <p:nvPicPr>
          <p:cNvPr id="3" name="Picture 2">
            <a:extLst>
              <a:ext uri="{FF2B5EF4-FFF2-40B4-BE49-F238E27FC236}">
                <a16:creationId xmlns:a16="http://schemas.microsoft.com/office/drawing/2014/main" id="{794C358C-A72C-4AC5-8E9A-9BB858B0E53A}"/>
              </a:ext>
            </a:extLst>
          </p:cNvPr>
          <p:cNvPicPr/>
          <p:nvPr/>
        </p:nvPicPr>
        <p:blipFill>
          <a:blip r:embed="rId2">
            <a:extLst>
              <a:ext uri="{28A0092B-C50C-407E-A947-70E740481C1C}">
                <a14:useLocalDpi xmlns:a14="http://schemas.microsoft.com/office/drawing/2010/main" val="0"/>
              </a:ext>
            </a:extLst>
          </a:blip>
          <a:stretch>
            <a:fillRect/>
          </a:stretch>
        </p:blipFill>
        <p:spPr>
          <a:xfrm>
            <a:off x="1783556" y="894368"/>
            <a:ext cx="8624888" cy="5798907"/>
          </a:xfrm>
          <a:prstGeom prst="rect">
            <a:avLst/>
          </a:prstGeom>
        </p:spPr>
      </p:pic>
    </p:spTree>
    <p:extLst>
      <p:ext uri="{BB962C8B-B14F-4D97-AF65-F5344CB8AC3E}">
        <p14:creationId xmlns:p14="http://schemas.microsoft.com/office/powerpoint/2010/main" val="166507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Since Last Promotion</a:t>
            </a:r>
          </a:p>
        </p:txBody>
      </p:sp>
      <p:pic>
        <p:nvPicPr>
          <p:cNvPr id="3" name="Picture 2">
            <a:extLst>
              <a:ext uri="{FF2B5EF4-FFF2-40B4-BE49-F238E27FC236}">
                <a16:creationId xmlns:a16="http://schemas.microsoft.com/office/drawing/2014/main" id="{FF6CD13B-8DA9-4856-8F4D-6204591E3A53}"/>
              </a:ext>
            </a:extLst>
          </p:cNvPr>
          <p:cNvPicPr/>
          <p:nvPr/>
        </p:nvPicPr>
        <p:blipFill>
          <a:blip r:embed="rId2">
            <a:extLst>
              <a:ext uri="{28A0092B-C50C-407E-A947-70E740481C1C}">
                <a14:useLocalDpi xmlns:a14="http://schemas.microsoft.com/office/drawing/2010/main" val="0"/>
              </a:ext>
            </a:extLst>
          </a:blip>
          <a:stretch>
            <a:fillRect/>
          </a:stretch>
        </p:blipFill>
        <p:spPr>
          <a:xfrm>
            <a:off x="1495425" y="952500"/>
            <a:ext cx="9201150" cy="5353050"/>
          </a:xfrm>
          <a:prstGeom prst="rect">
            <a:avLst/>
          </a:prstGeom>
        </p:spPr>
      </p:pic>
    </p:spTree>
    <p:extLst>
      <p:ext uri="{BB962C8B-B14F-4D97-AF65-F5344CB8AC3E}">
        <p14:creationId xmlns:p14="http://schemas.microsoft.com/office/powerpoint/2010/main" val="311492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with Current Manager</a:t>
            </a:r>
          </a:p>
        </p:txBody>
      </p:sp>
      <p:pic>
        <p:nvPicPr>
          <p:cNvPr id="3" name="Picture 2">
            <a:extLst>
              <a:ext uri="{FF2B5EF4-FFF2-40B4-BE49-F238E27FC236}">
                <a16:creationId xmlns:a16="http://schemas.microsoft.com/office/drawing/2014/main" id="{F2F14C1F-BF79-4B48-8E7E-AE2F9F38215D}"/>
              </a:ext>
            </a:extLst>
          </p:cNvPr>
          <p:cNvPicPr/>
          <p:nvPr/>
        </p:nvPicPr>
        <p:blipFill>
          <a:blip r:embed="rId2">
            <a:extLst>
              <a:ext uri="{28A0092B-C50C-407E-A947-70E740481C1C}">
                <a14:useLocalDpi xmlns:a14="http://schemas.microsoft.com/office/drawing/2010/main" val="0"/>
              </a:ext>
            </a:extLst>
          </a:blip>
          <a:stretch>
            <a:fillRect/>
          </a:stretch>
        </p:blipFill>
        <p:spPr>
          <a:xfrm>
            <a:off x="1457324" y="1015812"/>
            <a:ext cx="9458325" cy="5480238"/>
          </a:xfrm>
          <a:prstGeom prst="rect">
            <a:avLst/>
          </a:prstGeom>
        </p:spPr>
      </p:pic>
    </p:spTree>
    <p:extLst>
      <p:ext uri="{BB962C8B-B14F-4D97-AF65-F5344CB8AC3E}">
        <p14:creationId xmlns:p14="http://schemas.microsoft.com/office/powerpoint/2010/main" val="3541987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Correlation Matrix</a:t>
            </a:r>
          </a:p>
        </p:txBody>
      </p:sp>
      <p:pic>
        <p:nvPicPr>
          <p:cNvPr id="3" name="Picture 2">
            <a:extLst>
              <a:ext uri="{FF2B5EF4-FFF2-40B4-BE49-F238E27FC236}">
                <a16:creationId xmlns:a16="http://schemas.microsoft.com/office/drawing/2014/main" id="{DEF71A8F-372E-4396-B6AA-5DB3126BA0A2}"/>
              </a:ext>
            </a:extLst>
          </p:cNvPr>
          <p:cNvPicPr/>
          <p:nvPr/>
        </p:nvPicPr>
        <p:blipFill>
          <a:blip r:embed="rId2">
            <a:extLst>
              <a:ext uri="{28A0092B-C50C-407E-A947-70E740481C1C}">
                <a14:useLocalDpi xmlns:a14="http://schemas.microsoft.com/office/drawing/2010/main" val="0"/>
              </a:ext>
            </a:extLst>
          </a:blip>
          <a:stretch>
            <a:fillRect/>
          </a:stretch>
        </p:blipFill>
        <p:spPr>
          <a:xfrm>
            <a:off x="1485900" y="838200"/>
            <a:ext cx="9220200" cy="5855075"/>
          </a:xfrm>
          <a:prstGeom prst="rect">
            <a:avLst/>
          </a:prstGeom>
        </p:spPr>
      </p:pic>
    </p:spTree>
    <p:extLst>
      <p:ext uri="{BB962C8B-B14F-4D97-AF65-F5344CB8AC3E}">
        <p14:creationId xmlns:p14="http://schemas.microsoft.com/office/powerpoint/2010/main" val="2480914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7174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Hypothesis Testing</a:t>
            </a:r>
          </a:p>
        </p:txBody>
      </p:sp>
    </p:spTree>
    <p:extLst>
      <p:ext uri="{BB962C8B-B14F-4D97-AF65-F5344CB8AC3E}">
        <p14:creationId xmlns:p14="http://schemas.microsoft.com/office/powerpoint/2010/main" val="228105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Examining Attrition in Gender</a:t>
            </a:r>
          </a:p>
        </p:txBody>
      </p:sp>
      <p:pic>
        <p:nvPicPr>
          <p:cNvPr id="3" name="Picture 2">
            <a:extLst>
              <a:ext uri="{FF2B5EF4-FFF2-40B4-BE49-F238E27FC236}">
                <a16:creationId xmlns:a16="http://schemas.microsoft.com/office/drawing/2014/main" id="{16711257-8001-4E58-A5DF-4396B84CF08F}"/>
              </a:ext>
            </a:extLst>
          </p:cNvPr>
          <p:cNvPicPr/>
          <p:nvPr/>
        </p:nvPicPr>
        <p:blipFill>
          <a:blip r:embed="rId2">
            <a:extLst>
              <a:ext uri="{28A0092B-C50C-407E-A947-70E740481C1C}">
                <a14:useLocalDpi xmlns:a14="http://schemas.microsoft.com/office/drawing/2010/main" val="0"/>
              </a:ext>
            </a:extLst>
          </a:blip>
          <a:stretch>
            <a:fillRect/>
          </a:stretch>
        </p:blipFill>
        <p:spPr>
          <a:xfrm>
            <a:off x="1085850" y="884873"/>
            <a:ext cx="9546268" cy="1654240"/>
          </a:xfrm>
          <a:prstGeom prst="rect">
            <a:avLst/>
          </a:prstGeom>
        </p:spPr>
      </p:pic>
      <p:pic>
        <p:nvPicPr>
          <p:cNvPr id="4" name="Picture 3">
            <a:extLst>
              <a:ext uri="{FF2B5EF4-FFF2-40B4-BE49-F238E27FC236}">
                <a16:creationId xmlns:a16="http://schemas.microsoft.com/office/drawing/2014/main" id="{863ADDC3-3176-416C-A698-74EA31503841}"/>
              </a:ext>
            </a:extLst>
          </p:cNvPr>
          <p:cNvPicPr/>
          <p:nvPr/>
        </p:nvPicPr>
        <p:blipFill>
          <a:blip r:embed="rId3">
            <a:extLst>
              <a:ext uri="{28A0092B-C50C-407E-A947-70E740481C1C}">
                <a14:useLocalDpi xmlns:a14="http://schemas.microsoft.com/office/drawing/2010/main" val="0"/>
              </a:ext>
            </a:extLst>
          </a:blip>
          <a:stretch>
            <a:fillRect/>
          </a:stretch>
        </p:blipFill>
        <p:spPr>
          <a:xfrm>
            <a:off x="2692082" y="2420303"/>
            <a:ext cx="6807835" cy="4190047"/>
          </a:xfrm>
          <a:prstGeom prst="rect">
            <a:avLst/>
          </a:prstGeom>
        </p:spPr>
      </p:pic>
    </p:spTree>
    <p:extLst>
      <p:ext uri="{BB962C8B-B14F-4D97-AF65-F5344CB8AC3E}">
        <p14:creationId xmlns:p14="http://schemas.microsoft.com/office/powerpoint/2010/main" val="226275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Content Placeholder 4">
            <a:extLst>
              <a:ext uri="{FF2B5EF4-FFF2-40B4-BE49-F238E27FC236}">
                <a16:creationId xmlns:a16="http://schemas.microsoft.com/office/drawing/2014/main" id="{4DAAE562-EA5C-40C5-A1C0-7D015179E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033" y="1039855"/>
            <a:ext cx="7143933" cy="4778290"/>
          </a:xfrm>
        </p:spPr>
      </p:pic>
      <p:sp>
        <p:nvSpPr>
          <p:cNvPr id="6" name="Title 1">
            <a:extLst>
              <a:ext uri="{FF2B5EF4-FFF2-40B4-BE49-F238E27FC236}">
                <a16:creationId xmlns:a16="http://schemas.microsoft.com/office/drawing/2014/main" id="{7C3C3D96-494C-462E-B15F-D52CBA7D5C40}"/>
              </a:ext>
            </a:extLst>
          </p:cNvPr>
          <p:cNvSpPr txBox="1">
            <a:spLocks/>
          </p:cNvSpPr>
          <p:nvPr/>
        </p:nvSpPr>
        <p:spPr>
          <a:xfrm>
            <a:off x="838200" y="5660652"/>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Imbalanced Classification Problem</a:t>
            </a:r>
          </a:p>
        </p:txBody>
      </p:sp>
      <p:sp>
        <p:nvSpPr>
          <p:cNvPr id="7" name="Rectangle: Rounded Corners 6">
            <a:extLst>
              <a:ext uri="{FF2B5EF4-FFF2-40B4-BE49-F238E27FC236}">
                <a16:creationId xmlns:a16="http://schemas.microsoft.com/office/drawing/2014/main" id="{759C90CE-670E-44E9-A095-F21C239E3F0C}"/>
              </a:ext>
            </a:extLst>
          </p:cNvPr>
          <p:cNvSpPr/>
          <p:nvPr/>
        </p:nvSpPr>
        <p:spPr>
          <a:xfrm>
            <a:off x="2639442" y="1197348"/>
            <a:ext cx="1668079" cy="6202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Attrition</a:t>
            </a:r>
          </a:p>
          <a:p>
            <a:pPr algn="ctr"/>
            <a:r>
              <a:rPr lang="en-US" dirty="0"/>
              <a:t>237 / 1470</a:t>
            </a:r>
          </a:p>
        </p:txBody>
      </p:sp>
      <p:sp>
        <p:nvSpPr>
          <p:cNvPr id="8" name="Rectangle: Rounded Corners 7">
            <a:extLst>
              <a:ext uri="{FF2B5EF4-FFF2-40B4-BE49-F238E27FC236}">
                <a16:creationId xmlns:a16="http://schemas.microsoft.com/office/drawing/2014/main" id="{91C563B8-4877-4210-AB0A-C3125D20E953}"/>
              </a:ext>
            </a:extLst>
          </p:cNvPr>
          <p:cNvSpPr/>
          <p:nvPr/>
        </p:nvSpPr>
        <p:spPr>
          <a:xfrm>
            <a:off x="7477772" y="3534480"/>
            <a:ext cx="1668079" cy="6202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Non-Attrition</a:t>
            </a:r>
          </a:p>
          <a:p>
            <a:pPr algn="ctr"/>
            <a:r>
              <a:rPr lang="en-US" dirty="0"/>
              <a:t>1233 / 1470</a:t>
            </a:r>
          </a:p>
        </p:txBody>
      </p:sp>
    </p:spTree>
    <p:extLst>
      <p:ext uri="{BB962C8B-B14F-4D97-AF65-F5344CB8AC3E}">
        <p14:creationId xmlns:p14="http://schemas.microsoft.com/office/powerpoint/2010/main" val="130281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The Null and Alternate Hypotheses</a:t>
            </a:r>
          </a:p>
        </p:txBody>
      </p:sp>
      <p:sp>
        <p:nvSpPr>
          <p:cNvPr id="3" name="Title 1">
            <a:extLst>
              <a:ext uri="{FF2B5EF4-FFF2-40B4-BE49-F238E27FC236}">
                <a16:creationId xmlns:a16="http://schemas.microsoft.com/office/drawing/2014/main" id="{780BBBB6-2F70-4DC3-A6C8-0D9FFE0AEC60}"/>
              </a:ext>
            </a:extLst>
          </p:cNvPr>
          <p:cNvSpPr txBox="1">
            <a:spLocks/>
          </p:cNvSpPr>
          <p:nvPr/>
        </p:nvSpPr>
        <p:spPr>
          <a:xfrm>
            <a:off x="685800" y="1555375"/>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Null Hypothesis: </a:t>
            </a:r>
            <a:r>
              <a:rPr lang="en-US" sz="2400" b="1" dirty="0">
                <a:latin typeface="Arial" panose="020B0604020202020204" pitchFamily="34" charset="0"/>
                <a:cs typeface="Arial" panose="020B0604020202020204" pitchFamily="34" charset="0"/>
              </a:rPr>
              <a:t>There is no difference in the proportion of attrition for male and female employees in the company.</a:t>
            </a:r>
          </a:p>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Ho : p̂ male_attrition − p̂ female_attrition = 0</a:t>
            </a:r>
          </a:p>
        </p:txBody>
      </p:sp>
      <p:sp>
        <p:nvSpPr>
          <p:cNvPr id="4" name="Title 1">
            <a:extLst>
              <a:ext uri="{FF2B5EF4-FFF2-40B4-BE49-F238E27FC236}">
                <a16:creationId xmlns:a16="http://schemas.microsoft.com/office/drawing/2014/main" id="{EF5A8E7F-68E3-44AD-AAAA-712A15C7F987}"/>
              </a:ext>
            </a:extLst>
          </p:cNvPr>
          <p:cNvSpPr txBox="1">
            <a:spLocks/>
          </p:cNvSpPr>
          <p:nvPr/>
        </p:nvSpPr>
        <p:spPr>
          <a:xfrm>
            <a:off x="762000" y="3517525"/>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Alternative Hypothesis: </a:t>
            </a:r>
            <a:r>
              <a:rPr lang="en-US" sz="2400" b="1" dirty="0">
                <a:latin typeface="Arial" panose="020B0604020202020204" pitchFamily="34" charset="0"/>
                <a:cs typeface="Arial" panose="020B0604020202020204" pitchFamily="34" charset="0"/>
              </a:rPr>
              <a:t>There is a significant difference in the proportion of attrition for male and female employees in the company.</a:t>
            </a:r>
          </a:p>
          <a:p>
            <a:pPr algn="just"/>
            <a:endParaRPr lang="en-US" sz="2400" b="1"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                       Ha : p̂ male_attrition − p̂ female_attrition ≠ 0</a:t>
            </a:r>
          </a:p>
        </p:txBody>
      </p:sp>
      <p:sp>
        <p:nvSpPr>
          <p:cNvPr id="7" name="Title 1">
            <a:extLst>
              <a:ext uri="{FF2B5EF4-FFF2-40B4-BE49-F238E27FC236}">
                <a16:creationId xmlns:a16="http://schemas.microsoft.com/office/drawing/2014/main" id="{C57B4DB0-BD15-4D93-9173-A6A6FB0F8630}"/>
              </a:ext>
            </a:extLst>
          </p:cNvPr>
          <p:cNvSpPr txBox="1">
            <a:spLocks/>
          </p:cNvSpPr>
          <p:nvPr/>
        </p:nvSpPr>
        <p:spPr>
          <a:xfrm>
            <a:off x="685800" y="4865316"/>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Significance Level: </a:t>
            </a:r>
            <a:r>
              <a:rPr lang="en-US" sz="2400" b="1" dirty="0">
                <a:latin typeface="Arial" panose="020B0604020202020204" pitchFamily="34" charset="0"/>
                <a:cs typeface="Arial" panose="020B0604020202020204" pitchFamily="34" charset="0"/>
              </a:rPr>
              <a:t>95% Confidence</a:t>
            </a:r>
          </a:p>
        </p:txBody>
      </p:sp>
    </p:spTree>
    <p:extLst>
      <p:ext uri="{BB962C8B-B14F-4D97-AF65-F5344CB8AC3E}">
        <p14:creationId xmlns:p14="http://schemas.microsoft.com/office/powerpoint/2010/main" val="969935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The Frequentist Statistical Approach</a:t>
            </a:r>
          </a:p>
        </p:txBody>
      </p:sp>
      <p:pic>
        <p:nvPicPr>
          <p:cNvPr id="4" name="Picture 3">
            <a:extLst>
              <a:ext uri="{FF2B5EF4-FFF2-40B4-BE49-F238E27FC236}">
                <a16:creationId xmlns:a16="http://schemas.microsoft.com/office/drawing/2014/main" id="{B1D07B59-5582-4D78-8EDB-978828EB9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42" y="1011007"/>
            <a:ext cx="8105115" cy="4437294"/>
          </a:xfrm>
          <a:prstGeom prst="rect">
            <a:avLst/>
          </a:prstGeom>
        </p:spPr>
      </p:pic>
      <p:sp>
        <p:nvSpPr>
          <p:cNvPr id="5" name="Title 1">
            <a:extLst>
              <a:ext uri="{FF2B5EF4-FFF2-40B4-BE49-F238E27FC236}">
                <a16:creationId xmlns:a16="http://schemas.microsoft.com/office/drawing/2014/main" id="{5237CCBF-25A7-48C7-9ADC-4B278E54E64A}"/>
              </a:ext>
            </a:extLst>
          </p:cNvPr>
          <p:cNvSpPr txBox="1">
            <a:spLocks/>
          </p:cNvSpPr>
          <p:nvPr/>
        </p:nvSpPr>
        <p:spPr>
          <a:xfrm>
            <a:off x="838200" y="5448301"/>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Fail to Reject Null Hypotheses!</a:t>
            </a:r>
          </a:p>
        </p:txBody>
      </p:sp>
      <p:sp>
        <p:nvSpPr>
          <p:cNvPr id="6" name="Rectangle: Rounded Corners 5">
            <a:extLst>
              <a:ext uri="{FF2B5EF4-FFF2-40B4-BE49-F238E27FC236}">
                <a16:creationId xmlns:a16="http://schemas.microsoft.com/office/drawing/2014/main" id="{2B6EBECA-E72A-41F5-931E-11D6399F1B7C}"/>
              </a:ext>
            </a:extLst>
          </p:cNvPr>
          <p:cNvSpPr/>
          <p:nvPr/>
        </p:nvSpPr>
        <p:spPr>
          <a:xfrm>
            <a:off x="1964695" y="3429000"/>
            <a:ext cx="8262608" cy="8572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74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5650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Machine Learning </a:t>
            </a:r>
          </a:p>
        </p:txBody>
      </p:sp>
    </p:spTree>
    <p:extLst>
      <p:ext uri="{BB962C8B-B14F-4D97-AF65-F5344CB8AC3E}">
        <p14:creationId xmlns:p14="http://schemas.microsoft.com/office/powerpoint/2010/main" val="623794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Preprocessing</a:t>
            </a:r>
          </a:p>
        </p:txBody>
      </p:sp>
      <p:sp>
        <p:nvSpPr>
          <p:cNvPr id="3" name="Arrow: Right 2">
            <a:extLst>
              <a:ext uri="{FF2B5EF4-FFF2-40B4-BE49-F238E27FC236}">
                <a16:creationId xmlns:a16="http://schemas.microsoft.com/office/drawing/2014/main" id="{DB2D4624-E075-4E7A-8AB1-01C65C9F8C87}"/>
              </a:ext>
            </a:extLst>
          </p:cNvPr>
          <p:cNvSpPr/>
          <p:nvPr/>
        </p:nvSpPr>
        <p:spPr>
          <a:xfrm>
            <a:off x="5448300" y="1733549"/>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52F54CD-B167-4229-9A1E-58D911A461AD}"/>
              </a:ext>
            </a:extLst>
          </p:cNvPr>
          <p:cNvSpPr/>
          <p:nvPr/>
        </p:nvSpPr>
        <p:spPr>
          <a:xfrm rot="5400000">
            <a:off x="8924924" y="3238500"/>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Arrow: Right 5">
            <a:extLst>
              <a:ext uri="{FF2B5EF4-FFF2-40B4-BE49-F238E27FC236}">
                <a16:creationId xmlns:a16="http://schemas.microsoft.com/office/drawing/2014/main" id="{943AE659-4033-4B1F-A22D-259E5DA188CB}"/>
              </a:ext>
            </a:extLst>
          </p:cNvPr>
          <p:cNvSpPr/>
          <p:nvPr/>
        </p:nvSpPr>
        <p:spPr>
          <a:xfrm rot="10800000">
            <a:off x="5448300" y="5010149"/>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312A7B5F-87B7-4149-BBE5-46F88D4457D4}"/>
              </a:ext>
            </a:extLst>
          </p:cNvPr>
          <p:cNvSpPr/>
          <p:nvPr/>
        </p:nvSpPr>
        <p:spPr>
          <a:xfrm>
            <a:off x="361950" y="14077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Separate response variable and features</a:t>
            </a:r>
          </a:p>
        </p:txBody>
      </p:sp>
      <p:sp>
        <p:nvSpPr>
          <p:cNvPr id="8" name="Rectangle: Rounded Corners 7">
            <a:extLst>
              <a:ext uri="{FF2B5EF4-FFF2-40B4-BE49-F238E27FC236}">
                <a16:creationId xmlns:a16="http://schemas.microsoft.com/office/drawing/2014/main" id="{205BF0AF-8064-4B0E-8CF0-D19F4FC311F1}"/>
              </a:ext>
            </a:extLst>
          </p:cNvPr>
          <p:cNvSpPr/>
          <p:nvPr/>
        </p:nvSpPr>
        <p:spPr>
          <a:xfrm>
            <a:off x="7124698" y="14077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Splitting the dataset into the Training set and Test set</a:t>
            </a:r>
          </a:p>
        </p:txBody>
      </p:sp>
      <p:sp>
        <p:nvSpPr>
          <p:cNvPr id="9" name="Rectangle: Rounded Corners 8">
            <a:extLst>
              <a:ext uri="{FF2B5EF4-FFF2-40B4-BE49-F238E27FC236}">
                <a16:creationId xmlns:a16="http://schemas.microsoft.com/office/drawing/2014/main" id="{0F2DC0B9-6A22-4637-B28E-3F1708A7F5EB}"/>
              </a:ext>
            </a:extLst>
          </p:cNvPr>
          <p:cNvSpPr/>
          <p:nvPr/>
        </p:nvSpPr>
        <p:spPr>
          <a:xfrm>
            <a:off x="7124698" y="46843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Feature Scaling</a:t>
            </a:r>
          </a:p>
        </p:txBody>
      </p:sp>
      <p:sp>
        <p:nvSpPr>
          <p:cNvPr id="10" name="Rectangle: Rounded Corners 9">
            <a:extLst>
              <a:ext uri="{FF2B5EF4-FFF2-40B4-BE49-F238E27FC236}">
                <a16:creationId xmlns:a16="http://schemas.microsoft.com/office/drawing/2014/main" id="{4617C8BE-7CED-4AC9-88B6-A3BABA89D4EE}"/>
              </a:ext>
            </a:extLst>
          </p:cNvPr>
          <p:cNvSpPr/>
          <p:nvPr/>
        </p:nvSpPr>
        <p:spPr>
          <a:xfrm>
            <a:off x="495300" y="4689519"/>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Handling Imbalanced Dataset</a:t>
            </a:r>
          </a:p>
        </p:txBody>
      </p:sp>
    </p:spTree>
    <p:extLst>
      <p:ext uri="{BB962C8B-B14F-4D97-AF65-F5344CB8AC3E}">
        <p14:creationId xmlns:p14="http://schemas.microsoft.com/office/powerpoint/2010/main" val="1547894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Preprocessing</a:t>
            </a:r>
          </a:p>
        </p:txBody>
      </p:sp>
      <p:pic>
        <p:nvPicPr>
          <p:cNvPr id="4" name="Picture 3">
            <a:extLst>
              <a:ext uri="{FF2B5EF4-FFF2-40B4-BE49-F238E27FC236}">
                <a16:creationId xmlns:a16="http://schemas.microsoft.com/office/drawing/2014/main" id="{F7BCEE46-E67B-4A32-94B0-C09206E592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4900" y="902074"/>
            <a:ext cx="10515600" cy="5791201"/>
          </a:xfrm>
          <a:prstGeom prst="rect">
            <a:avLst/>
          </a:prstGeom>
          <a:noFill/>
          <a:ln>
            <a:noFill/>
          </a:ln>
        </p:spPr>
      </p:pic>
      <p:sp>
        <p:nvSpPr>
          <p:cNvPr id="3" name="Rectangle: Rounded Corners 2">
            <a:extLst>
              <a:ext uri="{FF2B5EF4-FFF2-40B4-BE49-F238E27FC236}">
                <a16:creationId xmlns:a16="http://schemas.microsoft.com/office/drawing/2014/main" id="{C49FA17F-FC16-431C-8556-C67C65EA2DF5}"/>
              </a:ext>
            </a:extLst>
          </p:cNvPr>
          <p:cNvSpPr/>
          <p:nvPr/>
        </p:nvSpPr>
        <p:spPr>
          <a:xfrm>
            <a:off x="133350" y="164724"/>
            <a:ext cx="2457454"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Principal </a:t>
            </a:r>
          </a:p>
          <a:p>
            <a:pPr algn="ctr"/>
            <a:r>
              <a:rPr lang="en-US" sz="2400" dirty="0"/>
              <a:t>Component </a:t>
            </a:r>
          </a:p>
          <a:p>
            <a:pPr algn="ctr"/>
            <a:r>
              <a:rPr lang="en-US" sz="2400" dirty="0"/>
              <a:t>Analysis</a:t>
            </a:r>
          </a:p>
        </p:txBody>
      </p:sp>
      <p:sp>
        <p:nvSpPr>
          <p:cNvPr id="5" name="Rectangle: Rounded Corners 4">
            <a:extLst>
              <a:ext uri="{FF2B5EF4-FFF2-40B4-BE49-F238E27FC236}">
                <a16:creationId xmlns:a16="http://schemas.microsoft.com/office/drawing/2014/main" id="{624142CB-DD74-4AB2-851E-D396FC991C11}"/>
              </a:ext>
            </a:extLst>
          </p:cNvPr>
          <p:cNvSpPr/>
          <p:nvPr/>
        </p:nvSpPr>
        <p:spPr>
          <a:xfrm>
            <a:off x="8915396" y="1304085"/>
            <a:ext cx="2457454"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90% explained by 27 features</a:t>
            </a:r>
          </a:p>
        </p:txBody>
      </p:sp>
    </p:spTree>
    <p:extLst>
      <p:ext uri="{BB962C8B-B14F-4D97-AF65-F5344CB8AC3E}">
        <p14:creationId xmlns:p14="http://schemas.microsoft.com/office/powerpoint/2010/main" val="4081298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Selecting the Right Evaluation Metric</a:t>
            </a:r>
          </a:p>
        </p:txBody>
      </p:sp>
      <p:pic>
        <p:nvPicPr>
          <p:cNvPr id="4" name="Picture 3">
            <a:extLst>
              <a:ext uri="{FF2B5EF4-FFF2-40B4-BE49-F238E27FC236}">
                <a16:creationId xmlns:a16="http://schemas.microsoft.com/office/drawing/2014/main" id="{734A9119-B9AD-4F15-B108-34BE5D2E3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5" y="1447800"/>
            <a:ext cx="3724275" cy="4887058"/>
          </a:xfrm>
          <a:prstGeom prst="rect">
            <a:avLst/>
          </a:prstGeom>
        </p:spPr>
      </p:pic>
      <p:sp>
        <p:nvSpPr>
          <p:cNvPr id="5" name="Thought Bubble: Cloud 4">
            <a:extLst>
              <a:ext uri="{FF2B5EF4-FFF2-40B4-BE49-F238E27FC236}">
                <a16:creationId xmlns:a16="http://schemas.microsoft.com/office/drawing/2014/main" id="{60D7C862-7166-4B0E-8776-3589074FC43C}"/>
              </a:ext>
            </a:extLst>
          </p:cNvPr>
          <p:cNvSpPr/>
          <p:nvPr/>
        </p:nvSpPr>
        <p:spPr>
          <a:xfrm>
            <a:off x="5905500" y="1197348"/>
            <a:ext cx="5734050" cy="1736352"/>
          </a:xfrm>
          <a:prstGeom prst="cloudCallout">
            <a:avLst>
              <a:gd name="adj1" fmla="val -75983"/>
              <a:gd name="adj2" fmla="val 1861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    f1 score</a:t>
            </a:r>
          </a:p>
        </p:txBody>
      </p:sp>
    </p:spTree>
    <p:extLst>
      <p:ext uri="{BB962C8B-B14F-4D97-AF65-F5344CB8AC3E}">
        <p14:creationId xmlns:p14="http://schemas.microsoft.com/office/powerpoint/2010/main" val="2482804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Applying Machine Learning Algorithms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A53D0A4-8D32-495F-A17F-ED321C1A7C85}"/>
                  </a:ext>
                </a:extLst>
              </p14:cNvPr>
              <p14:cNvContentPartPr/>
              <p14:nvPr/>
            </p14:nvContentPartPr>
            <p14:xfrm>
              <a:off x="4243404" y="727840"/>
              <a:ext cx="360" cy="360"/>
            </p14:xfrm>
          </p:contentPart>
        </mc:Choice>
        <mc:Fallback xmlns="">
          <p:pic>
            <p:nvPicPr>
              <p:cNvPr id="3" name="Ink 2">
                <a:extLst>
                  <a:ext uri="{FF2B5EF4-FFF2-40B4-BE49-F238E27FC236}">
                    <a16:creationId xmlns:a16="http://schemas.microsoft.com/office/drawing/2014/main" id="{2A53D0A4-8D32-495F-A17F-ED321C1A7C85}"/>
                  </a:ext>
                </a:extLst>
              </p:cNvPr>
              <p:cNvPicPr/>
              <p:nvPr/>
            </p:nvPicPr>
            <p:blipFill>
              <a:blip r:embed="rId3"/>
              <a:stretch>
                <a:fillRect/>
              </a:stretch>
            </p:blipFill>
            <p:spPr>
              <a:xfrm>
                <a:off x="4234404" y="718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F53FE9F-46BC-40BD-B642-9519DCACF42D}"/>
                  </a:ext>
                </a:extLst>
              </p14:cNvPr>
              <p14:cNvContentPartPr/>
              <p14:nvPr/>
            </p14:nvContentPartPr>
            <p14:xfrm>
              <a:off x="5530404" y="656560"/>
              <a:ext cx="360" cy="360"/>
            </p14:xfrm>
          </p:contentPart>
        </mc:Choice>
        <mc:Fallback xmlns="">
          <p:pic>
            <p:nvPicPr>
              <p:cNvPr id="5" name="Ink 4">
                <a:extLst>
                  <a:ext uri="{FF2B5EF4-FFF2-40B4-BE49-F238E27FC236}">
                    <a16:creationId xmlns:a16="http://schemas.microsoft.com/office/drawing/2014/main" id="{7F53FE9F-46BC-40BD-B642-9519DCACF42D}"/>
                  </a:ext>
                </a:extLst>
              </p:cNvPr>
              <p:cNvPicPr/>
              <p:nvPr/>
            </p:nvPicPr>
            <p:blipFill>
              <a:blip r:embed="rId3"/>
              <a:stretch>
                <a:fillRect/>
              </a:stretch>
            </p:blipFill>
            <p:spPr>
              <a:xfrm>
                <a:off x="5521764" y="647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CADF23A-92E2-4C81-A8FC-2A24B8A1E37D}"/>
                  </a:ext>
                </a:extLst>
              </p14:cNvPr>
              <p14:cNvContentPartPr/>
              <p14:nvPr/>
            </p14:nvContentPartPr>
            <p14:xfrm>
              <a:off x="5495124" y="692200"/>
              <a:ext cx="9000" cy="360"/>
            </p14:xfrm>
          </p:contentPart>
        </mc:Choice>
        <mc:Fallback xmlns="">
          <p:pic>
            <p:nvPicPr>
              <p:cNvPr id="6" name="Ink 5">
                <a:extLst>
                  <a:ext uri="{FF2B5EF4-FFF2-40B4-BE49-F238E27FC236}">
                    <a16:creationId xmlns:a16="http://schemas.microsoft.com/office/drawing/2014/main" id="{0CADF23A-92E2-4C81-A8FC-2A24B8A1E37D}"/>
                  </a:ext>
                </a:extLst>
              </p:cNvPr>
              <p:cNvPicPr/>
              <p:nvPr/>
            </p:nvPicPr>
            <p:blipFill>
              <a:blip r:embed="rId6"/>
              <a:stretch>
                <a:fillRect/>
              </a:stretch>
            </p:blipFill>
            <p:spPr>
              <a:xfrm>
                <a:off x="5486484" y="683200"/>
                <a:ext cx="26640" cy="18000"/>
              </a:xfrm>
              <a:prstGeom prst="rect">
                <a:avLst/>
              </a:prstGeom>
            </p:spPr>
          </p:pic>
        </mc:Fallback>
      </mc:AlternateContent>
      <p:sp>
        <p:nvSpPr>
          <p:cNvPr id="7" name="Rectangle: Rounded Corners 6">
            <a:extLst>
              <a:ext uri="{FF2B5EF4-FFF2-40B4-BE49-F238E27FC236}">
                <a16:creationId xmlns:a16="http://schemas.microsoft.com/office/drawing/2014/main" id="{298AE726-D6F9-4DC0-92A8-0965BD08189D}"/>
              </a:ext>
            </a:extLst>
          </p:cNvPr>
          <p:cNvSpPr/>
          <p:nvPr/>
        </p:nvSpPr>
        <p:spPr>
          <a:xfrm>
            <a:off x="397461" y="1123653"/>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Logistic Regression</a:t>
            </a:r>
          </a:p>
        </p:txBody>
      </p:sp>
      <p:sp>
        <p:nvSpPr>
          <p:cNvPr id="8" name="Rectangle: Rounded Corners 7">
            <a:extLst>
              <a:ext uri="{FF2B5EF4-FFF2-40B4-BE49-F238E27FC236}">
                <a16:creationId xmlns:a16="http://schemas.microsoft.com/office/drawing/2014/main" id="{15C297B0-31EF-4C61-A3B7-428050376C4B}"/>
              </a:ext>
            </a:extLst>
          </p:cNvPr>
          <p:cNvSpPr/>
          <p:nvPr/>
        </p:nvSpPr>
        <p:spPr>
          <a:xfrm>
            <a:off x="397461" y="1687128"/>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 Tree Classification</a:t>
            </a:r>
          </a:p>
        </p:txBody>
      </p:sp>
      <p:sp>
        <p:nvSpPr>
          <p:cNvPr id="9" name="Rectangle: Rounded Corners 8">
            <a:extLst>
              <a:ext uri="{FF2B5EF4-FFF2-40B4-BE49-F238E27FC236}">
                <a16:creationId xmlns:a16="http://schemas.microsoft.com/office/drawing/2014/main" id="{4C9951E3-8B1E-49D7-B2B7-59642DD5A3D8}"/>
              </a:ext>
            </a:extLst>
          </p:cNvPr>
          <p:cNvSpPr/>
          <p:nvPr/>
        </p:nvSpPr>
        <p:spPr>
          <a:xfrm>
            <a:off x="397461" y="2237030"/>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Random Forest Classification</a:t>
            </a:r>
          </a:p>
        </p:txBody>
      </p:sp>
      <p:sp>
        <p:nvSpPr>
          <p:cNvPr id="10" name="Rectangle: Rounded Corners 9">
            <a:extLst>
              <a:ext uri="{FF2B5EF4-FFF2-40B4-BE49-F238E27FC236}">
                <a16:creationId xmlns:a16="http://schemas.microsoft.com/office/drawing/2014/main" id="{D78331B2-B1D7-4AE3-8C80-D54426410088}"/>
              </a:ext>
            </a:extLst>
          </p:cNvPr>
          <p:cNvSpPr/>
          <p:nvPr/>
        </p:nvSpPr>
        <p:spPr>
          <a:xfrm>
            <a:off x="397461" y="2769034"/>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K-NN Classification</a:t>
            </a:r>
          </a:p>
        </p:txBody>
      </p:sp>
      <p:sp>
        <p:nvSpPr>
          <p:cNvPr id="11" name="Rectangle: Rounded Corners 10">
            <a:extLst>
              <a:ext uri="{FF2B5EF4-FFF2-40B4-BE49-F238E27FC236}">
                <a16:creationId xmlns:a16="http://schemas.microsoft.com/office/drawing/2014/main" id="{30A8359C-387C-4902-9434-B780CEE9BEC3}"/>
              </a:ext>
            </a:extLst>
          </p:cNvPr>
          <p:cNvSpPr/>
          <p:nvPr/>
        </p:nvSpPr>
        <p:spPr>
          <a:xfrm>
            <a:off x="397461" y="3332509"/>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SVM Classification</a:t>
            </a:r>
          </a:p>
        </p:txBody>
      </p:sp>
      <p:sp>
        <p:nvSpPr>
          <p:cNvPr id="12" name="Rectangle: Rounded Corners 11">
            <a:extLst>
              <a:ext uri="{FF2B5EF4-FFF2-40B4-BE49-F238E27FC236}">
                <a16:creationId xmlns:a16="http://schemas.microsoft.com/office/drawing/2014/main" id="{01F2969B-400D-4A34-9BCB-11DD8F05C1C7}"/>
              </a:ext>
            </a:extLst>
          </p:cNvPr>
          <p:cNvSpPr/>
          <p:nvPr/>
        </p:nvSpPr>
        <p:spPr>
          <a:xfrm>
            <a:off x="397461" y="3882411"/>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SVM Classification</a:t>
            </a:r>
          </a:p>
        </p:txBody>
      </p:sp>
      <p:sp>
        <p:nvSpPr>
          <p:cNvPr id="13" name="Rectangle: Rounded Corners 12">
            <a:extLst>
              <a:ext uri="{FF2B5EF4-FFF2-40B4-BE49-F238E27FC236}">
                <a16:creationId xmlns:a16="http://schemas.microsoft.com/office/drawing/2014/main" id="{FF285E63-7EDD-447F-A38F-3D6D460AA44F}"/>
              </a:ext>
            </a:extLst>
          </p:cNvPr>
          <p:cNvSpPr/>
          <p:nvPr/>
        </p:nvSpPr>
        <p:spPr>
          <a:xfrm>
            <a:off x="397461" y="4444060"/>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Naïve Bayes Classification</a:t>
            </a:r>
          </a:p>
        </p:txBody>
      </p:sp>
      <p:sp>
        <p:nvSpPr>
          <p:cNvPr id="14" name="Rectangle: Rounded Corners 13">
            <a:extLst>
              <a:ext uri="{FF2B5EF4-FFF2-40B4-BE49-F238E27FC236}">
                <a16:creationId xmlns:a16="http://schemas.microsoft.com/office/drawing/2014/main" id="{B907D4D7-61AC-4712-8D03-ED2A706F6952}"/>
              </a:ext>
            </a:extLst>
          </p:cNvPr>
          <p:cNvSpPr/>
          <p:nvPr/>
        </p:nvSpPr>
        <p:spPr>
          <a:xfrm>
            <a:off x="397461" y="5007535"/>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Gradient Boosting Classification</a:t>
            </a:r>
          </a:p>
        </p:txBody>
      </p:sp>
      <p:sp>
        <p:nvSpPr>
          <p:cNvPr id="15" name="Rectangle: Rounded Corners 14">
            <a:extLst>
              <a:ext uri="{FF2B5EF4-FFF2-40B4-BE49-F238E27FC236}">
                <a16:creationId xmlns:a16="http://schemas.microsoft.com/office/drawing/2014/main" id="{28E18138-BEE9-48BD-9CBB-2EB8E0D9451B}"/>
              </a:ext>
            </a:extLst>
          </p:cNvPr>
          <p:cNvSpPr/>
          <p:nvPr/>
        </p:nvSpPr>
        <p:spPr>
          <a:xfrm>
            <a:off x="397461" y="5557437"/>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Ada Boost Classification</a:t>
            </a:r>
          </a:p>
        </p:txBody>
      </p:sp>
      <p:pic>
        <p:nvPicPr>
          <p:cNvPr id="17" name="Picture 16">
            <a:extLst>
              <a:ext uri="{FF2B5EF4-FFF2-40B4-BE49-F238E27FC236}">
                <a16:creationId xmlns:a16="http://schemas.microsoft.com/office/drawing/2014/main" id="{AD5371E6-4245-4D6D-851A-4D3AF638E6E6}"/>
              </a:ext>
            </a:extLst>
          </p:cNvPr>
          <p:cNvPicPr>
            <a:picLocks noChangeAspect="1"/>
          </p:cNvPicPr>
          <p:nvPr/>
        </p:nvPicPr>
        <p:blipFill rotWithShape="1">
          <a:blip r:embed="rId7">
            <a:extLst>
              <a:ext uri="{28A0092B-C50C-407E-A947-70E740481C1C}">
                <a14:useLocalDpi xmlns:a14="http://schemas.microsoft.com/office/drawing/2010/main" val="0"/>
              </a:ext>
            </a:extLst>
          </a:blip>
          <a:srcRect l="20580"/>
          <a:stretch/>
        </p:blipFill>
        <p:spPr>
          <a:xfrm>
            <a:off x="4852893" y="2298992"/>
            <a:ext cx="2985274" cy="2600419"/>
          </a:xfrm>
          <a:prstGeom prst="rect">
            <a:avLst/>
          </a:prstGeom>
        </p:spPr>
      </p:pic>
      <p:sp>
        <p:nvSpPr>
          <p:cNvPr id="18" name="Rectangle: Rounded Corners 17">
            <a:extLst>
              <a:ext uri="{FF2B5EF4-FFF2-40B4-BE49-F238E27FC236}">
                <a16:creationId xmlns:a16="http://schemas.microsoft.com/office/drawing/2014/main" id="{979B1799-994C-450F-B33D-73369031F022}"/>
              </a:ext>
            </a:extLst>
          </p:cNvPr>
          <p:cNvSpPr/>
          <p:nvPr/>
        </p:nvSpPr>
        <p:spPr>
          <a:xfrm>
            <a:off x="7838167" y="1506567"/>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Features</a:t>
            </a:r>
          </a:p>
        </p:txBody>
      </p:sp>
      <p:sp>
        <p:nvSpPr>
          <p:cNvPr id="19" name="Rectangle: Rounded Corners 18">
            <a:extLst>
              <a:ext uri="{FF2B5EF4-FFF2-40B4-BE49-F238E27FC236}">
                <a16:creationId xmlns:a16="http://schemas.microsoft.com/office/drawing/2014/main" id="{2A65E2C7-943E-4924-87F5-C0C31EAA9FDE}"/>
              </a:ext>
            </a:extLst>
          </p:cNvPr>
          <p:cNvSpPr/>
          <p:nvPr/>
        </p:nvSpPr>
        <p:spPr>
          <a:xfrm>
            <a:off x="7838167" y="3252240"/>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PCA Features</a:t>
            </a:r>
          </a:p>
        </p:txBody>
      </p:sp>
      <p:sp>
        <p:nvSpPr>
          <p:cNvPr id="21" name="Rectangle: Rounded Corners 20">
            <a:extLst>
              <a:ext uri="{FF2B5EF4-FFF2-40B4-BE49-F238E27FC236}">
                <a16:creationId xmlns:a16="http://schemas.microsoft.com/office/drawing/2014/main" id="{30B36CD4-2EA2-4884-8B36-436869E07E4D}"/>
              </a:ext>
            </a:extLst>
          </p:cNvPr>
          <p:cNvSpPr/>
          <p:nvPr/>
        </p:nvSpPr>
        <p:spPr>
          <a:xfrm>
            <a:off x="7838167" y="5074231"/>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Hyperparameter Tuning</a:t>
            </a:r>
          </a:p>
        </p:txBody>
      </p:sp>
    </p:spTree>
    <p:extLst>
      <p:ext uri="{BB962C8B-B14F-4D97-AF65-F5344CB8AC3E}">
        <p14:creationId xmlns:p14="http://schemas.microsoft.com/office/powerpoint/2010/main" val="884011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 Comparison</a:t>
            </a:r>
          </a:p>
        </p:txBody>
      </p:sp>
      <p:pic>
        <p:nvPicPr>
          <p:cNvPr id="3" name="Picture 2">
            <a:extLst>
              <a:ext uri="{FF2B5EF4-FFF2-40B4-BE49-F238E27FC236}">
                <a16:creationId xmlns:a16="http://schemas.microsoft.com/office/drawing/2014/main" id="{BA8530AA-6F5A-4A9C-98AE-83C16EA98F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440" y="973651"/>
            <a:ext cx="11479120" cy="5436113"/>
          </a:xfrm>
          <a:prstGeom prst="rect">
            <a:avLst/>
          </a:prstGeom>
          <a:noFill/>
          <a:ln>
            <a:noFill/>
          </a:ln>
        </p:spPr>
      </p:pic>
      <p:sp>
        <p:nvSpPr>
          <p:cNvPr id="4" name="Rectangle: Rounded Corners 3">
            <a:extLst>
              <a:ext uri="{FF2B5EF4-FFF2-40B4-BE49-F238E27FC236}">
                <a16:creationId xmlns:a16="http://schemas.microsoft.com/office/drawing/2014/main" id="{FF3C1F32-8F4C-4D65-B349-A43A2D559C5A}"/>
              </a:ext>
            </a:extLst>
          </p:cNvPr>
          <p:cNvSpPr/>
          <p:nvPr/>
        </p:nvSpPr>
        <p:spPr>
          <a:xfrm>
            <a:off x="4769783" y="3654797"/>
            <a:ext cx="1155887" cy="522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764521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 Comparison</a:t>
            </a:r>
          </a:p>
        </p:txBody>
      </p:sp>
      <p:pic>
        <p:nvPicPr>
          <p:cNvPr id="3" name="Picture 2">
            <a:extLst>
              <a:ext uri="{FF2B5EF4-FFF2-40B4-BE49-F238E27FC236}">
                <a16:creationId xmlns:a16="http://schemas.microsoft.com/office/drawing/2014/main" id="{1C5C06A1-DF91-4B83-9E42-A16EFC819C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661" y="973339"/>
            <a:ext cx="10650678" cy="5499178"/>
          </a:xfrm>
          <a:prstGeom prst="rect">
            <a:avLst/>
          </a:prstGeom>
          <a:noFill/>
          <a:ln>
            <a:noFill/>
          </a:ln>
        </p:spPr>
      </p:pic>
    </p:spTree>
    <p:extLst>
      <p:ext uri="{BB962C8B-B14F-4D97-AF65-F5344CB8AC3E}">
        <p14:creationId xmlns:p14="http://schemas.microsoft.com/office/powerpoint/2010/main" val="4220345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Handling Target Class Imbalance</a:t>
            </a:r>
          </a:p>
        </p:txBody>
      </p:sp>
      <p:pic>
        <p:nvPicPr>
          <p:cNvPr id="5" name="Picture 4">
            <a:extLst>
              <a:ext uri="{FF2B5EF4-FFF2-40B4-BE49-F238E27FC236}">
                <a16:creationId xmlns:a16="http://schemas.microsoft.com/office/drawing/2014/main" id="{8678E0D8-F1DA-4379-943A-4FC705042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12" y="1768568"/>
            <a:ext cx="5949881" cy="3320864"/>
          </a:xfrm>
          <a:prstGeom prst="rect">
            <a:avLst/>
          </a:prstGeom>
        </p:spPr>
      </p:pic>
      <p:sp>
        <p:nvSpPr>
          <p:cNvPr id="6" name="Cloud 5">
            <a:extLst>
              <a:ext uri="{FF2B5EF4-FFF2-40B4-BE49-F238E27FC236}">
                <a16:creationId xmlns:a16="http://schemas.microsoft.com/office/drawing/2014/main" id="{47A12BAF-2E28-48FF-994D-8F07620AAB70}"/>
              </a:ext>
            </a:extLst>
          </p:cNvPr>
          <p:cNvSpPr/>
          <p:nvPr/>
        </p:nvSpPr>
        <p:spPr>
          <a:xfrm>
            <a:off x="7192175" y="2332217"/>
            <a:ext cx="4367813" cy="16538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No improvement on f1 score</a:t>
            </a:r>
          </a:p>
        </p:txBody>
      </p:sp>
    </p:spTree>
    <p:extLst>
      <p:ext uri="{BB962C8B-B14F-4D97-AF65-F5344CB8AC3E}">
        <p14:creationId xmlns:p14="http://schemas.microsoft.com/office/powerpoint/2010/main" val="37682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Picture 4">
            <a:extLst>
              <a:ext uri="{FF2B5EF4-FFF2-40B4-BE49-F238E27FC236}">
                <a16:creationId xmlns:a16="http://schemas.microsoft.com/office/drawing/2014/main" id="{A2615AB6-98AD-434C-8B4F-C662D2E8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19" y="856781"/>
            <a:ext cx="5246765" cy="2644425"/>
          </a:xfrm>
          <a:prstGeom prst="rect">
            <a:avLst/>
          </a:prstGeom>
        </p:spPr>
      </p:pic>
      <p:pic>
        <p:nvPicPr>
          <p:cNvPr id="7" name="Picture 6">
            <a:extLst>
              <a:ext uri="{FF2B5EF4-FFF2-40B4-BE49-F238E27FC236}">
                <a16:creationId xmlns:a16="http://schemas.microsoft.com/office/drawing/2014/main" id="{3E686A0D-8AD0-4E09-BDDB-F19BFC62F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792" y="868333"/>
            <a:ext cx="5630837" cy="2632873"/>
          </a:xfrm>
          <a:prstGeom prst="rect">
            <a:avLst/>
          </a:prstGeom>
        </p:spPr>
      </p:pic>
      <p:pic>
        <p:nvPicPr>
          <p:cNvPr id="9" name="Picture 8">
            <a:extLst>
              <a:ext uri="{FF2B5EF4-FFF2-40B4-BE49-F238E27FC236}">
                <a16:creationId xmlns:a16="http://schemas.microsoft.com/office/drawing/2014/main" id="{ED4E2999-578A-4D86-91D9-62CCF610B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19" y="3668257"/>
            <a:ext cx="5630837" cy="2587701"/>
          </a:xfrm>
          <a:prstGeom prst="rect">
            <a:avLst/>
          </a:prstGeom>
        </p:spPr>
      </p:pic>
      <p:pic>
        <p:nvPicPr>
          <p:cNvPr id="11" name="Picture 10">
            <a:extLst>
              <a:ext uri="{FF2B5EF4-FFF2-40B4-BE49-F238E27FC236}">
                <a16:creationId xmlns:a16="http://schemas.microsoft.com/office/drawing/2014/main" id="{72AC61F1-6042-48F1-84D6-6EE382369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7024" y="3667355"/>
            <a:ext cx="5246765" cy="2568586"/>
          </a:xfrm>
          <a:prstGeom prst="rect">
            <a:avLst/>
          </a:prstGeom>
        </p:spPr>
      </p:pic>
    </p:spTree>
    <p:extLst>
      <p:ext uri="{BB962C8B-B14F-4D97-AF65-F5344CB8AC3E}">
        <p14:creationId xmlns:p14="http://schemas.microsoft.com/office/powerpoint/2010/main" val="1657897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632717"/>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286509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Most Important Features</a:t>
            </a:r>
          </a:p>
        </p:txBody>
      </p:sp>
      <p:pic>
        <p:nvPicPr>
          <p:cNvPr id="3" name="Picture 2">
            <a:extLst>
              <a:ext uri="{FF2B5EF4-FFF2-40B4-BE49-F238E27FC236}">
                <a16:creationId xmlns:a16="http://schemas.microsoft.com/office/drawing/2014/main" id="{BF0B99A4-ACED-43EE-BAA2-B6ECA163976D}"/>
              </a:ext>
            </a:extLst>
          </p:cNvPr>
          <p:cNvPicPr/>
          <p:nvPr/>
        </p:nvPicPr>
        <p:blipFill>
          <a:blip r:embed="rId2">
            <a:extLst>
              <a:ext uri="{28A0092B-C50C-407E-A947-70E740481C1C}">
                <a14:useLocalDpi xmlns:a14="http://schemas.microsoft.com/office/drawing/2010/main" val="0"/>
              </a:ext>
            </a:extLst>
          </a:blip>
          <a:stretch>
            <a:fillRect/>
          </a:stretch>
        </p:blipFill>
        <p:spPr>
          <a:xfrm>
            <a:off x="1941279" y="874693"/>
            <a:ext cx="8309442" cy="5702040"/>
          </a:xfrm>
          <a:prstGeom prst="rect">
            <a:avLst/>
          </a:prstGeom>
        </p:spPr>
      </p:pic>
      <p:sp>
        <p:nvSpPr>
          <p:cNvPr id="4" name="Rectangle 3">
            <a:extLst>
              <a:ext uri="{FF2B5EF4-FFF2-40B4-BE49-F238E27FC236}">
                <a16:creationId xmlns:a16="http://schemas.microsoft.com/office/drawing/2014/main" id="{3EB72AC7-7449-4396-B4F2-F102575B9DD3}"/>
              </a:ext>
            </a:extLst>
          </p:cNvPr>
          <p:cNvSpPr/>
          <p:nvPr/>
        </p:nvSpPr>
        <p:spPr>
          <a:xfrm>
            <a:off x="10408024" y="1696593"/>
            <a:ext cx="1586752" cy="378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Overtime, </a:t>
            </a:r>
          </a:p>
          <a:p>
            <a:pPr algn="ctr"/>
            <a:endParaRPr lang="en-US" sz="1200" b="1" dirty="0">
              <a:solidFill>
                <a:schemeClr val="bg1"/>
              </a:solidFill>
            </a:endParaRPr>
          </a:p>
          <a:p>
            <a:pPr algn="ctr"/>
            <a:r>
              <a:rPr lang="en-US" sz="1200" b="1" dirty="0">
                <a:solidFill>
                  <a:schemeClr val="bg1"/>
                </a:solidFill>
              </a:rPr>
              <a:t>Business travel, </a:t>
            </a:r>
          </a:p>
          <a:p>
            <a:pPr algn="ctr"/>
            <a:endParaRPr lang="en-US" sz="1200" b="1" dirty="0">
              <a:solidFill>
                <a:schemeClr val="bg1"/>
              </a:solidFill>
            </a:endParaRPr>
          </a:p>
          <a:p>
            <a:pPr algn="ctr"/>
            <a:r>
              <a:rPr lang="en-US" sz="1200" dirty="0">
                <a:solidFill>
                  <a:schemeClr val="bg1"/>
                </a:solidFill>
              </a:rPr>
              <a:t>Numbers of companies worked</a:t>
            </a:r>
          </a:p>
          <a:p>
            <a:pPr algn="ctr"/>
            <a:r>
              <a:rPr lang="en-US" sz="1200" dirty="0">
                <a:solidFill>
                  <a:schemeClr val="bg1"/>
                </a:solidFill>
              </a:rPr>
              <a:t> </a:t>
            </a:r>
            <a:r>
              <a:rPr lang="en-US" sz="1200" dirty="0"/>
              <a:t>status, </a:t>
            </a:r>
          </a:p>
          <a:p>
            <a:pPr algn="ctr"/>
            <a:endParaRPr lang="en-US" sz="1200" dirty="0"/>
          </a:p>
          <a:p>
            <a:pPr algn="ctr"/>
            <a:r>
              <a:rPr lang="en-US" sz="1200" dirty="0"/>
              <a:t>Marital status, </a:t>
            </a:r>
          </a:p>
          <a:p>
            <a:pPr algn="ctr"/>
            <a:endParaRPr lang="en-US" sz="1200" dirty="0"/>
          </a:p>
          <a:p>
            <a:pPr algn="ctr"/>
            <a:r>
              <a:rPr lang="en-US" sz="1200" dirty="0"/>
              <a:t>Years since last promotion, </a:t>
            </a:r>
          </a:p>
          <a:p>
            <a:pPr algn="ctr"/>
            <a:endParaRPr lang="en-US" sz="1200" dirty="0"/>
          </a:p>
          <a:p>
            <a:pPr algn="ctr"/>
            <a:r>
              <a:rPr lang="en-US" sz="1200" dirty="0"/>
              <a:t>Job role status </a:t>
            </a:r>
          </a:p>
        </p:txBody>
      </p:sp>
      <p:sp>
        <p:nvSpPr>
          <p:cNvPr id="5" name="Rectangle 4">
            <a:extLst>
              <a:ext uri="{FF2B5EF4-FFF2-40B4-BE49-F238E27FC236}">
                <a16:creationId xmlns:a16="http://schemas.microsoft.com/office/drawing/2014/main" id="{8EFE3E2C-5A17-48D1-9366-A1AECC18EFBF}"/>
              </a:ext>
            </a:extLst>
          </p:cNvPr>
          <p:cNvSpPr/>
          <p:nvPr/>
        </p:nvSpPr>
        <p:spPr>
          <a:xfrm>
            <a:off x="197224" y="1696593"/>
            <a:ext cx="1586752" cy="378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Total working years,</a:t>
            </a:r>
          </a:p>
          <a:p>
            <a:pPr algn="ctr"/>
            <a:endParaRPr lang="en-US" sz="1200" dirty="0">
              <a:solidFill>
                <a:schemeClr val="bg1"/>
              </a:solidFill>
            </a:endParaRPr>
          </a:p>
          <a:p>
            <a:pPr algn="ctr"/>
            <a:r>
              <a:rPr lang="en-US" sz="1200" dirty="0">
                <a:solidFill>
                  <a:schemeClr val="bg1"/>
                </a:solidFill>
              </a:rPr>
              <a:t> Years in current role,</a:t>
            </a:r>
          </a:p>
          <a:p>
            <a:pPr algn="ctr"/>
            <a:endParaRPr lang="en-US" sz="1200" dirty="0">
              <a:solidFill>
                <a:schemeClr val="bg1"/>
              </a:solidFill>
            </a:endParaRPr>
          </a:p>
          <a:p>
            <a:pPr algn="ctr"/>
            <a:r>
              <a:rPr lang="en-US" sz="1200" dirty="0">
                <a:solidFill>
                  <a:schemeClr val="bg1"/>
                </a:solidFill>
              </a:rPr>
              <a:t> Environment satisfaction, </a:t>
            </a:r>
          </a:p>
          <a:p>
            <a:pPr algn="ctr"/>
            <a:endParaRPr lang="en-US" sz="1200" dirty="0">
              <a:solidFill>
                <a:schemeClr val="bg1"/>
              </a:solidFill>
            </a:endParaRPr>
          </a:p>
          <a:p>
            <a:pPr algn="ctr"/>
            <a:r>
              <a:rPr lang="en-US" sz="1200" dirty="0">
                <a:solidFill>
                  <a:schemeClr val="bg1"/>
                </a:solidFill>
              </a:rPr>
              <a:t>Medical education field, </a:t>
            </a:r>
          </a:p>
          <a:p>
            <a:pPr algn="ctr"/>
            <a:endParaRPr lang="en-US" sz="1200" dirty="0">
              <a:solidFill>
                <a:schemeClr val="bg1"/>
              </a:solidFill>
            </a:endParaRPr>
          </a:p>
          <a:p>
            <a:pPr algn="ctr"/>
            <a:r>
              <a:rPr lang="en-US" sz="1200" dirty="0">
                <a:solidFill>
                  <a:schemeClr val="bg1"/>
                </a:solidFill>
              </a:rPr>
              <a:t>Job satisfaction, </a:t>
            </a:r>
          </a:p>
          <a:p>
            <a:pPr algn="ctr"/>
            <a:endParaRPr lang="en-US" sz="1200" dirty="0">
              <a:solidFill>
                <a:schemeClr val="bg1"/>
              </a:solidFill>
            </a:endParaRPr>
          </a:p>
          <a:p>
            <a:pPr algn="ctr"/>
            <a:r>
              <a:rPr lang="en-US" sz="1200" dirty="0">
                <a:solidFill>
                  <a:schemeClr val="bg1"/>
                </a:solidFill>
              </a:rPr>
              <a:t>Job involvement,</a:t>
            </a:r>
          </a:p>
          <a:p>
            <a:pPr algn="ctr"/>
            <a:endParaRPr lang="en-US" sz="1200" dirty="0">
              <a:solidFill>
                <a:schemeClr val="bg1"/>
              </a:solidFill>
            </a:endParaRPr>
          </a:p>
          <a:p>
            <a:pPr algn="ctr"/>
            <a:r>
              <a:rPr lang="en-US" sz="1200" dirty="0">
                <a:solidFill>
                  <a:schemeClr val="bg1"/>
                </a:solidFill>
              </a:rPr>
              <a:t> Years with current manager, </a:t>
            </a:r>
          </a:p>
          <a:p>
            <a:pPr algn="ctr"/>
            <a:endParaRPr lang="en-US" sz="1200" dirty="0">
              <a:solidFill>
                <a:schemeClr val="bg1"/>
              </a:solidFill>
            </a:endParaRPr>
          </a:p>
          <a:p>
            <a:pPr algn="ctr"/>
            <a:r>
              <a:rPr lang="en-US" sz="1200" dirty="0">
                <a:solidFill>
                  <a:schemeClr val="bg1"/>
                </a:solidFill>
              </a:rPr>
              <a:t>Work life balance, </a:t>
            </a:r>
          </a:p>
          <a:p>
            <a:pPr algn="ctr"/>
            <a:endParaRPr lang="en-US" sz="1200" dirty="0">
              <a:solidFill>
                <a:schemeClr val="bg1"/>
              </a:solidFill>
            </a:endParaRPr>
          </a:p>
          <a:p>
            <a:pPr algn="ctr"/>
            <a:r>
              <a:rPr lang="en-US" sz="1200" dirty="0">
                <a:solidFill>
                  <a:schemeClr val="bg1"/>
                </a:solidFill>
              </a:rPr>
              <a:t>Age </a:t>
            </a:r>
          </a:p>
        </p:txBody>
      </p:sp>
    </p:spTree>
    <p:extLst>
      <p:ext uri="{BB962C8B-B14F-4D97-AF65-F5344CB8AC3E}">
        <p14:creationId xmlns:p14="http://schemas.microsoft.com/office/powerpoint/2010/main" val="694098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28.3% of employees have </a:t>
            </a:r>
            <a:r>
              <a:rPr lang="en-US" sz="2800" b="1" dirty="0">
                <a:solidFill>
                  <a:srgbClr val="FF0000"/>
                </a:solidFill>
                <a:latin typeface="Arial" panose="020B0604020202020204" pitchFamily="34" charset="0"/>
                <a:cs typeface="Arial" panose="020B0604020202020204" pitchFamily="34" charset="0"/>
              </a:rPr>
              <a:t>over time </a:t>
            </a:r>
            <a:r>
              <a:rPr lang="en-US" sz="2800" dirty="0">
                <a:latin typeface="Arial" panose="020B0604020202020204" pitchFamily="34" charset="0"/>
                <a:cs typeface="Arial" panose="020B0604020202020204" pitchFamily="34" charset="0"/>
              </a:rPr>
              <a:t>work in the company and 30.5% of those employees leave the company. As it is also reflected in the model, employees working overtime are significantly more likely to resign. Therefore, the company should understand the reason why they are working overtime. Is it for too high workload or are employees' qualifications not enough to complete the scheduled tasks on time? Maybe there might be some other reasons behind that. Our recommendation will be to understand the reason(s) for overtime with detail research and take appropriate measures to reduce the factors behind this attrition factor. </a:t>
            </a:r>
          </a:p>
        </p:txBody>
      </p:sp>
    </p:spTree>
    <p:extLst>
      <p:ext uri="{BB962C8B-B14F-4D97-AF65-F5344CB8AC3E}">
        <p14:creationId xmlns:p14="http://schemas.microsoft.com/office/powerpoint/2010/main" val="1781739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18.8% of the employees </a:t>
            </a:r>
            <a:r>
              <a:rPr lang="en-US" sz="2800" b="1" dirty="0">
                <a:solidFill>
                  <a:srgbClr val="FF0000"/>
                </a:solidFill>
                <a:latin typeface="Arial" panose="020B0604020202020204" pitchFamily="34" charset="0"/>
                <a:cs typeface="Arial" panose="020B0604020202020204" pitchFamily="34" charset="0"/>
              </a:rPr>
              <a:t>travels frequently</a:t>
            </a:r>
            <a:r>
              <a:rPr lang="en-US" sz="2800" dirty="0">
                <a:latin typeface="Arial" panose="020B0604020202020204" pitchFamily="34" charset="0"/>
                <a:cs typeface="Arial" panose="020B0604020202020204" pitchFamily="34" charset="0"/>
              </a:rPr>
              <a:t>, and they have the highest attrition percentage(25%). The company should question what makes traveling a burden on their employees. The company should balance the travel status and if necessary, there might be some adjustments on the job description in terms of traveling. The company may use some extra incentives to motivate their employees who are supposed to travel.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249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21% of employees </a:t>
            </a:r>
            <a:r>
              <a:rPr lang="en-US" sz="2800" b="1" dirty="0">
                <a:solidFill>
                  <a:srgbClr val="FF0000"/>
                </a:solidFill>
                <a:latin typeface="Arial" panose="020B0604020202020204" pitchFamily="34" charset="0"/>
                <a:cs typeface="Arial" panose="020B0604020202020204" pitchFamily="34" charset="0"/>
              </a:rPr>
              <a:t>worked in 5 and more companies before this company </a:t>
            </a:r>
            <a:r>
              <a:rPr lang="en-US" sz="2800" dirty="0">
                <a:latin typeface="Arial" panose="020B0604020202020204" pitchFamily="34" charset="0"/>
                <a:cs typeface="Arial" panose="020B0604020202020204" pitchFamily="34" charset="0"/>
              </a:rPr>
              <a:t>and have 21.8% attrition. This is an area where HR should be aware of. HR should question the employee candidate why the employee quits the previous job and get in touch with previous company to have information about the applying employees. Besides that, the company should take precautionary measurements to keep their employees in their current role after they hire new employees.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265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32% of employees are </a:t>
            </a:r>
            <a:r>
              <a:rPr lang="en-US" sz="2800" b="1" dirty="0">
                <a:solidFill>
                  <a:srgbClr val="FF0000"/>
                </a:solidFill>
                <a:latin typeface="Arial" panose="020B0604020202020204" pitchFamily="34" charset="0"/>
                <a:cs typeface="Arial" panose="020B0604020202020204" pitchFamily="34" charset="0"/>
              </a:rPr>
              <a:t>single</a:t>
            </a:r>
            <a:r>
              <a:rPr lang="en-US" sz="2800" dirty="0">
                <a:latin typeface="Arial" panose="020B0604020202020204" pitchFamily="34" charset="0"/>
                <a:cs typeface="Arial" panose="020B0604020202020204" pitchFamily="34" charset="0"/>
              </a:rPr>
              <a:t> and has the highest attrition percentage(25.5%). The company should be aware of this important factor and have strategy to deal with this groups' performance.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710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If the year increases since the </a:t>
            </a:r>
            <a:r>
              <a:rPr lang="en-US" sz="2800" b="1" dirty="0">
                <a:solidFill>
                  <a:srgbClr val="FF0000"/>
                </a:solidFill>
                <a:latin typeface="Arial" panose="020B0604020202020204" pitchFamily="34" charset="0"/>
                <a:cs typeface="Arial" panose="020B0604020202020204" pitchFamily="34" charset="0"/>
              </a:rPr>
              <a:t>employees' last promotion</a:t>
            </a:r>
            <a:r>
              <a:rPr lang="en-US" sz="2800" dirty="0">
                <a:latin typeface="Arial" panose="020B0604020202020204" pitchFamily="34" charset="0"/>
                <a:cs typeface="Arial" panose="020B0604020202020204" pitchFamily="34" charset="0"/>
              </a:rPr>
              <a:t>, the attrition percentage also displays increase. Especially, 7 years since last promotion employee group (5.2%) has the highest attrition(21.1%) in its individual group. For that reason, the company review their promotion policy, and maybe define the company's expectations from their employees and make clear to all employees how and when they may be promoted.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493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5.6% of employees works as </a:t>
            </a:r>
            <a:r>
              <a:rPr lang="en-US" sz="2800" b="1" dirty="0">
                <a:solidFill>
                  <a:srgbClr val="FF0000"/>
                </a:solidFill>
                <a:latin typeface="Arial" panose="020B0604020202020204" pitchFamily="34" charset="0"/>
                <a:cs typeface="Arial" panose="020B0604020202020204" pitchFamily="34" charset="0"/>
              </a:rPr>
              <a:t>Sales Representative </a:t>
            </a:r>
            <a:r>
              <a:rPr lang="en-US" sz="2800" dirty="0">
                <a:latin typeface="Arial" panose="020B0604020202020204" pitchFamily="34" charset="0"/>
                <a:cs typeface="Arial" panose="020B0604020202020204" pitchFamily="34" charset="0"/>
              </a:rPr>
              <a:t>and 17.6% of employees works as </a:t>
            </a:r>
            <a:r>
              <a:rPr lang="en-US" sz="2800" b="1" dirty="0">
                <a:solidFill>
                  <a:srgbClr val="FF0000"/>
                </a:solidFill>
                <a:latin typeface="Arial" panose="020B0604020202020204" pitchFamily="34" charset="0"/>
                <a:cs typeface="Arial" panose="020B0604020202020204" pitchFamily="34" charset="0"/>
              </a:rPr>
              <a:t>Laboratory Technician</a:t>
            </a:r>
            <a:r>
              <a:rPr lang="en-US" sz="2800" dirty="0">
                <a:latin typeface="Arial" panose="020B0604020202020204" pitchFamily="34" charset="0"/>
                <a:cs typeface="Arial" panose="020B0604020202020204" pitchFamily="34" charset="0"/>
              </a:rPr>
              <a:t>. They have 39.8% and 17.6% attrition percentage respectively. These two-job roles should be questioned, and the company should find the reason(s) why these job roles face more attrition rate than all others and take necessary actions.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529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some other indicators which keep employees in the company. These factors are stated below. </a:t>
            </a:r>
          </a:p>
          <a:p>
            <a:r>
              <a:rPr lang="en-US" sz="2800" dirty="0">
                <a:latin typeface="Arial" panose="020B0604020202020204" pitchFamily="34" charset="0"/>
                <a:cs typeface="Arial" panose="020B0604020202020204" pitchFamily="34" charset="0"/>
              </a:rPr>
              <a:t>   -  Total working years in the company, </a:t>
            </a:r>
          </a:p>
          <a:p>
            <a:r>
              <a:rPr lang="en-US" sz="2800" dirty="0">
                <a:latin typeface="Arial" panose="020B0604020202020204" pitchFamily="34" charset="0"/>
                <a:cs typeface="Arial" panose="020B0604020202020204" pitchFamily="34" charset="0"/>
              </a:rPr>
              <a:t>   -  Years in current role, </a:t>
            </a:r>
          </a:p>
          <a:p>
            <a:r>
              <a:rPr lang="en-US" sz="2800" dirty="0">
                <a:latin typeface="Arial" panose="020B0604020202020204" pitchFamily="34" charset="0"/>
                <a:cs typeface="Arial" panose="020B0604020202020204" pitchFamily="34" charset="0"/>
              </a:rPr>
              <a:t>   -  Environment satisfaction, </a:t>
            </a:r>
          </a:p>
          <a:p>
            <a:r>
              <a:rPr lang="en-US" sz="2800" dirty="0">
                <a:latin typeface="Arial" panose="020B0604020202020204" pitchFamily="34" charset="0"/>
                <a:cs typeface="Arial" panose="020B0604020202020204" pitchFamily="34" charset="0"/>
              </a:rPr>
              <a:t>   -  Medical education field, </a:t>
            </a:r>
          </a:p>
          <a:p>
            <a:r>
              <a:rPr lang="en-US" sz="2800" dirty="0">
                <a:latin typeface="Arial" panose="020B0604020202020204" pitchFamily="34" charset="0"/>
                <a:cs typeface="Arial" panose="020B0604020202020204" pitchFamily="34" charset="0"/>
              </a:rPr>
              <a:t>   -  Job satisfaction, </a:t>
            </a:r>
          </a:p>
          <a:p>
            <a:r>
              <a:rPr lang="en-US" sz="2800" dirty="0">
                <a:latin typeface="Arial" panose="020B0604020202020204" pitchFamily="34" charset="0"/>
                <a:cs typeface="Arial" panose="020B0604020202020204" pitchFamily="34" charset="0"/>
              </a:rPr>
              <a:t>   -  Job involvement, </a:t>
            </a:r>
          </a:p>
          <a:p>
            <a:r>
              <a:rPr lang="en-US" sz="2800" dirty="0">
                <a:latin typeface="Arial" panose="020B0604020202020204" pitchFamily="34" charset="0"/>
                <a:cs typeface="Arial" panose="020B0604020202020204" pitchFamily="34" charset="0"/>
              </a:rPr>
              <a:t>   -  Years with current manager, </a:t>
            </a:r>
          </a:p>
          <a:p>
            <a:r>
              <a:rPr lang="en-US" sz="2800" dirty="0">
                <a:latin typeface="Arial" panose="020B0604020202020204" pitchFamily="34" charset="0"/>
                <a:cs typeface="Arial" panose="020B0604020202020204" pitchFamily="34" charset="0"/>
              </a:rPr>
              <a:t>   -  Work life balance, </a:t>
            </a:r>
          </a:p>
          <a:p>
            <a:r>
              <a:rPr lang="en-US" sz="2800" dirty="0">
                <a:latin typeface="Arial" panose="020B0604020202020204" pitchFamily="34" charset="0"/>
                <a:cs typeface="Arial" panose="020B0604020202020204" pitchFamily="34" charset="0"/>
              </a:rPr>
              <a:t>   -  Age.</a:t>
            </a:r>
          </a:p>
          <a:p>
            <a:r>
              <a:rPr lang="en-US" sz="2800" dirty="0">
                <a:latin typeface="Arial" panose="020B0604020202020204" pitchFamily="34" charset="0"/>
                <a:cs typeface="Arial" panose="020B0604020202020204" pitchFamily="34" charset="0"/>
              </a:rPr>
              <a:t>The company should primarily try to increase the effectiveness of those factors. As a result, it will yield to the decrease in the attrition rate.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82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In our model, we have only 1470 observations from the company, which is poor to create a strong machine learning algorithm in order to predict the attrition beforehand and act depending on this prediction. For that reason, we need to have more data from the company to improve our model's prediction accuracy. </a:t>
            </a:r>
          </a:p>
        </p:txBody>
      </p:sp>
    </p:spTree>
    <p:extLst>
      <p:ext uri="{BB962C8B-B14F-4D97-AF65-F5344CB8AC3E}">
        <p14:creationId xmlns:p14="http://schemas.microsoft.com/office/powerpoint/2010/main" val="99847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Picture 4">
            <a:extLst>
              <a:ext uri="{FF2B5EF4-FFF2-40B4-BE49-F238E27FC236}">
                <a16:creationId xmlns:a16="http://schemas.microsoft.com/office/drawing/2014/main" id="{9BE4C0E5-F560-4DC1-ABEF-02890776A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522" y="1995295"/>
            <a:ext cx="4689143" cy="2537415"/>
          </a:xfrm>
          <a:prstGeom prst="rect">
            <a:avLst/>
          </a:prstGeom>
        </p:spPr>
      </p:pic>
      <p:pic>
        <p:nvPicPr>
          <p:cNvPr id="7" name="Picture 6">
            <a:extLst>
              <a:ext uri="{FF2B5EF4-FFF2-40B4-BE49-F238E27FC236}">
                <a16:creationId xmlns:a16="http://schemas.microsoft.com/office/drawing/2014/main" id="{78B0C879-2BE6-4925-A44D-B0CCA1FA1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721" y="1986198"/>
            <a:ext cx="2410698" cy="2546512"/>
          </a:xfrm>
          <a:prstGeom prst="rect">
            <a:avLst/>
          </a:prstGeom>
        </p:spPr>
      </p:pic>
    </p:spTree>
    <p:extLst>
      <p:ext uri="{BB962C8B-B14F-4D97-AF65-F5344CB8AC3E}">
        <p14:creationId xmlns:p14="http://schemas.microsoft.com/office/powerpoint/2010/main" val="4077605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couple of ways to do that.</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  The company should prepare a well-designed survey for the employees who leave the company. According to those survey's result, they may create other feature(s) for their data, which will enable to improve model accuracy.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  Besides that, the company should also prepare surveys for the employees who stay longer in the company since they should be aware of what makes the them to work longer in the company.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500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couple of ways to do that.</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  The company should take random/immediate surveys whenever they come across a problem area in terms of human resources.</a:t>
            </a:r>
          </a:p>
          <a:p>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rPr>
              <a:t>   - The company apply regular surveys to see the trend in the company. For example, once in a month, twice in a year, etc.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704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197348"/>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We can do more permutations &amp; combinations, feature engineering, feature selection, hyper-parameters tuning, class imbalance, etc. to improve the accuracy score. But this won't make so much difference in the accuracy score at hand now. Modelling improvement depends more on the increase in the observation quantity. Namely, the company should focus on more to collect the reasonable data from their employees. </a:t>
            </a:r>
          </a:p>
        </p:txBody>
      </p:sp>
    </p:spTree>
    <p:extLst>
      <p:ext uri="{BB962C8B-B14F-4D97-AF65-F5344CB8AC3E}">
        <p14:creationId xmlns:p14="http://schemas.microsoft.com/office/powerpoint/2010/main" val="3786312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C5D4B-9E70-4229-AE45-51DF713D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606" y="588687"/>
            <a:ext cx="7618787" cy="4193286"/>
          </a:xfrm>
          <a:prstGeom prst="rect">
            <a:avLst/>
          </a:prstGeom>
        </p:spPr>
      </p:pic>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838199" y="4781973"/>
            <a:ext cx="10515600" cy="1325563"/>
          </a:xfrm>
        </p:spPr>
        <p:txBody>
          <a:bodyPr>
            <a:normAutofit/>
          </a:bodyPr>
          <a:lstStyle/>
          <a:p>
            <a:pPr algn="ctr"/>
            <a:r>
              <a:rPr lang="en-US" sz="3600" b="1" dirty="0"/>
              <a:t>End of the Presentation</a:t>
            </a:r>
          </a:p>
        </p:txBody>
      </p:sp>
    </p:spTree>
    <p:extLst>
      <p:ext uri="{BB962C8B-B14F-4D97-AF65-F5344CB8AC3E}">
        <p14:creationId xmlns:p14="http://schemas.microsoft.com/office/powerpoint/2010/main" val="313636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Feature Engineering</a:t>
            </a:r>
          </a:p>
        </p:txBody>
      </p:sp>
      <p:sp>
        <p:nvSpPr>
          <p:cNvPr id="4" name="Oval 3">
            <a:extLst>
              <a:ext uri="{FF2B5EF4-FFF2-40B4-BE49-F238E27FC236}">
                <a16:creationId xmlns:a16="http://schemas.microsoft.com/office/drawing/2014/main" id="{B43E4C30-D53C-4A7E-825C-E433B5178E3A}"/>
              </a:ext>
            </a:extLst>
          </p:cNvPr>
          <p:cNvSpPr/>
          <p:nvPr/>
        </p:nvSpPr>
        <p:spPr>
          <a:xfrm>
            <a:off x="742666" y="1088410"/>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Missing Values</a:t>
            </a:r>
          </a:p>
        </p:txBody>
      </p:sp>
      <p:sp>
        <p:nvSpPr>
          <p:cNvPr id="5" name="Oval 4">
            <a:extLst>
              <a:ext uri="{FF2B5EF4-FFF2-40B4-BE49-F238E27FC236}">
                <a16:creationId xmlns:a16="http://schemas.microsoft.com/office/drawing/2014/main" id="{5EC5912E-ABAD-48E6-89B2-758E87FB15CF}"/>
              </a:ext>
            </a:extLst>
          </p:cNvPr>
          <p:cNvSpPr/>
          <p:nvPr/>
        </p:nvSpPr>
        <p:spPr>
          <a:xfrm>
            <a:off x="838200" y="3732908"/>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Feature Types</a:t>
            </a:r>
          </a:p>
        </p:txBody>
      </p:sp>
      <p:sp>
        <p:nvSpPr>
          <p:cNvPr id="6" name="Oval 5">
            <a:extLst>
              <a:ext uri="{FF2B5EF4-FFF2-40B4-BE49-F238E27FC236}">
                <a16:creationId xmlns:a16="http://schemas.microsoft.com/office/drawing/2014/main" id="{C06812B9-A91D-42E9-BDBC-520FB1740AE7}"/>
              </a:ext>
            </a:extLst>
          </p:cNvPr>
          <p:cNvSpPr/>
          <p:nvPr/>
        </p:nvSpPr>
        <p:spPr>
          <a:xfrm>
            <a:off x="7198055" y="1088410"/>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Decide what features to keep</a:t>
            </a:r>
          </a:p>
        </p:txBody>
      </p:sp>
      <p:sp>
        <p:nvSpPr>
          <p:cNvPr id="7" name="Oval 6">
            <a:extLst>
              <a:ext uri="{FF2B5EF4-FFF2-40B4-BE49-F238E27FC236}">
                <a16:creationId xmlns:a16="http://schemas.microsoft.com/office/drawing/2014/main" id="{F257ED42-FCDC-4553-8ED8-797C09125378}"/>
              </a:ext>
            </a:extLst>
          </p:cNvPr>
          <p:cNvSpPr/>
          <p:nvPr/>
        </p:nvSpPr>
        <p:spPr>
          <a:xfrm>
            <a:off x="7293589" y="3732908"/>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Transform Categorical Data into Numeric</a:t>
            </a:r>
          </a:p>
        </p:txBody>
      </p:sp>
    </p:spTree>
    <p:extLst>
      <p:ext uri="{BB962C8B-B14F-4D97-AF65-F5344CB8AC3E}">
        <p14:creationId xmlns:p14="http://schemas.microsoft.com/office/powerpoint/2010/main" val="266845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689561"/>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a:t>
            </a:r>
          </a:p>
        </p:txBody>
      </p:sp>
    </p:spTree>
    <p:extLst>
      <p:ext uri="{BB962C8B-B14F-4D97-AF65-F5344CB8AC3E}">
        <p14:creationId xmlns:p14="http://schemas.microsoft.com/office/powerpoint/2010/main" val="40756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Target Variable (Attrition)</a:t>
            </a:r>
          </a:p>
        </p:txBody>
      </p:sp>
      <p:pic>
        <p:nvPicPr>
          <p:cNvPr id="4" name="Picture 3">
            <a:extLst>
              <a:ext uri="{FF2B5EF4-FFF2-40B4-BE49-F238E27FC236}">
                <a16:creationId xmlns:a16="http://schemas.microsoft.com/office/drawing/2014/main" id="{AC078AB5-CCA8-46D9-BC9F-59F0910D024B}"/>
              </a:ext>
            </a:extLst>
          </p:cNvPr>
          <p:cNvPicPr/>
          <p:nvPr/>
        </p:nvPicPr>
        <p:blipFill>
          <a:blip r:embed="rId2">
            <a:extLst>
              <a:ext uri="{28A0092B-C50C-407E-A947-70E740481C1C}">
                <a14:useLocalDpi xmlns:a14="http://schemas.microsoft.com/office/drawing/2010/main" val="0"/>
              </a:ext>
            </a:extLst>
          </a:blip>
          <a:stretch>
            <a:fillRect/>
          </a:stretch>
        </p:blipFill>
        <p:spPr>
          <a:xfrm>
            <a:off x="2623980" y="1197348"/>
            <a:ext cx="6944040" cy="5306969"/>
          </a:xfrm>
          <a:prstGeom prst="rect">
            <a:avLst/>
          </a:prstGeom>
        </p:spPr>
      </p:pic>
    </p:spTree>
    <p:extLst>
      <p:ext uri="{BB962C8B-B14F-4D97-AF65-F5344CB8AC3E}">
        <p14:creationId xmlns:p14="http://schemas.microsoft.com/office/powerpoint/2010/main" val="965805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1264</Words>
  <Application>Microsoft Office PowerPoint</Application>
  <PresentationFormat>Widescreen</PresentationFormat>
  <Paragraphs>162</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ANURAG SRIVASTAV  Predict the attrition in the company and Uncover the Factors that lead the employee attrition  </vt:lpstr>
      <vt:lpstr>Problem Definition</vt:lpstr>
      <vt:lpstr>Data Information</vt:lpstr>
      <vt:lpstr>Data Information</vt:lpstr>
      <vt:lpstr>Data Information</vt:lpstr>
      <vt:lpstr>Data Information</vt:lpstr>
      <vt:lpstr>Feature Engineering</vt:lpstr>
      <vt:lpstr>Exploratory Data Analysis</vt:lpstr>
      <vt:lpstr>Target Variable (Attrition)</vt:lpstr>
      <vt:lpstr>Age</vt:lpstr>
      <vt:lpstr>Business Travel</vt:lpstr>
      <vt:lpstr>Department</vt:lpstr>
      <vt:lpstr>Distance From Home</vt:lpstr>
      <vt:lpstr>Education</vt:lpstr>
      <vt:lpstr>Education Field</vt:lpstr>
      <vt:lpstr>Environment Satisfaction</vt:lpstr>
      <vt:lpstr>Gender</vt:lpstr>
      <vt:lpstr>Job Involvement</vt:lpstr>
      <vt:lpstr>Job Level</vt:lpstr>
      <vt:lpstr>Job Role</vt:lpstr>
      <vt:lpstr>Job Satisfaction</vt:lpstr>
      <vt:lpstr>Marital Status</vt:lpstr>
      <vt:lpstr>Monthly Income</vt:lpstr>
      <vt:lpstr>Numbers Companies Worked</vt:lpstr>
      <vt:lpstr>Over Time</vt:lpstr>
      <vt:lpstr>Percent Salary Hike</vt:lpstr>
      <vt:lpstr>Performance Rating</vt:lpstr>
      <vt:lpstr>Relationship Satisfaction</vt:lpstr>
      <vt:lpstr>Stock Option Level</vt:lpstr>
      <vt:lpstr>Total Working Years</vt:lpstr>
      <vt:lpstr>Training Times Last Year</vt:lpstr>
      <vt:lpstr>Work Life Balance</vt:lpstr>
      <vt:lpstr>Years at Company</vt:lpstr>
      <vt:lpstr>Years in Current Role</vt:lpstr>
      <vt:lpstr>Years Since Last Promotion</vt:lpstr>
      <vt:lpstr>Years with Current Manager</vt:lpstr>
      <vt:lpstr>Correlation Matrix</vt:lpstr>
      <vt:lpstr>Hypothesis Testing</vt:lpstr>
      <vt:lpstr>Examining Attrition in Gender</vt:lpstr>
      <vt:lpstr>The Null and Alternate Hypotheses</vt:lpstr>
      <vt:lpstr>The Frequentist Statistical Approach</vt:lpstr>
      <vt:lpstr>Machine Learning </vt:lpstr>
      <vt:lpstr>Data Preprocessing</vt:lpstr>
      <vt:lpstr>Data Preprocessing</vt:lpstr>
      <vt:lpstr>Selecting the Right Evaluation Metric</vt:lpstr>
      <vt:lpstr>Applying Machine Learning Algorithms</vt:lpstr>
      <vt:lpstr>Model Comparison</vt:lpstr>
      <vt:lpstr>Model Comparison</vt:lpstr>
      <vt:lpstr>Handling Target Class Imbalance</vt:lpstr>
      <vt:lpstr>Conclusion</vt:lpstr>
      <vt:lpstr>Most Important Features</vt:lpstr>
      <vt:lpstr>Recommendations</vt:lpstr>
      <vt:lpstr>Recommendations</vt:lpstr>
      <vt:lpstr>Recommendations</vt:lpstr>
      <vt:lpstr>Recommendations</vt:lpstr>
      <vt:lpstr>Recommendations</vt:lpstr>
      <vt:lpstr>Recommendations</vt:lpstr>
      <vt:lpstr>Recommendations</vt:lpstr>
      <vt:lpstr>Next Steps to Improve Model</vt:lpstr>
      <vt:lpstr>Next Steps to Improve Model</vt:lpstr>
      <vt:lpstr>Next Steps to Improve Model</vt:lpstr>
      <vt:lpstr>Next Steps to Improve Model</vt:lpstr>
      <vt:lpstr>End of the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 Turkmen  Predict the attrition in the company and Uncover the Factors that lead the employee attrition  January 28, 2019</dc:title>
  <dc:creator>Engin Turkmen</dc:creator>
  <cp:lastModifiedBy>anurag srivastav</cp:lastModifiedBy>
  <cp:revision>25</cp:revision>
  <dcterms:created xsi:type="dcterms:W3CDTF">2019-01-28T21:19:05Z</dcterms:created>
  <dcterms:modified xsi:type="dcterms:W3CDTF">2024-01-26T13:48:18Z</dcterms:modified>
</cp:coreProperties>
</file>