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32e017ef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32e017ef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32e017ef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32e017ef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47106d2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47106d2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2ef374c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2ef374c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2ef374c6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2ef374c6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2ef374c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2ef374c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47106d2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47106d2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32e017ef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32e017ef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32e017ef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32e017ef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47106d2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47106d2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47106d22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47106d22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61af39b3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61af39b3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61af39b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61af39b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61af39b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61af39b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47106d22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47106d2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apdaparkinson.org/article/what-is-a-datscan-and-should-i-get-one/" TargetMode="External"/><Relationship Id="rId4" Type="http://schemas.openxmlformats.org/officeDocument/2006/relationships/hyperlink" Target="https://www.tensorflow.org/tutorials/understanding/sngp" TargetMode="External"/><Relationship Id="rId5" Type="http://schemas.openxmlformats.org/officeDocument/2006/relationships/hyperlink" Target="https://pubmed.ncbi.nlm.nih.gov/22529704/" TargetMode="External"/><Relationship Id="rId6" Type="http://schemas.openxmlformats.org/officeDocument/2006/relationships/hyperlink" Target="https://www.researchgate.net/figure/TRODAT-1-SPECT-image-of-healthy-volunteer-control-demonstrating-ROI-analysis-for_fig1_8036468" TargetMode="External"/><Relationship Id="rId7" Type="http://schemas.openxmlformats.org/officeDocument/2006/relationships/hyperlink" Target="https://www.news-medical.net/health/Parkinsons-Disease-Pathophysiology.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Clinically useful early detection of Parkinson's Disease using uncertainty-aware classification with CNNs</a:t>
            </a:r>
            <a:endParaRPr/>
          </a:p>
        </p:txBody>
      </p:sp>
      <p:sp>
        <p:nvSpPr>
          <p:cNvPr id="87" name="Google Shape;87;p13"/>
          <p:cNvSpPr txBox="1"/>
          <p:nvPr>
            <p:ph idx="1" type="subTitle"/>
          </p:nvPr>
        </p:nvSpPr>
        <p:spPr>
          <a:xfrm>
            <a:off x="727952" y="431535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Presented By: Anurag Sundar</a:t>
            </a:r>
            <a:endParaRPr/>
          </a:p>
          <a:p>
            <a:pPr indent="0" lvl="0" marL="0" rtl="0" algn="l">
              <a:spcBef>
                <a:spcPts val="0"/>
              </a:spcBef>
              <a:spcAft>
                <a:spcPts val="0"/>
              </a:spcAft>
              <a:buNone/>
            </a:pPr>
            <a:r>
              <a:rPr lang="en"/>
              <a:t>Supervised by: Dr. Markus Wenzel</a:t>
            </a:r>
            <a:endParaRPr/>
          </a:p>
        </p:txBody>
      </p:sp>
      <p:sp>
        <p:nvSpPr>
          <p:cNvPr id="88" name="Google Shape;88;p13"/>
          <p:cNvSpPr txBox="1"/>
          <p:nvPr>
            <p:ph idx="1" type="subTitle"/>
          </p:nvPr>
        </p:nvSpPr>
        <p:spPr>
          <a:xfrm>
            <a:off x="729452" y="37020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Master Thesis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Uncertainty-aware techniques:</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Proposed:</a:t>
            </a:r>
            <a:endParaRPr b="1"/>
          </a:p>
          <a:p>
            <a:pPr indent="0" lvl="0" marL="0" rtl="0" algn="l">
              <a:spcBef>
                <a:spcPts val="1200"/>
              </a:spcBef>
              <a:spcAft>
                <a:spcPts val="0"/>
              </a:spcAft>
              <a:buNone/>
            </a:pPr>
            <a:r>
              <a:rPr lang="en"/>
              <a:t>Spectral-Normalised Neural gaussian Process(SNGP)</a:t>
            </a:r>
            <a:endParaRPr/>
          </a:p>
          <a:p>
            <a:pPr indent="0" lvl="0" marL="0" rtl="0" algn="l">
              <a:spcBef>
                <a:spcPts val="1200"/>
              </a:spcBef>
              <a:spcAft>
                <a:spcPts val="0"/>
              </a:spcAft>
              <a:buNone/>
            </a:pPr>
            <a:r>
              <a:rPr b="1" lang="en"/>
              <a:t>Standard benchmarks:</a:t>
            </a:r>
            <a:endParaRPr b="1"/>
          </a:p>
          <a:p>
            <a:pPr indent="0" lvl="0" marL="0" rtl="0" algn="l">
              <a:spcBef>
                <a:spcPts val="1200"/>
              </a:spcBef>
              <a:spcAft>
                <a:spcPts val="0"/>
              </a:spcAft>
              <a:buNone/>
            </a:pPr>
            <a:r>
              <a:rPr lang="en"/>
              <a:t>Monte Carlo Dropout</a:t>
            </a:r>
            <a:endParaRPr/>
          </a:p>
          <a:p>
            <a:pPr indent="0" lvl="0" marL="0" rtl="0" algn="l">
              <a:spcBef>
                <a:spcPts val="1200"/>
              </a:spcBef>
              <a:spcAft>
                <a:spcPts val="0"/>
              </a:spcAft>
              <a:buNone/>
            </a:pPr>
            <a:r>
              <a:rPr lang="en"/>
              <a:t>Deep Ensemble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SNGP(Spectral-normalized Neural Gaussian Process)</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SNGP improves a Deep Classifier’s distance awareness.</a:t>
            </a:r>
            <a:endParaRPr/>
          </a:p>
          <a:p>
            <a:pPr indent="0" lvl="0" marL="0" rtl="0" algn="l">
              <a:spcBef>
                <a:spcPts val="1200"/>
              </a:spcBef>
              <a:spcAft>
                <a:spcPts val="0"/>
              </a:spcAft>
              <a:buNone/>
            </a:pPr>
            <a:r>
              <a:rPr lang="en"/>
              <a:t>“A model's distance awareness is a measure of how its predictive probability reflects the distance between the test example and the training data.”[2]</a:t>
            </a:r>
            <a:endParaRPr/>
          </a:p>
          <a:p>
            <a:pPr indent="0" lvl="0" marL="0" rtl="0" algn="l">
              <a:spcBef>
                <a:spcPts val="1200"/>
              </a:spcBef>
              <a:spcAft>
                <a:spcPts val="0"/>
              </a:spcAft>
              <a:buNone/>
            </a:pPr>
            <a:r>
              <a:rPr lang="en"/>
              <a:t>It helps improve a Deep Classifier’s uncertainty quality while maintaining a similar level of accuracy and latency.</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SNGP Procedure</a:t>
            </a:r>
            <a:endParaRPr/>
          </a:p>
        </p:txBody>
      </p:sp>
      <p:sp>
        <p:nvSpPr>
          <p:cNvPr id="158" name="Google Shape;158;p24"/>
          <p:cNvSpPr txBox="1"/>
          <p:nvPr>
            <p:ph idx="1" type="body"/>
          </p:nvPr>
        </p:nvSpPr>
        <p:spPr>
          <a:xfrm>
            <a:off x="729450" y="18502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SNGP procedure outline:</a:t>
            </a:r>
            <a:endParaRPr/>
          </a:p>
          <a:p>
            <a:pPr indent="-311150" lvl="0" marL="457200" rtl="0" algn="l">
              <a:spcBef>
                <a:spcPts val="1200"/>
              </a:spcBef>
              <a:spcAft>
                <a:spcPts val="0"/>
              </a:spcAft>
              <a:buSzPts val="1300"/>
              <a:buChar char="●"/>
            </a:pPr>
            <a:r>
              <a:rPr lang="en"/>
              <a:t>Applying Spectral Normalisation to Hidden Layers.</a:t>
            </a:r>
            <a:endParaRPr/>
          </a:p>
          <a:p>
            <a:pPr indent="-311150" lvl="0" marL="457200" rtl="0" algn="l">
              <a:spcBef>
                <a:spcPts val="0"/>
              </a:spcBef>
              <a:spcAft>
                <a:spcPts val="0"/>
              </a:spcAft>
              <a:buSzPts val="1300"/>
              <a:buChar char="●"/>
            </a:pPr>
            <a:r>
              <a:rPr lang="en"/>
              <a:t>Replacing the Dense output layer with a Gaussian Output Layer.</a:t>
            </a:r>
            <a:endParaRPr/>
          </a:p>
        </p:txBody>
      </p:sp>
      <p:pic>
        <p:nvPicPr>
          <p:cNvPr id="159" name="Google Shape;159;p24"/>
          <p:cNvPicPr preferRelativeResize="0"/>
          <p:nvPr/>
        </p:nvPicPr>
        <p:blipFill>
          <a:blip r:embed="rId3">
            <a:alphaModFix/>
          </a:blip>
          <a:stretch>
            <a:fillRect/>
          </a:stretch>
        </p:blipFill>
        <p:spPr>
          <a:xfrm>
            <a:off x="1882650" y="2816725"/>
            <a:ext cx="5378702" cy="175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Specific Binding Ratio</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Specific Binding Ratio (SBR) is calculated as the ratio of specific binding in the striatum, a region associated with dopamine function, to nonspecific binding in a reference region.</a:t>
            </a:r>
            <a:endParaRPr/>
          </a:p>
          <a:p>
            <a:pPr indent="0" lvl="0" marL="0" rtl="0" algn="l">
              <a:spcBef>
                <a:spcPts val="1200"/>
              </a:spcBef>
              <a:spcAft>
                <a:spcPts val="0"/>
              </a:spcAft>
              <a:buNone/>
            </a:pPr>
            <a:r>
              <a:rPr lang="en"/>
              <a:t>It is a measure used to assess the loss of dopamine transporters in the brain. </a:t>
            </a:r>
            <a:endParaRPr/>
          </a:p>
          <a:p>
            <a:pPr indent="0" lvl="0" marL="0" rtl="0" algn="l">
              <a:spcBef>
                <a:spcPts val="1200"/>
              </a:spcBef>
              <a:spcAft>
                <a:spcPts val="1200"/>
              </a:spcAft>
              <a:buNone/>
            </a:pPr>
            <a:r>
              <a:rPr lang="en"/>
              <a:t>A lower Specific Binding Ratio (SBR) is often observed due to the loss of dopamine transporters in the striatum. This reduction in SBR can be indicative of the degenerative changes associated with Parkinson's disease and can assist in the diagnosis and monitoring of the condition.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795725" y="474000"/>
            <a:ext cx="7696699" cy="4332799"/>
          </a:xfrm>
          <a:prstGeom prst="rect">
            <a:avLst/>
          </a:prstGeom>
          <a:noFill/>
          <a:ln>
            <a:noFill/>
          </a:ln>
        </p:spPr>
      </p:pic>
      <p:sp>
        <p:nvSpPr>
          <p:cNvPr id="171" name="Google Shape;171;p26"/>
          <p:cNvSpPr txBox="1"/>
          <p:nvPr/>
        </p:nvSpPr>
        <p:spPr>
          <a:xfrm>
            <a:off x="2284600" y="4707725"/>
            <a:ext cx="449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SBR threshold at different stages of smoothening [6]</a:t>
            </a:r>
            <a:endParaRPr sz="12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a:t>
            </a:r>
            <a:endParaRPr/>
          </a:p>
        </p:txBody>
      </p:sp>
      <p:sp>
        <p:nvSpPr>
          <p:cNvPr id="177" name="Google Shape;177;p27"/>
          <p:cNvSpPr txBox="1"/>
          <p:nvPr>
            <p:ph idx="1" type="body"/>
          </p:nvPr>
        </p:nvSpPr>
        <p:spPr>
          <a:xfrm>
            <a:off x="729450" y="2056725"/>
            <a:ext cx="7688700" cy="29205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Char char="●"/>
            </a:pPr>
            <a:r>
              <a:rPr lang="en"/>
              <a:t>Decision Support:</a:t>
            </a:r>
            <a:r>
              <a:rPr lang="en"/>
              <a:t> Uncertainty-aware models can serve as decision support tools for healthcare professionals.</a:t>
            </a:r>
            <a:r>
              <a:rPr lang="en" sz="1200">
                <a:solidFill>
                  <a:srgbClr val="D1D5DB"/>
                </a:solidFill>
                <a:highlight>
                  <a:srgbClr val="444654"/>
                </a:highlight>
                <a:latin typeface="Roboto"/>
                <a:ea typeface="Roboto"/>
                <a:cs typeface="Roboto"/>
                <a:sym typeface="Roboto"/>
              </a:rPr>
              <a:t> </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Early Detection: Early parkinson’s disease detection in uncertain cases.</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Risk Assessment: Risk assessment based on uncertainty of prediction.</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Robustness to Noisy/Incomplete data: Uncertainty estimates can be made even for incomplete or noisy data.</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[1] American Parkinson’s disease association: </a:t>
            </a:r>
            <a:r>
              <a:rPr lang="en" sz="1100" u="sng">
                <a:solidFill>
                  <a:schemeClr val="hlink"/>
                </a:solidFill>
                <a:latin typeface="Arial"/>
                <a:ea typeface="Arial"/>
                <a:cs typeface="Arial"/>
                <a:sym typeface="Arial"/>
                <a:hlinkClick r:id="rId3"/>
              </a:rPr>
              <a:t>https://www.apdaparkinson.org/article/what-is-a-datscan-and-should-i-get-one/</a:t>
            </a:r>
            <a:endParaRPr/>
          </a:p>
          <a:p>
            <a:pPr indent="0" lvl="0" marL="0" rtl="0" algn="l">
              <a:spcBef>
                <a:spcPts val="1200"/>
              </a:spcBef>
              <a:spcAft>
                <a:spcPts val="0"/>
              </a:spcAft>
              <a:buNone/>
            </a:pPr>
            <a:r>
              <a:rPr lang="en"/>
              <a:t>[2] </a:t>
            </a:r>
            <a:r>
              <a:rPr lang="en"/>
              <a:t>Uncertainty-aware Deep Learning with SNGP: </a:t>
            </a:r>
            <a:r>
              <a:rPr lang="en" sz="1100" u="sng">
                <a:solidFill>
                  <a:schemeClr val="hlink"/>
                </a:solidFill>
                <a:latin typeface="Arial"/>
                <a:ea typeface="Arial"/>
                <a:cs typeface="Arial"/>
                <a:sym typeface="Arial"/>
                <a:hlinkClick r:id="rId4"/>
              </a:rPr>
              <a:t>https://www.tensorflow.org/tutorials/understanding/sngp</a:t>
            </a:r>
            <a:endParaRPr/>
          </a:p>
          <a:p>
            <a:pPr indent="0" lvl="0" marL="0" rtl="0" algn="l">
              <a:spcBef>
                <a:spcPts val="1200"/>
              </a:spcBef>
              <a:spcAft>
                <a:spcPts val="0"/>
              </a:spcAft>
              <a:buNone/>
            </a:pPr>
            <a:r>
              <a:rPr lang="en"/>
              <a:t>[3] </a:t>
            </a:r>
            <a:r>
              <a:rPr lang="en" sz="1100" u="sng">
                <a:solidFill>
                  <a:schemeClr val="hlink"/>
                </a:solidFill>
                <a:latin typeface="Arial"/>
                <a:ea typeface="Arial"/>
                <a:cs typeface="Arial"/>
                <a:sym typeface="Arial"/>
                <a:hlinkClick r:id="rId5"/>
              </a:rPr>
              <a:t>https://pubmed.ncbi.nlm.nih.gov/22529704/</a:t>
            </a:r>
            <a:endParaRPr/>
          </a:p>
          <a:p>
            <a:pPr indent="0" lvl="0" marL="0" rtl="0" algn="l">
              <a:spcBef>
                <a:spcPts val="1200"/>
              </a:spcBef>
              <a:spcAft>
                <a:spcPts val="0"/>
              </a:spcAft>
              <a:buNone/>
            </a:pPr>
            <a:r>
              <a:rPr lang="en"/>
              <a:t>[4] </a:t>
            </a:r>
            <a:r>
              <a:rPr lang="en" sz="1100" u="sng">
                <a:solidFill>
                  <a:schemeClr val="hlink"/>
                </a:solidFill>
                <a:latin typeface="Arial"/>
                <a:ea typeface="Arial"/>
                <a:cs typeface="Arial"/>
                <a:sym typeface="Arial"/>
                <a:hlinkClick r:id="rId6"/>
              </a:rPr>
              <a:t>https://www.researchgate.net/figure/TRODAT-1-SPECT-image-of-healthy-volunteer-control-demonstrating-ROI-analysis-for_fig1_8036468</a:t>
            </a:r>
            <a:endParaRPr/>
          </a:p>
          <a:p>
            <a:pPr indent="0" lvl="0" marL="0" rtl="0" algn="l">
              <a:spcBef>
                <a:spcPts val="1200"/>
              </a:spcBef>
              <a:spcAft>
                <a:spcPts val="0"/>
              </a:spcAft>
              <a:buNone/>
            </a:pPr>
            <a:r>
              <a:rPr lang="en"/>
              <a:t>[5] </a:t>
            </a:r>
            <a:r>
              <a:rPr lang="en" sz="1100" u="sng">
                <a:solidFill>
                  <a:schemeClr val="hlink"/>
                </a:solidFill>
                <a:latin typeface="Arial"/>
                <a:ea typeface="Arial"/>
                <a:cs typeface="Arial"/>
                <a:sym typeface="Arial"/>
                <a:hlinkClick r:id="rId7"/>
              </a:rPr>
              <a:t>https://www.news-medical.net/health/Parkinsons-Disease-Pathophysiology.aspx</a:t>
            </a:r>
            <a:endParaRPr/>
          </a:p>
          <a:p>
            <a:pPr indent="0" lvl="0" marL="0" rtl="0" algn="l">
              <a:spcBef>
                <a:spcPts val="1200"/>
              </a:spcBef>
              <a:spcAft>
                <a:spcPts val="0"/>
              </a:spcAft>
              <a:buNone/>
            </a:pPr>
            <a:r>
              <a:rPr lang="en"/>
              <a:t>[6] Automatic classification of dopamine transporter SPECT: deep convolutional neural networks can be trained to be robust with respect to variable image characteristics</a:t>
            </a:r>
            <a:endParaRPr sz="1600">
              <a:solidFill>
                <a:srgbClr val="131413"/>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of the thesis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Construction of an </a:t>
            </a:r>
            <a:r>
              <a:rPr b="1" lang="en"/>
              <a:t>uncertainty-aware</a:t>
            </a:r>
            <a:r>
              <a:rPr lang="en"/>
              <a:t> CNN(Convolutional Neural Network) model for early Parkinson’s disease detection.</a:t>
            </a:r>
            <a:endParaRPr/>
          </a:p>
          <a:p>
            <a:pPr indent="-311150" lvl="0" marL="457200" rtl="0" algn="l">
              <a:spcBef>
                <a:spcPts val="1200"/>
              </a:spcBef>
              <a:spcAft>
                <a:spcPts val="0"/>
              </a:spcAft>
              <a:buSzPts val="1300"/>
              <a:buChar char="●"/>
            </a:pPr>
            <a:r>
              <a:rPr b="1" lang="en"/>
              <a:t>Uncertainty-aware: </a:t>
            </a:r>
            <a:r>
              <a:rPr lang="en"/>
              <a:t>Calculation and display of </a:t>
            </a:r>
            <a:r>
              <a:rPr lang="en"/>
              <a:t>uncertainty</a:t>
            </a:r>
            <a:r>
              <a:rPr lang="en"/>
              <a:t> metrics for each prediction. The model should be distance aware.</a:t>
            </a:r>
            <a:endParaRPr/>
          </a:p>
          <a:p>
            <a:pPr indent="-311150" lvl="0" marL="457200" rtl="0" algn="l">
              <a:spcBef>
                <a:spcPts val="0"/>
              </a:spcBef>
              <a:spcAft>
                <a:spcPts val="0"/>
              </a:spcAft>
              <a:buSzPts val="1300"/>
              <a:buChar char="●"/>
            </a:pPr>
            <a:r>
              <a:rPr lang="en"/>
              <a:t>Predicting the Specific Binding Ratio(SBR) from SPECT images for each case.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Parkinson’s Disease?</a:t>
            </a:r>
            <a:endParaRPr/>
          </a:p>
        </p:txBody>
      </p:sp>
      <p:sp>
        <p:nvSpPr>
          <p:cNvPr id="100" name="Google Shape;100;p15"/>
          <p:cNvSpPr txBox="1"/>
          <p:nvPr>
            <p:ph idx="1" type="body"/>
          </p:nvPr>
        </p:nvSpPr>
        <p:spPr>
          <a:xfrm>
            <a:off x="729450" y="2078875"/>
            <a:ext cx="3675300" cy="276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400"/>
              <a:t>Parkinson’s disease affects the Central nervous system causing degeneration of mental and motor functions. </a:t>
            </a:r>
            <a:endParaRPr sz="4400"/>
          </a:p>
          <a:p>
            <a:pPr indent="0" lvl="0" marL="0" rtl="0" algn="l">
              <a:spcBef>
                <a:spcPts val="1200"/>
              </a:spcBef>
              <a:spcAft>
                <a:spcPts val="0"/>
              </a:spcAft>
              <a:buNone/>
            </a:pPr>
            <a:r>
              <a:rPr lang="en" sz="4400"/>
              <a:t>Parkinson’s Disease is caused by the malfunction of an area of the brain called </a:t>
            </a:r>
            <a:r>
              <a:rPr b="1" lang="en" sz="4400"/>
              <a:t>Substantia Nigra</a:t>
            </a:r>
            <a:r>
              <a:rPr lang="en" sz="4400"/>
              <a:t>.</a:t>
            </a:r>
            <a:endParaRPr sz="4400"/>
          </a:p>
          <a:p>
            <a:pPr indent="0" lvl="0" marL="0" rtl="0" algn="l">
              <a:spcBef>
                <a:spcPts val="1200"/>
              </a:spcBef>
              <a:spcAft>
                <a:spcPts val="0"/>
              </a:spcAft>
              <a:buNone/>
            </a:pPr>
            <a:r>
              <a:rPr b="1" lang="en" sz="4400"/>
              <a:t>Dopamine</a:t>
            </a:r>
            <a:r>
              <a:rPr lang="en" sz="4400"/>
              <a:t> is a neuroendocrine transmitter produced in the Substantia Nigra that affects movement, motivation, and pleasure in the human brain.</a:t>
            </a:r>
            <a:endParaRPr sz="4400"/>
          </a:p>
          <a:p>
            <a:pPr indent="0" lvl="0" marL="0" rtl="0" algn="l">
              <a:spcBef>
                <a:spcPts val="1200"/>
              </a:spcBef>
              <a:spcAft>
                <a:spcPts val="0"/>
              </a:spcAft>
              <a:buNone/>
            </a:pPr>
            <a:r>
              <a:rPr lang="en" sz="4400"/>
              <a:t>Malfunction of the Substantia Nigra causes loss of dopaminergic cells which leads to reduced dopamine production and activity.</a:t>
            </a:r>
            <a:endParaRPr sz="4400"/>
          </a:p>
          <a:p>
            <a:pPr indent="0" lvl="0" marL="0" rtl="0" algn="l">
              <a:spcBef>
                <a:spcPts val="1200"/>
              </a:spcBef>
              <a:spcAft>
                <a:spcPts val="0"/>
              </a:spcAft>
              <a:buNone/>
            </a:pPr>
            <a:r>
              <a:rPr lang="en" sz="4400"/>
              <a:t>Hence, leading to Parkinson’s disease.</a:t>
            </a:r>
            <a:endParaRPr sz="4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1" name="Google Shape;101;p15"/>
          <p:cNvPicPr preferRelativeResize="0"/>
          <p:nvPr/>
        </p:nvPicPr>
        <p:blipFill>
          <a:blip r:embed="rId3">
            <a:alphaModFix/>
          </a:blip>
          <a:stretch>
            <a:fillRect/>
          </a:stretch>
        </p:blipFill>
        <p:spPr>
          <a:xfrm>
            <a:off x="5229500" y="1378200"/>
            <a:ext cx="3481124" cy="3481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FP-CIT SPECT Scan</a:t>
            </a:r>
            <a:endParaRPr/>
          </a:p>
        </p:txBody>
      </p:sp>
      <p:sp>
        <p:nvSpPr>
          <p:cNvPr id="107" name="Google Shape;107;p16"/>
          <p:cNvSpPr txBox="1"/>
          <p:nvPr>
            <p:ph idx="1" type="body"/>
          </p:nvPr>
        </p:nvSpPr>
        <p:spPr>
          <a:xfrm>
            <a:off x="729450" y="2002675"/>
            <a:ext cx="5269800" cy="2978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350">
                <a:highlight>
                  <a:srgbClr val="FFFFFF"/>
                </a:highlight>
              </a:rPr>
              <a:t>FP-CIT: </a:t>
            </a:r>
            <a:r>
              <a:rPr lang="en"/>
              <a:t>N-ω-fluoropropyl-2β-carbomethoxy-3β-(4-I- 123-iodophenyl)nortropane(Radioactive Tracer)</a:t>
            </a:r>
            <a:endParaRPr sz="1350">
              <a:highlight>
                <a:srgbClr val="FFFFFF"/>
              </a:highlight>
            </a:endParaRPr>
          </a:p>
          <a:p>
            <a:pPr indent="0" lvl="0" marL="0" rtl="0" algn="l">
              <a:spcBef>
                <a:spcPts val="1200"/>
              </a:spcBef>
              <a:spcAft>
                <a:spcPts val="0"/>
              </a:spcAft>
              <a:buNone/>
            </a:pPr>
            <a:r>
              <a:rPr lang="en" sz="1350">
                <a:highlight>
                  <a:srgbClr val="FFFFFF"/>
                </a:highlight>
              </a:rPr>
              <a:t>FP-CIT is injected into the blood, where it circulates around the body and makes its way into the brain. It attaches itself to the dopamine transporter, a molecule found on dopamine neurons. Several hours after the tracer has been injected, special imaging equipment scans the head to detect the presence of the dopamine transporter via SPECT.</a:t>
            </a:r>
            <a:endParaRPr sz="1350">
              <a:highlight>
                <a:srgbClr val="FFFFFF"/>
              </a:highlight>
            </a:endParaRPr>
          </a:p>
          <a:p>
            <a:pPr indent="0" lvl="0" marL="0" rtl="0" algn="l">
              <a:spcBef>
                <a:spcPts val="1200"/>
              </a:spcBef>
              <a:spcAft>
                <a:spcPts val="0"/>
              </a:spcAft>
              <a:buNone/>
            </a:pPr>
            <a:r>
              <a:rPr lang="en" sz="1350">
                <a:highlight>
                  <a:srgbClr val="FFFFFF"/>
                </a:highlight>
              </a:rPr>
              <a:t>SPECT(Single photon emission computed tomography) is a non-invasive nuclear medicine test that shows brain function.</a:t>
            </a:r>
            <a:endParaRPr sz="1350">
              <a:highlight>
                <a:srgbClr val="FFFFFF"/>
              </a:highlight>
            </a:endParaRPr>
          </a:p>
          <a:p>
            <a:pPr indent="0" lvl="0" marL="0" rtl="0" algn="l">
              <a:spcBef>
                <a:spcPts val="1200"/>
              </a:spcBef>
              <a:spcAft>
                <a:spcPts val="0"/>
              </a:spcAft>
              <a:buNone/>
            </a:pPr>
            <a:r>
              <a:rPr lang="en" sz="1350">
                <a:highlight>
                  <a:srgbClr val="FFFFFF"/>
                </a:highlight>
              </a:rPr>
              <a:t>In the data for this study, SPECT scans have been used to detect the presence and activity of the dopamine transporter in the Striatum.</a:t>
            </a:r>
            <a:endParaRPr sz="1350">
              <a:highlight>
                <a:srgbClr val="FFFFFF"/>
              </a:highlight>
            </a:endParaRPr>
          </a:p>
          <a:p>
            <a:pPr indent="0" lvl="0" marL="0" rtl="0" algn="l">
              <a:spcBef>
                <a:spcPts val="1200"/>
              </a:spcBef>
              <a:spcAft>
                <a:spcPts val="1200"/>
              </a:spcAft>
              <a:buNone/>
            </a:pPr>
            <a:r>
              <a:rPr lang="en" sz="1350">
                <a:highlight>
                  <a:srgbClr val="FFFFFF"/>
                </a:highlight>
              </a:rPr>
              <a:t>This scan is then usually analysed by healthcare providers to detect Parkinson’s disease.</a:t>
            </a:r>
            <a:endParaRPr sz="1350">
              <a:highlight>
                <a:srgbClr val="FFFFFF"/>
              </a:highlight>
            </a:endParaRPr>
          </a:p>
        </p:txBody>
      </p:sp>
      <p:pic>
        <p:nvPicPr>
          <p:cNvPr id="108" name="Google Shape;108;p16"/>
          <p:cNvPicPr preferRelativeResize="0"/>
          <p:nvPr/>
        </p:nvPicPr>
        <p:blipFill>
          <a:blip r:embed="rId3">
            <a:alphaModFix/>
          </a:blip>
          <a:stretch>
            <a:fillRect/>
          </a:stretch>
        </p:blipFill>
        <p:spPr>
          <a:xfrm>
            <a:off x="6151650" y="1490050"/>
            <a:ext cx="2667074" cy="3272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Parkinson’s disease detection</a:t>
            </a:r>
            <a:endParaRPr/>
          </a:p>
        </p:txBody>
      </p:sp>
      <p:sp>
        <p:nvSpPr>
          <p:cNvPr id="114" name="Google Shape;114;p17"/>
          <p:cNvSpPr txBox="1"/>
          <p:nvPr>
            <p:ph idx="1" type="body"/>
          </p:nvPr>
        </p:nvSpPr>
        <p:spPr>
          <a:xfrm>
            <a:off x="729450" y="2078875"/>
            <a:ext cx="3982500" cy="260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Shows difference in activity of dopamine transporter between Normal and Abnormal scan.</a:t>
            </a:r>
            <a:endParaRPr/>
          </a:p>
          <a:p>
            <a:pPr indent="0" lvl="0" marL="0" rtl="0" algn="l">
              <a:spcBef>
                <a:spcPts val="1200"/>
              </a:spcBef>
              <a:spcAft>
                <a:spcPts val="0"/>
              </a:spcAft>
              <a:buNone/>
            </a:pPr>
            <a:r>
              <a:rPr lang="en"/>
              <a:t>Area of the brain: Striatum</a:t>
            </a:r>
            <a:endParaRPr/>
          </a:p>
          <a:p>
            <a:pPr indent="0" lvl="0" marL="0" rtl="0" algn="l">
              <a:spcBef>
                <a:spcPts val="1200"/>
              </a:spcBef>
              <a:spcAft>
                <a:spcPts val="0"/>
              </a:spcAft>
              <a:buNone/>
            </a:pPr>
            <a:r>
              <a:rPr lang="en"/>
              <a:t>Normal: Comma shaped(LEFT)</a:t>
            </a:r>
            <a:endParaRPr/>
          </a:p>
          <a:p>
            <a:pPr indent="0" lvl="0" marL="0" rtl="0" algn="l">
              <a:spcBef>
                <a:spcPts val="1200"/>
              </a:spcBef>
              <a:spcAft>
                <a:spcPts val="0"/>
              </a:spcAft>
              <a:buNone/>
            </a:pPr>
            <a:r>
              <a:rPr lang="en"/>
              <a:t>Abnormal: Period shaped(RIGHT)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4720125" y="1853850"/>
            <a:ext cx="3982450" cy="278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How is the data?</a:t>
            </a:r>
            <a:endParaRPr/>
          </a:p>
        </p:txBody>
      </p:sp>
      <p:sp>
        <p:nvSpPr>
          <p:cNvPr id="121" name="Google Shape;121;p18"/>
          <p:cNvSpPr txBox="1"/>
          <p:nvPr>
            <p:ph idx="1" type="body"/>
          </p:nvPr>
        </p:nvSpPr>
        <p:spPr>
          <a:xfrm>
            <a:off x="729450" y="2078875"/>
            <a:ext cx="7688700" cy="256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2D and 3D brain scan images from</a:t>
            </a:r>
            <a:r>
              <a:rPr lang="en"/>
              <a:t> Universitätsklinikum Hamburg-Eppendorf(UKE) </a:t>
            </a:r>
            <a:r>
              <a:rPr lang="en"/>
              <a:t>and Parkinson’s Progression Marker Initiative(PPMI)Study.</a:t>
            </a:r>
            <a:endParaRPr/>
          </a:p>
          <a:p>
            <a:pPr indent="0" lvl="0" marL="0" rtl="0" algn="l">
              <a:spcBef>
                <a:spcPts val="1200"/>
              </a:spcBef>
              <a:spcAft>
                <a:spcPts val="0"/>
              </a:spcAft>
              <a:buNone/>
            </a:pPr>
            <a:r>
              <a:rPr lang="en"/>
              <a:t>Some smoothened images and some not smoothened images.</a:t>
            </a:r>
            <a:endParaRPr/>
          </a:p>
          <a:p>
            <a:pPr indent="0" lvl="0" marL="0" rtl="0" algn="l">
              <a:spcBef>
                <a:spcPts val="1200"/>
              </a:spcBef>
              <a:spcAft>
                <a:spcPts val="0"/>
              </a:spcAft>
              <a:buNone/>
            </a:pPr>
            <a:r>
              <a:rPr lang="en"/>
              <a:t>2D image dimension: (109,91)</a:t>
            </a:r>
            <a:endParaRPr/>
          </a:p>
          <a:p>
            <a:pPr indent="0" lvl="0" marL="0" rtl="0" algn="l">
              <a:spcBef>
                <a:spcPts val="1200"/>
              </a:spcBef>
              <a:spcAft>
                <a:spcPts val="0"/>
              </a:spcAft>
              <a:buNone/>
            </a:pPr>
            <a:r>
              <a:rPr lang="en"/>
              <a:t>3D image dimension: (91,109,91)</a:t>
            </a:r>
            <a:endParaRPr/>
          </a:p>
          <a:p>
            <a:pPr indent="0" lvl="0" marL="0" rtl="0" algn="l">
              <a:spcBef>
                <a:spcPts val="1200"/>
              </a:spcBef>
              <a:spcAft>
                <a:spcPts val="0"/>
              </a:spcAft>
              <a:buNone/>
            </a:pPr>
            <a:r>
              <a:rPr lang="en"/>
              <a:t>Specific binding ratio(SBR) for each image.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5071425" y="576876"/>
            <a:ext cx="2854050" cy="2205137"/>
          </a:xfrm>
          <a:prstGeom prst="rect">
            <a:avLst/>
          </a:prstGeom>
          <a:noFill/>
          <a:ln>
            <a:noFill/>
          </a:ln>
        </p:spPr>
      </p:pic>
      <p:pic>
        <p:nvPicPr>
          <p:cNvPr id="127" name="Google Shape;127;p19"/>
          <p:cNvPicPr preferRelativeResize="0"/>
          <p:nvPr/>
        </p:nvPicPr>
        <p:blipFill>
          <a:blip r:embed="rId4">
            <a:alphaModFix/>
          </a:blip>
          <a:stretch>
            <a:fillRect/>
          </a:stretch>
        </p:blipFill>
        <p:spPr>
          <a:xfrm>
            <a:off x="758553" y="608050"/>
            <a:ext cx="2772550" cy="2142200"/>
          </a:xfrm>
          <a:prstGeom prst="rect">
            <a:avLst/>
          </a:prstGeom>
          <a:noFill/>
          <a:ln>
            <a:noFill/>
          </a:ln>
        </p:spPr>
      </p:pic>
      <p:pic>
        <p:nvPicPr>
          <p:cNvPr id="128" name="Google Shape;128;p19"/>
          <p:cNvPicPr preferRelativeResize="0"/>
          <p:nvPr/>
        </p:nvPicPr>
        <p:blipFill>
          <a:blip r:embed="rId5">
            <a:alphaModFix/>
          </a:blip>
          <a:stretch>
            <a:fillRect/>
          </a:stretch>
        </p:blipFill>
        <p:spPr>
          <a:xfrm>
            <a:off x="717795" y="2862120"/>
            <a:ext cx="2854050" cy="2205175"/>
          </a:xfrm>
          <a:prstGeom prst="rect">
            <a:avLst/>
          </a:prstGeom>
          <a:noFill/>
          <a:ln>
            <a:noFill/>
          </a:ln>
        </p:spPr>
      </p:pic>
      <p:pic>
        <p:nvPicPr>
          <p:cNvPr id="129" name="Google Shape;129;p19"/>
          <p:cNvPicPr preferRelativeResize="0"/>
          <p:nvPr/>
        </p:nvPicPr>
        <p:blipFill>
          <a:blip r:embed="rId6">
            <a:alphaModFix/>
          </a:blip>
          <a:stretch>
            <a:fillRect/>
          </a:stretch>
        </p:blipFill>
        <p:spPr>
          <a:xfrm>
            <a:off x="5144184" y="2858220"/>
            <a:ext cx="2926461" cy="22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1234075" y="608400"/>
            <a:ext cx="6494675" cy="4426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CNNs for medical image classification?</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CNNs are excellent feature extractors.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Use of CNNs helps avoiding expensive feature engineering tasks.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CNN based neural networks are widely used in medical image classification tasks.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