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2" r:id="rId3"/>
    <p:sldId id="273" r:id="rId4"/>
    <p:sldId id="257" r:id="rId5"/>
    <p:sldId id="258" r:id="rId6"/>
    <p:sldId id="268" r:id="rId7"/>
    <p:sldId id="260" r:id="rId8"/>
    <p:sldId id="261" r:id="rId9"/>
    <p:sldId id="263" r:id="rId10"/>
    <p:sldId id="264" r:id="rId11"/>
    <p:sldId id="265" r:id="rId12"/>
    <p:sldId id="266" r:id="rId13"/>
    <p:sldId id="267" r:id="rId14"/>
    <p:sldId id="270" r:id="rId15"/>
    <p:sldId id="269"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CB8417-7473-4D7C-90BA-32D654C3FDB3}" type="datetimeFigureOut">
              <a:rPr lang="en-US" smtClean="0"/>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B199B-C7AA-4386-A4EB-7E35B079E30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CB8417-7473-4D7C-90BA-32D654C3FDB3}" type="datetimeFigureOut">
              <a:rPr lang="en-US" smtClean="0"/>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B199B-C7AA-4386-A4EB-7E35B079E3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CB8417-7473-4D7C-90BA-32D654C3FDB3}" type="datetimeFigureOut">
              <a:rPr lang="en-US" smtClean="0"/>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B199B-C7AA-4386-A4EB-7E35B079E3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CB8417-7473-4D7C-90BA-32D654C3FDB3}" type="datetimeFigureOut">
              <a:rPr lang="en-US" smtClean="0"/>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B199B-C7AA-4386-A4EB-7E35B079E30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CB8417-7473-4D7C-90BA-32D654C3FDB3}" type="datetimeFigureOut">
              <a:rPr lang="en-US" smtClean="0"/>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B199B-C7AA-4386-A4EB-7E35B079E30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CB8417-7473-4D7C-90BA-32D654C3FDB3}" type="datetimeFigureOut">
              <a:rPr lang="en-US" smtClean="0"/>
              <a:t>3/19/2017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B199B-C7AA-4386-A4EB-7E35B079E30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CB8417-7473-4D7C-90BA-32D654C3FDB3}" type="datetimeFigureOut">
              <a:rPr lang="en-US" smtClean="0"/>
              <a:t>3/19/2017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6B199B-C7AA-4386-A4EB-7E35B079E30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CB8417-7473-4D7C-90BA-32D654C3FDB3}" type="datetimeFigureOut">
              <a:rPr lang="en-US" smtClean="0"/>
              <a:t>3/19/2017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6B199B-C7AA-4386-A4EB-7E35B079E30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B8417-7473-4D7C-90BA-32D654C3FDB3}" type="datetimeFigureOut">
              <a:rPr lang="en-US" smtClean="0"/>
              <a:t>3/19/2017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6B199B-C7AA-4386-A4EB-7E35B079E3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CB8417-7473-4D7C-90BA-32D654C3FDB3}" type="datetimeFigureOut">
              <a:rPr lang="en-US" smtClean="0"/>
              <a:t>3/19/2017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B199B-C7AA-4386-A4EB-7E35B079E30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CCB8417-7473-4D7C-90BA-32D654C3FDB3}" type="datetimeFigureOut">
              <a:rPr lang="en-US" smtClean="0"/>
              <a:t>3/19/2017</a:t>
            </a:fld>
            <a:endParaRPr lang="en-US"/>
          </a:p>
        </p:txBody>
      </p:sp>
      <p:sp>
        <p:nvSpPr>
          <p:cNvPr id="9" name="Slide Number Placeholder 8"/>
          <p:cNvSpPr>
            <a:spLocks noGrp="1"/>
          </p:cNvSpPr>
          <p:nvPr>
            <p:ph type="sldNum" sz="quarter" idx="11"/>
          </p:nvPr>
        </p:nvSpPr>
        <p:spPr/>
        <p:txBody>
          <a:bodyPr/>
          <a:lstStyle/>
          <a:p>
            <a:fld id="{266B199B-C7AA-4386-A4EB-7E35B079E30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66B199B-C7AA-4386-A4EB-7E35B079E301}"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CCB8417-7473-4D7C-90BA-32D654C3FDB3}" type="datetimeFigureOut">
              <a:rPr lang="en-US" smtClean="0"/>
              <a:t>3/19/2017</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7543800" cy="1374775"/>
          </a:xfrm>
        </p:spPr>
        <p:txBody>
          <a:bodyPr/>
          <a:lstStyle/>
          <a:p>
            <a:r>
              <a:rPr lang="en-US" dirty="0" smtClean="0"/>
              <a:t>	      Anti-Theft</a:t>
            </a:r>
            <a:endParaRPr lang="en-US" dirty="0"/>
          </a:p>
        </p:txBody>
      </p:sp>
      <p:sp>
        <p:nvSpPr>
          <p:cNvPr id="3" name="Subtitle 2"/>
          <p:cNvSpPr>
            <a:spLocks noGrp="1"/>
          </p:cNvSpPr>
          <p:nvPr>
            <p:ph type="subTitle" idx="1"/>
          </p:nvPr>
        </p:nvSpPr>
        <p:spPr>
          <a:xfrm>
            <a:off x="609600" y="2971800"/>
            <a:ext cx="7696200" cy="2438400"/>
          </a:xfrm>
        </p:spPr>
        <p:txBody>
          <a:bodyPr>
            <a:normAutofit/>
          </a:bodyPr>
          <a:lstStyle/>
          <a:p>
            <a:r>
              <a:rPr lang="en-US" dirty="0"/>
              <a:t>	</a:t>
            </a:r>
            <a:r>
              <a:rPr lang="en-US" dirty="0" smtClean="0"/>
              <a:t>	   </a:t>
            </a:r>
            <a:r>
              <a:rPr lang="en-US" dirty="0" smtClean="0">
                <a:solidFill>
                  <a:srgbClr val="C00000"/>
                </a:solidFill>
              </a:rPr>
              <a:t>  </a:t>
            </a:r>
            <a:r>
              <a:rPr lang="en-US" sz="4200" b="1" dirty="0" smtClean="0">
                <a:solidFill>
                  <a:srgbClr val="C00000"/>
                </a:solidFill>
              </a:rPr>
              <a:t>M-SECURE </a:t>
            </a:r>
          </a:p>
          <a:p>
            <a:r>
              <a:rPr lang="en-US" sz="2800" b="1" dirty="0" smtClean="0">
                <a:solidFill>
                  <a:srgbClr val="C00000"/>
                </a:solidFill>
              </a:rPr>
              <a:t>        The Ultimate Mobile Anti-Theft security app.</a:t>
            </a:r>
            <a:endParaRPr lang="en-US" sz="2800" b="1"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Intended Users</a:t>
            </a:r>
            <a:endParaRPr lang="en-US" dirty="0"/>
          </a:p>
        </p:txBody>
      </p:sp>
      <p:sp>
        <p:nvSpPr>
          <p:cNvPr id="3" name="Content Placeholder 2"/>
          <p:cNvSpPr>
            <a:spLocks noGrp="1"/>
          </p:cNvSpPr>
          <p:nvPr>
            <p:ph idx="1"/>
          </p:nvPr>
        </p:nvSpPr>
        <p:spPr/>
        <p:txBody>
          <a:bodyPr/>
          <a:lstStyle/>
          <a:p>
            <a:r>
              <a:rPr lang="en-US" dirty="0" smtClean="0"/>
              <a:t>M-SECURE has been developed keeping in mind the needs for android users across the globe.</a:t>
            </a:r>
          </a:p>
          <a:p>
            <a:endParaRPr lang="en-US" dirty="0" smtClean="0"/>
          </a:p>
          <a:p>
            <a:r>
              <a:rPr lang="en-US" dirty="0" smtClean="0"/>
              <a:t>Companies such as Samsung, HTC, </a:t>
            </a:r>
            <a:r>
              <a:rPr lang="en-US" dirty="0" err="1" smtClean="0"/>
              <a:t>etc</a:t>
            </a:r>
            <a:r>
              <a:rPr lang="en-US" dirty="0" smtClean="0"/>
              <a:t> provide anti-theft features in their flag ship phones and not every individual is able to afford such high end phones. Therefore for users who want to protect their devices from theft can use M-SECURE.</a:t>
            </a:r>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User-Interface </a:t>
            </a:r>
            <a:endParaRPr lang="en-US" dirty="0"/>
          </a:p>
        </p:txBody>
      </p:sp>
      <p:sp>
        <p:nvSpPr>
          <p:cNvPr id="3" name="Content Placeholder 2"/>
          <p:cNvSpPr>
            <a:spLocks noGrp="1"/>
          </p:cNvSpPr>
          <p:nvPr>
            <p:ph idx="1"/>
          </p:nvPr>
        </p:nvSpPr>
        <p:spPr/>
        <p:txBody>
          <a:bodyPr/>
          <a:lstStyle/>
          <a:p>
            <a:r>
              <a:rPr lang="en-US" dirty="0"/>
              <a:t>This is the 1</a:t>
            </a:r>
            <a:r>
              <a:rPr lang="en-US" baseline="30000" dirty="0"/>
              <a:t>st</a:t>
            </a:r>
            <a:r>
              <a:rPr lang="en-US" dirty="0"/>
              <a:t> Screen of the app. In this Screen the app will ask you two trusted phone number where the automatic alerts will be sent by application. Here one security question is also asked by application which will be used by the application to verify yourself whenever you want to edit the trusted phone numbers.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baseline="30000" dirty="0" smtClean="0"/>
              <a:t>nd</a:t>
            </a:r>
            <a:r>
              <a:rPr lang="en-US" dirty="0" smtClean="0"/>
              <a:t> screen</a:t>
            </a:r>
            <a:endParaRPr lang="en-US" dirty="0"/>
          </a:p>
        </p:txBody>
      </p:sp>
      <p:sp>
        <p:nvSpPr>
          <p:cNvPr id="3" name="Content Placeholder 2"/>
          <p:cNvSpPr>
            <a:spLocks noGrp="1"/>
          </p:cNvSpPr>
          <p:nvPr>
            <p:ph idx="1"/>
          </p:nvPr>
        </p:nvSpPr>
        <p:spPr/>
        <p:txBody>
          <a:bodyPr/>
          <a:lstStyle/>
          <a:p>
            <a:pPr marL="114300" indent="0">
              <a:buNone/>
            </a:pPr>
            <a:endParaRPr lang="en-US" dirty="0"/>
          </a:p>
          <a:p>
            <a:r>
              <a:rPr lang="en-US" dirty="0"/>
              <a:t>In this Screen one pop up is shown to user in which some important instructions are written about how to use the application.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Considerations</a:t>
            </a:r>
            <a:endParaRPr lang="en-US" dirty="0"/>
          </a:p>
        </p:txBody>
      </p:sp>
      <p:sp>
        <p:nvSpPr>
          <p:cNvPr id="3" name="Content Placeholder 2"/>
          <p:cNvSpPr>
            <a:spLocks noGrp="1"/>
          </p:cNvSpPr>
          <p:nvPr>
            <p:ph idx="1"/>
          </p:nvPr>
        </p:nvSpPr>
        <p:spPr>
          <a:xfrm>
            <a:off x="457200" y="1524000"/>
            <a:ext cx="7620000" cy="4876800"/>
          </a:xfrm>
        </p:spPr>
        <p:txBody>
          <a:bodyPr>
            <a:normAutofit lnSpcReduction="10000"/>
          </a:bodyPr>
          <a:lstStyle/>
          <a:p>
            <a:pPr marL="114300" indent="0">
              <a:buNone/>
            </a:pPr>
            <a:r>
              <a:rPr lang="en-US" b="1" dirty="0" smtClean="0"/>
              <a:t>    How </a:t>
            </a:r>
            <a:r>
              <a:rPr lang="en-US" b="1" dirty="0"/>
              <a:t>the app handle data persistence? </a:t>
            </a:r>
          </a:p>
          <a:p>
            <a:r>
              <a:rPr lang="en-US" dirty="0"/>
              <a:t>The two phone numbers and security question’s answer are saved in the SQLite database that is created by the app when the app will be installed </a:t>
            </a:r>
            <a:r>
              <a:rPr lang="en-US" dirty="0" smtClean="0"/>
              <a:t>.</a:t>
            </a:r>
          </a:p>
          <a:p>
            <a:endParaRPr lang="en-US" dirty="0"/>
          </a:p>
          <a:p>
            <a:pPr marL="114300" indent="0">
              <a:buNone/>
            </a:pPr>
            <a:r>
              <a:rPr lang="en-US" b="1" dirty="0"/>
              <a:t> </a:t>
            </a:r>
            <a:r>
              <a:rPr lang="en-US" b="1" dirty="0" smtClean="0"/>
              <a:t>   Implementing </a:t>
            </a:r>
            <a:r>
              <a:rPr lang="en-US" b="1" dirty="0"/>
              <a:t>Google Play Services.</a:t>
            </a:r>
          </a:p>
          <a:p>
            <a:r>
              <a:rPr lang="en-US" dirty="0"/>
              <a:t>The app is using Google play Location Services and Activity Recognition Services to track the device very </a:t>
            </a:r>
            <a:r>
              <a:rPr lang="en-US" dirty="0" err="1"/>
              <a:t>efficiently.This</a:t>
            </a:r>
            <a:r>
              <a:rPr lang="en-US" dirty="0"/>
              <a:t> makes it faster for  users to receive updates.  </a:t>
            </a:r>
          </a:p>
          <a:p>
            <a:endParaRPr lang="en-US" dirty="0"/>
          </a:p>
          <a:p>
            <a:r>
              <a:rPr lang="en-US" dirty="0"/>
              <a:t>The client library contains the interfaces to the individual Google services and allows the app to obtain authorization from users to gain access to these Location services with their credentials.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of existing companies</a:t>
            </a:r>
            <a:endParaRPr lang="en-US" dirty="0"/>
          </a:p>
        </p:txBody>
      </p:sp>
      <p:sp>
        <p:nvSpPr>
          <p:cNvPr id="3" name="Content Placeholder 2"/>
          <p:cNvSpPr>
            <a:spLocks noGrp="1"/>
          </p:cNvSpPr>
          <p:nvPr>
            <p:ph idx="1"/>
          </p:nvPr>
        </p:nvSpPr>
        <p:spPr/>
        <p:txBody>
          <a:bodyPr/>
          <a:lstStyle/>
          <a:p>
            <a:r>
              <a:rPr lang="en-US" dirty="0" smtClean="0"/>
              <a:t>All companies provide a lot of features at costly rates but they all lack one thing. The most obvious thing that the thief will do after stealing the device and running away from the owner is to turn off the device. If the device gets turned off then there are no means to track the device.</a:t>
            </a:r>
          </a:p>
          <a:p>
            <a:endParaRPr lang="en-US" dirty="0" smtClean="0"/>
          </a:p>
          <a:p>
            <a:r>
              <a:rPr lang="en-US" dirty="0" smtClean="0"/>
              <a:t>So we have tried to overcome this drawback by locking the power button as soon as the owner sends a SMS to the device so that the thief cannot turn off the device and the owner will be able to track the device.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are different?</a:t>
            </a:r>
            <a:endParaRPr lang="en-US" dirty="0"/>
          </a:p>
        </p:txBody>
      </p:sp>
      <p:sp>
        <p:nvSpPr>
          <p:cNvPr id="3" name="Content Placeholder 2"/>
          <p:cNvSpPr>
            <a:spLocks noGrp="1"/>
          </p:cNvSpPr>
          <p:nvPr>
            <p:ph idx="1"/>
          </p:nvPr>
        </p:nvSpPr>
        <p:spPr/>
        <p:txBody>
          <a:bodyPr/>
          <a:lstStyle/>
          <a:p>
            <a:r>
              <a:rPr lang="en-US" dirty="0" smtClean="0"/>
              <a:t>Our unique feature is that we are able to lock the power button as soon as the user sends a message to the device in case it is stolen.</a:t>
            </a:r>
          </a:p>
          <a:p>
            <a:r>
              <a:rPr lang="en-US" dirty="0" smtClean="0"/>
              <a:t>Also we are providing all these features for free unlike many companies which are charging a lot of money.</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Our goal is </a:t>
            </a:r>
            <a:r>
              <a:rPr lang="en-US" smtClean="0"/>
              <a:t>to provide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Android Device Manager(ADM)</a:t>
            </a:r>
            <a:endParaRPr lang="en-US" sz="4400" dirty="0"/>
          </a:p>
        </p:txBody>
      </p:sp>
      <p:sp>
        <p:nvSpPr>
          <p:cNvPr id="3" name="Content Placeholder 2"/>
          <p:cNvSpPr>
            <a:spLocks noGrp="1"/>
          </p:cNvSpPr>
          <p:nvPr>
            <p:ph idx="1"/>
          </p:nvPr>
        </p:nvSpPr>
        <p:spPr/>
        <p:txBody>
          <a:bodyPr>
            <a:normAutofit/>
          </a:bodyPr>
          <a:lstStyle/>
          <a:p>
            <a:r>
              <a:rPr lang="en-US" dirty="0" smtClean="0"/>
              <a:t>ADM is an app provided by Google that can be installed from Play Store for free or is present by default in system. The good thing about ADM is ,there is no need to install ADM on device.</a:t>
            </a:r>
          </a:p>
          <a:p>
            <a:r>
              <a:rPr lang="en-US" dirty="0" smtClean="0"/>
              <a:t>For ADM to work the requirements are:</a:t>
            </a:r>
          </a:p>
          <a:p>
            <a:pPr marL="114300" indent="0">
              <a:buNone/>
            </a:pPr>
            <a:r>
              <a:rPr lang="en-US" dirty="0" smtClean="0"/>
              <a:t>a.) Your </a:t>
            </a:r>
            <a:r>
              <a:rPr lang="en-US" dirty="0"/>
              <a:t>device </a:t>
            </a:r>
            <a:r>
              <a:rPr lang="en-US" dirty="0" smtClean="0"/>
              <a:t>should be connected </a:t>
            </a:r>
            <a:r>
              <a:rPr lang="en-US" dirty="0"/>
              <a:t>with your </a:t>
            </a:r>
            <a:r>
              <a:rPr lang="en-US" dirty="0" smtClean="0"/>
              <a:t>Google account.</a:t>
            </a:r>
          </a:p>
          <a:p>
            <a:pPr marL="114300" indent="0">
              <a:buNone/>
            </a:pPr>
            <a:r>
              <a:rPr lang="en-US" dirty="0" smtClean="0"/>
              <a:t>b.) Device </a:t>
            </a:r>
            <a:r>
              <a:rPr lang="en-US" dirty="0"/>
              <a:t>should have access to the </a:t>
            </a:r>
            <a:r>
              <a:rPr lang="en-US" dirty="0" smtClean="0"/>
              <a:t>internet.</a:t>
            </a:r>
          </a:p>
          <a:p>
            <a:pPr marL="114300" indent="0">
              <a:buNone/>
            </a:pPr>
            <a:r>
              <a:rPr lang="en-US" dirty="0" smtClean="0"/>
              <a:t>c.)Allowed </a:t>
            </a:r>
            <a:r>
              <a:rPr lang="en-US" dirty="0"/>
              <a:t>Android  Device Manager (ADM) to locate your </a:t>
            </a:r>
            <a:r>
              <a:rPr lang="en-US" dirty="0" smtClean="0"/>
              <a:t>      device </a:t>
            </a:r>
            <a:r>
              <a:rPr lang="en-US" dirty="0"/>
              <a:t>(by default on.)</a:t>
            </a:r>
          </a:p>
          <a:p>
            <a:pPr marL="114300" indent="0">
              <a:buNone/>
            </a:pPr>
            <a:r>
              <a:rPr lang="en-US" dirty="0" smtClean="0"/>
              <a:t>d.)Allowed </a:t>
            </a:r>
            <a:r>
              <a:rPr lang="en-US" dirty="0"/>
              <a:t>ADM to lock your device and erase its data </a:t>
            </a:r>
            <a:r>
              <a:rPr lang="en-US" dirty="0" smtClean="0"/>
              <a:t>(by default </a:t>
            </a:r>
            <a:r>
              <a:rPr lang="en-US" dirty="0"/>
              <a:t>off</a:t>
            </a:r>
            <a:r>
              <a:rPr lang="en-US" dirty="0" smtClean="0"/>
              <a:t>).</a:t>
            </a:r>
          </a:p>
          <a:p>
            <a:pPr marL="114300" indent="0">
              <a:buNone/>
            </a:pPr>
            <a:endParaRPr lang="en-US" dirty="0"/>
          </a:p>
          <a:p>
            <a:endParaRPr lang="en-US" dirty="0"/>
          </a:p>
        </p:txBody>
      </p:sp>
    </p:spTree>
    <p:extLst>
      <p:ext uri="{BB962C8B-B14F-4D97-AF65-F5344CB8AC3E}">
        <p14:creationId xmlns:p14="http://schemas.microsoft.com/office/powerpoint/2010/main" val="252404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of ADM</a:t>
            </a:r>
            <a:endParaRPr lang="en-US" dirty="0"/>
          </a:p>
        </p:txBody>
      </p:sp>
      <p:sp>
        <p:nvSpPr>
          <p:cNvPr id="3" name="Content Placeholder 2"/>
          <p:cNvSpPr>
            <a:spLocks noGrp="1"/>
          </p:cNvSpPr>
          <p:nvPr>
            <p:ph idx="1"/>
          </p:nvPr>
        </p:nvSpPr>
        <p:spPr>
          <a:xfrm>
            <a:off x="457200" y="1371600"/>
            <a:ext cx="7620000" cy="5029200"/>
          </a:xfrm>
        </p:spPr>
        <p:txBody>
          <a:bodyPr>
            <a:normAutofit fontScale="92500" lnSpcReduction="10000"/>
          </a:bodyPr>
          <a:lstStyle/>
          <a:p>
            <a:pPr marL="114300" indent="0">
              <a:buNone/>
            </a:pPr>
            <a:r>
              <a:rPr lang="en-US" dirty="0" smtClean="0"/>
              <a:t>1.Device </a:t>
            </a:r>
            <a:r>
              <a:rPr lang="en-US" dirty="0"/>
              <a:t>not connected to the internet or turned </a:t>
            </a:r>
            <a:r>
              <a:rPr lang="en-US" dirty="0" smtClean="0"/>
              <a:t>off</a:t>
            </a:r>
            <a:r>
              <a:rPr lang="en-US" dirty="0"/>
              <a:t>.</a:t>
            </a:r>
            <a:r>
              <a:rPr lang="en-US" dirty="0" smtClean="0"/>
              <a:t>   </a:t>
            </a:r>
            <a:endParaRPr lang="en-US" dirty="0"/>
          </a:p>
          <a:p>
            <a:r>
              <a:rPr lang="en-US" dirty="0" smtClean="0"/>
              <a:t>The biggest drawback of ADM is that it is not able to track the device if it is not connected to the internet.  </a:t>
            </a:r>
          </a:p>
          <a:p>
            <a:pPr marL="114300" indent="0">
              <a:buNone/>
            </a:pPr>
            <a:r>
              <a:rPr lang="en-US" dirty="0" smtClean="0"/>
              <a:t>2. Can’t detect SIM change.</a:t>
            </a:r>
          </a:p>
          <a:p>
            <a:r>
              <a:rPr lang="en-US" dirty="0" smtClean="0"/>
              <a:t>If the thief changed the SIM from the phone then ADM will not be able to detect and inform the owner about it.</a:t>
            </a:r>
            <a:endParaRPr lang="en-US" dirty="0"/>
          </a:p>
          <a:p>
            <a:pPr marL="114300" indent="0">
              <a:buNone/>
            </a:pPr>
            <a:r>
              <a:rPr lang="en-US" dirty="0" smtClean="0"/>
              <a:t>3. </a:t>
            </a:r>
            <a:r>
              <a:rPr lang="en-US" dirty="0"/>
              <a:t>Require logging in to use </a:t>
            </a:r>
            <a:r>
              <a:rPr lang="en-US" dirty="0" smtClean="0"/>
              <a:t>it.</a:t>
            </a:r>
            <a:endParaRPr lang="en-US" dirty="0"/>
          </a:p>
          <a:p>
            <a:r>
              <a:rPr lang="en-US" dirty="0"/>
              <a:t>In Android Device Manager’s current state, if a phone is stolen, the thief can just open the app on the stolen phone and maliciously erase all of the victim’s other Android devices running the app. To prevent this, the app should only be accessible by logging in</a:t>
            </a:r>
            <a:r>
              <a:rPr lang="en-US" dirty="0" smtClean="0"/>
              <a:t>.</a:t>
            </a:r>
          </a:p>
          <a:p>
            <a:pPr marL="114300" indent="0">
              <a:buNone/>
            </a:pPr>
            <a:r>
              <a:rPr lang="en-US" dirty="0"/>
              <a:t>4</a:t>
            </a:r>
            <a:r>
              <a:rPr lang="en-US" dirty="0" smtClean="0"/>
              <a:t>. </a:t>
            </a:r>
            <a:r>
              <a:rPr lang="en-US" dirty="0"/>
              <a:t>Make it a </a:t>
            </a:r>
            <a:r>
              <a:rPr lang="en-US" dirty="0" smtClean="0"/>
              <a:t>system </a:t>
            </a:r>
            <a:r>
              <a:rPr lang="en-US" dirty="0"/>
              <a:t>app so that it cannot be uninstalled </a:t>
            </a:r>
            <a:r>
              <a:rPr lang="en-US" dirty="0" smtClean="0"/>
              <a:t>easily.</a:t>
            </a:r>
          </a:p>
          <a:p>
            <a:pPr marL="114300" indent="0">
              <a:buNone/>
            </a:pPr>
            <a:r>
              <a:rPr lang="en-US" dirty="0"/>
              <a:t>5</a:t>
            </a:r>
            <a:r>
              <a:rPr lang="en-US" dirty="0" smtClean="0"/>
              <a:t>. </a:t>
            </a:r>
            <a:r>
              <a:rPr lang="en-US" dirty="0"/>
              <a:t>Check IMEI and log it so that if thief wipes phone he can </a:t>
            </a:r>
            <a:r>
              <a:rPr lang="en-US" dirty="0" smtClean="0"/>
              <a:t>still be    caught.</a:t>
            </a:r>
            <a:endParaRPr lang="en-US" dirty="0"/>
          </a:p>
          <a:p>
            <a:pPr marL="114300" indent="0">
              <a:buNone/>
            </a:pPr>
            <a:r>
              <a:rPr lang="en-US" dirty="0"/>
              <a:t>6</a:t>
            </a:r>
            <a:r>
              <a:rPr lang="en-US" dirty="0" smtClean="0"/>
              <a:t>. </a:t>
            </a:r>
            <a:r>
              <a:rPr lang="en-US" dirty="0"/>
              <a:t>Include ability to erase SD card</a:t>
            </a:r>
          </a:p>
          <a:p>
            <a:pPr marL="114300" indent="0">
              <a:buNone/>
            </a:pPr>
            <a:endParaRPr lang="en-US" dirty="0"/>
          </a:p>
        </p:txBody>
      </p:sp>
    </p:spTree>
    <p:extLst>
      <p:ext uri="{BB962C8B-B14F-4D97-AF65-F5344CB8AC3E}">
        <p14:creationId xmlns:p14="http://schemas.microsoft.com/office/powerpoint/2010/main" val="737407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lstStyle/>
          <a:p>
            <a:r>
              <a:rPr lang="en-US" dirty="0" smtClean="0"/>
              <a:t>The idea behind M-SECURE is to develop a complete </a:t>
            </a:r>
            <a:r>
              <a:rPr lang="en-US" dirty="0"/>
              <a:t>anti-theft </a:t>
            </a:r>
            <a:r>
              <a:rPr lang="en-US" dirty="0" smtClean="0"/>
              <a:t>mobile application</a:t>
            </a:r>
            <a:r>
              <a:rPr lang="en-US" dirty="0"/>
              <a:t>, the best protection you can get to recover your misplaced, lost or stolen Android device. It's not just a "find my phone" app or a phone tracker, </a:t>
            </a:r>
            <a:r>
              <a:rPr lang="en-US" dirty="0" smtClean="0"/>
              <a:t>M-SECURE has </a:t>
            </a:r>
            <a:r>
              <a:rPr lang="en-US" dirty="0"/>
              <a:t>many unique features that make it the perfect app to locate your phone or </a:t>
            </a:r>
            <a:r>
              <a:rPr lang="en-US" dirty="0" smtClean="0"/>
              <a:t>tablet and </a:t>
            </a:r>
            <a:r>
              <a:rPr lang="en-US" dirty="0"/>
              <a:t>get back your device</a:t>
            </a:r>
            <a:r>
              <a:rPr lang="en-US" dirty="0" smtClean="0"/>
              <a:t>.</a:t>
            </a:r>
          </a:p>
          <a:p>
            <a:endParaRPr lang="en-US" dirty="0"/>
          </a:p>
          <a:p>
            <a:r>
              <a:rPr lang="en-US" dirty="0"/>
              <a:t>It has two ways to protect your device:</a:t>
            </a:r>
          </a:p>
          <a:p>
            <a:pPr marL="114300" lvl="0" indent="0">
              <a:buNone/>
            </a:pPr>
            <a:r>
              <a:rPr lang="en-US" dirty="0" smtClean="0"/>
              <a:t>    1.)Remote </a:t>
            </a:r>
            <a:r>
              <a:rPr lang="en-US" dirty="0"/>
              <a:t>Control via SMS(text messages ) by another </a:t>
            </a:r>
            <a:r>
              <a:rPr lang="en-US" dirty="0" smtClean="0"/>
              <a:t>phone.</a:t>
            </a:r>
            <a:endParaRPr lang="en-US" dirty="0"/>
          </a:p>
          <a:p>
            <a:pPr marL="114300" lvl="0" indent="0">
              <a:buNone/>
            </a:pPr>
            <a:r>
              <a:rPr lang="en-US" dirty="0"/>
              <a:t> </a:t>
            </a:r>
            <a:r>
              <a:rPr lang="en-US" dirty="0" smtClean="0"/>
              <a:t>   2.)Sim-change notifier.</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t>
            </a:r>
            <a:endParaRPr lang="en-US" dirty="0"/>
          </a:p>
        </p:txBody>
      </p:sp>
      <p:sp>
        <p:nvSpPr>
          <p:cNvPr id="3" name="Content Placeholder 2"/>
          <p:cNvSpPr>
            <a:spLocks noGrp="1"/>
          </p:cNvSpPr>
          <p:nvPr>
            <p:ph idx="1"/>
          </p:nvPr>
        </p:nvSpPr>
        <p:spPr>
          <a:xfrm>
            <a:off x="457200" y="1295400"/>
            <a:ext cx="7620000" cy="5105400"/>
          </a:xfrm>
        </p:spPr>
        <p:txBody>
          <a:bodyPr>
            <a:normAutofit fontScale="92500" lnSpcReduction="20000"/>
          </a:bodyPr>
          <a:lstStyle/>
          <a:p>
            <a:r>
              <a:rPr lang="en-US" dirty="0" smtClean="0"/>
              <a:t>Why anti-theft is required?</a:t>
            </a:r>
          </a:p>
          <a:p>
            <a:r>
              <a:rPr lang="en-US" dirty="0"/>
              <a:t>Companies </a:t>
            </a:r>
            <a:r>
              <a:rPr lang="en-US" dirty="0" smtClean="0"/>
              <a:t>and people today </a:t>
            </a:r>
            <a:r>
              <a:rPr lang="en-US" dirty="0"/>
              <a:t>are more concerned about the data than the device itself. </a:t>
            </a:r>
            <a:r>
              <a:rPr lang="en-US" dirty="0" smtClean="0"/>
              <a:t>Although </a:t>
            </a:r>
            <a:r>
              <a:rPr lang="en-US" dirty="0"/>
              <a:t>mobile devices are cheap but still unlike our western </a:t>
            </a:r>
            <a:r>
              <a:rPr lang="en-US" dirty="0" smtClean="0"/>
              <a:t>counterparts </a:t>
            </a:r>
            <a:r>
              <a:rPr lang="en-US" dirty="0"/>
              <a:t>which can afford to buy another device </a:t>
            </a:r>
            <a:r>
              <a:rPr lang="en-US" dirty="0" smtClean="0"/>
              <a:t>in case if </a:t>
            </a:r>
            <a:r>
              <a:rPr lang="en-US" dirty="0"/>
              <a:t>they </a:t>
            </a:r>
            <a:r>
              <a:rPr lang="en-US" dirty="0" smtClean="0"/>
              <a:t>lose </a:t>
            </a:r>
            <a:r>
              <a:rPr lang="en-US" dirty="0"/>
              <a:t>one , the people living in the developing countries </a:t>
            </a:r>
            <a:r>
              <a:rPr lang="en-US" dirty="0" smtClean="0"/>
              <a:t>are still </a:t>
            </a:r>
            <a:r>
              <a:rPr lang="en-US" dirty="0"/>
              <a:t>not that economically stable.</a:t>
            </a:r>
          </a:p>
          <a:p>
            <a:r>
              <a:rPr lang="en-US" dirty="0"/>
              <a:t> But there is a much </a:t>
            </a:r>
            <a:r>
              <a:rPr lang="en-US" dirty="0" smtClean="0"/>
              <a:t>more important </a:t>
            </a:r>
            <a:r>
              <a:rPr lang="en-US" dirty="0"/>
              <a:t>aspect other than the cost of the device and that is </a:t>
            </a:r>
            <a:r>
              <a:rPr lang="en-US" dirty="0" smtClean="0"/>
              <a:t>the </a:t>
            </a:r>
            <a:r>
              <a:rPr lang="en-US" dirty="0"/>
              <a:t>data. The data values so much in today's world </a:t>
            </a:r>
            <a:r>
              <a:rPr lang="en-US" dirty="0" smtClean="0"/>
              <a:t>that many companies </a:t>
            </a:r>
            <a:r>
              <a:rPr lang="en-US" dirty="0"/>
              <a:t>are thriving just </a:t>
            </a:r>
            <a:r>
              <a:rPr lang="en-US" dirty="0" smtClean="0"/>
              <a:t>because </a:t>
            </a:r>
            <a:r>
              <a:rPr lang="en-US" dirty="0"/>
              <a:t>they </a:t>
            </a:r>
            <a:r>
              <a:rPr lang="en-US" dirty="0" smtClean="0"/>
              <a:t>keep the data of the </a:t>
            </a:r>
            <a:r>
              <a:rPr lang="en-US" dirty="0"/>
              <a:t>user </a:t>
            </a:r>
            <a:r>
              <a:rPr lang="en-US" dirty="0" smtClean="0"/>
              <a:t>safe and allows the user to access his data </a:t>
            </a:r>
            <a:r>
              <a:rPr lang="en-US" dirty="0"/>
              <a:t>any time he </a:t>
            </a:r>
            <a:r>
              <a:rPr lang="en-US" dirty="0" smtClean="0"/>
              <a:t>wants.</a:t>
            </a:r>
          </a:p>
          <a:p>
            <a:r>
              <a:rPr lang="en-US" dirty="0"/>
              <a:t>A recent study released from Kensington reveals the costs associated with the loss or theft of mobile devices, including laptops, tablets, and smartphones. The data shows that the cost of the loss is far greater than the cost of the device </a:t>
            </a:r>
            <a:r>
              <a:rPr lang="en-US" dirty="0" smtClean="0"/>
              <a:t>itself, </a:t>
            </a:r>
            <a:r>
              <a:rPr lang="en-US" dirty="0"/>
              <a:t>the loss of intellectual property, data breaches, and legal fees. With the loss of a </a:t>
            </a:r>
            <a:r>
              <a:rPr lang="en-US" dirty="0" smtClean="0"/>
              <a:t>single mobile, </a:t>
            </a:r>
            <a:r>
              <a:rPr lang="en-US" dirty="0"/>
              <a:t>including downtime, support, and management time, the average loss exceeds </a:t>
            </a:r>
            <a:r>
              <a:rPr lang="en-US" dirty="0" smtClean="0"/>
              <a:t>$ 9,000</a:t>
            </a:r>
            <a:r>
              <a:rPr lang="en-US" dirty="0"/>
              <a:t>. </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7620000" cy="5486400"/>
          </a:xfrm>
        </p:spPr>
        <p:txBody>
          <a:bodyPr>
            <a:normAutofit fontScale="92500"/>
          </a:bodyPr>
          <a:lstStyle/>
          <a:p>
            <a:pPr marL="114300" indent="0">
              <a:buNone/>
            </a:pPr>
            <a:r>
              <a:rPr lang="en-US" dirty="0" smtClean="0"/>
              <a:t>    Some </a:t>
            </a:r>
            <a:r>
              <a:rPr lang="en-US" dirty="0"/>
              <a:t>startling statistics from Kensington's </a:t>
            </a:r>
            <a:r>
              <a:rPr lang="en-US" dirty="0" smtClean="0"/>
              <a:t>info graphic:</a:t>
            </a:r>
            <a:endParaRPr lang="en-US" dirty="0"/>
          </a:p>
          <a:p>
            <a:r>
              <a:rPr lang="en-US" dirty="0"/>
              <a:t>One laptop is stolen every 53 seconds.</a:t>
            </a:r>
          </a:p>
          <a:p>
            <a:r>
              <a:rPr lang="en-US" dirty="0"/>
              <a:t>70 million smartphones are lost each year, with only 7 percent recovered.</a:t>
            </a:r>
          </a:p>
          <a:p>
            <a:r>
              <a:rPr lang="en-US" dirty="0" smtClean="0"/>
              <a:t>4.3% of </a:t>
            </a:r>
            <a:r>
              <a:rPr lang="en-US" dirty="0"/>
              <a:t>company-issued smartphones are lost or stolen every year.</a:t>
            </a:r>
          </a:p>
          <a:p>
            <a:r>
              <a:rPr lang="en-US" dirty="0"/>
              <a:t>80 percent of the cost of a lost laptop is from data breach.</a:t>
            </a:r>
          </a:p>
          <a:p>
            <a:r>
              <a:rPr lang="en-US" dirty="0"/>
              <a:t>52 percent of devices are stolen from the office/workplace, and 24 percent from conferences</a:t>
            </a:r>
            <a:r>
              <a:rPr lang="en-US" dirty="0" smtClean="0"/>
              <a:t>.</a:t>
            </a:r>
          </a:p>
          <a:p>
            <a:r>
              <a:rPr lang="en-US" dirty="0" smtClean="0"/>
              <a:t>This proves that the anti-theft features in device is very important.</a:t>
            </a:r>
            <a:endParaRPr lang="en-US" dirty="0"/>
          </a:p>
          <a:p>
            <a:r>
              <a:rPr lang="en-US" dirty="0"/>
              <a:t>There is a very urgent need to secure the data of the user in a manner that is affordable to </a:t>
            </a:r>
            <a:r>
              <a:rPr lang="en-US" dirty="0" smtClean="0"/>
              <a:t>everyone. </a:t>
            </a:r>
            <a:endParaRPr lang="en-US" dirty="0"/>
          </a:p>
          <a:p>
            <a:pPr marL="114300" indent="0">
              <a:buNone/>
            </a:pPr>
            <a:r>
              <a:rPr lang="en-US" dirty="0"/>
              <a:t>    Question arises:</a:t>
            </a:r>
          </a:p>
          <a:p>
            <a:r>
              <a:rPr lang="en-US" dirty="0"/>
              <a:t>So how do we stop the mishandling of the data if the device get lost? How do we achieve this task economically so everyone can afford it?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lnSpcReduction="10000"/>
          </a:bodyPr>
          <a:lstStyle/>
          <a:p>
            <a:r>
              <a:rPr lang="en-US" dirty="0" smtClean="0"/>
              <a:t>Features </a:t>
            </a:r>
            <a:r>
              <a:rPr lang="en-US" dirty="0"/>
              <a:t>of the </a:t>
            </a:r>
            <a:r>
              <a:rPr lang="en-US" dirty="0" smtClean="0"/>
              <a:t>M-SECURE are categorized </a:t>
            </a:r>
            <a:r>
              <a:rPr lang="en-US" dirty="0"/>
              <a:t>as</a:t>
            </a:r>
            <a:r>
              <a:rPr lang="en-US" dirty="0" smtClean="0"/>
              <a:t>: </a:t>
            </a:r>
            <a:endParaRPr lang="en-US" dirty="0"/>
          </a:p>
          <a:p>
            <a:r>
              <a:rPr lang="en-US" b="1" dirty="0"/>
              <a:t>Remote Control</a:t>
            </a:r>
          </a:p>
          <a:p>
            <a:pPr marL="114300" indent="0">
              <a:buNone/>
            </a:pPr>
            <a:r>
              <a:rPr lang="en-US" dirty="0" smtClean="0"/>
              <a:t>Remote </a:t>
            </a:r>
            <a:r>
              <a:rPr lang="en-US" dirty="0"/>
              <a:t>Control allows you to perform many operations on your lost </a:t>
            </a:r>
            <a:r>
              <a:rPr lang="en-US" dirty="0" smtClean="0"/>
              <a:t>or </a:t>
            </a:r>
            <a:r>
              <a:rPr lang="en-US" dirty="0"/>
              <a:t>stolen device </a:t>
            </a:r>
            <a:r>
              <a:rPr lang="en-US" dirty="0" smtClean="0"/>
              <a:t>like:</a:t>
            </a:r>
          </a:p>
          <a:p>
            <a:pPr lvl="0"/>
            <a:r>
              <a:rPr lang="en-US" dirty="0" smtClean="0"/>
              <a:t>Locate and track it.</a:t>
            </a:r>
          </a:p>
          <a:p>
            <a:pPr lvl="0"/>
            <a:r>
              <a:rPr lang="en-US" dirty="0" smtClean="0"/>
              <a:t>Lock the device with a code.</a:t>
            </a:r>
          </a:p>
          <a:p>
            <a:pPr lvl="0"/>
            <a:r>
              <a:rPr lang="en-US" dirty="0" smtClean="0"/>
              <a:t>Display a message that stays on the screen.</a:t>
            </a:r>
          </a:p>
          <a:p>
            <a:pPr lvl="0"/>
            <a:r>
              <a:rPr lang="en-US" dirty="0" smtClean="0"/>
              <a:t>Get </a:t>
            </a:r>
            <a:r>
              <a:rPr lang="en-US" dirty="0"/>
              <a:t>the location history, to see where the device has been in the past.</a:t>
            </a:r>
          </a:p>
          <a:p>
            <a:pPr lvl="0"/>
            <a:r>
              <a:rPr lang="en-US" dirty="0"/>
              <a:t>Wipe the internal memory and the SD card, to protect your personal data.</a:t>
            </a:r>
          </a:p>
          <a:p>
            <a:pPr lvl="0"/>
            <a:r>
              <a:rPr lang="en-US" dirty="0"/>
              <a:t> Hide Rakshak from the app drawer, so the app will be stealthy and a thief will not see the icon</a:t>
            </a:r>
            <a:r>
              <a:rPr lang="en-US" dirty="0" smtClean="0"/>
              <a:t>.</a:t>
            </a:r>
          </a:p>
          <a:p>
            <a:pPr lvl="0"/>
            <a:endParaRPr lang="en-US" dirty="0"/>
          </a:p>
          <a:p>
            <a:pPr lvl="0"/>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lstStyle/>
          <a:p>
            <a:pPr marL="114300" lvl="0" indent="0">
              <a:buNone/>
            </a:pPr>
            <a:endParaRPr lang="en-US" dirty="0" smtClean="0"/>
          </a:p>
          <a:p>
            <a:pPr lvl="0"/>
            <a:r>
              <a:rPr lang="en-US" dirty="0"/>
              <a:t>Get a list of last calls sent and received</a:t>
            </a:r>
            <a:r>
              <a:rPr lang="en-US" dirty="0" smtClean="0"/>
              <a:t>.</a:t>
            </a:r>
          </a:p>
          <a:p>
            <a:pPr lvl="0"/>
            <a:endParaRPr lang="en-US" dirty="0" smtClean="0"/>
          </a:p>
          <a:p>
            <a:r>
              <a:rPr lang="en-US" dirty="0" smtClean="0"/>
              <a:t>Automatic </a:t>
            </a:r>
            <a:r>
              <a:rPr lang="en-US" dirty="0"/>
              <a:t>Alerts</a:t>
            </a:r>
            <a:br>
              <a:rPr lang="en-US" dirty="0"/>
            </a:br>
            <a:r>
              <a:rPr lang="en-US" dirty="0"/>
              <a:t>Rakshak can automatically perform actions when some conditions are met. For instance, it will send SMS alerts if the SIM card is changed or a wrong phone lock password is entered.</a:t>
            </a:r>
            <a:br>
              <a:rPr lang="en-US" dirty="0"/>
            </a:b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447800"/>
            <a:ext cx="7620000" cy="4953000"/>
          </a:xfrm>
        </p:spPr>
        <p:txBody>
          <a:bodyPr/>
          <a:lstStyle/>
          <a:p>
            <a:r>
              <a:rPr lang="en-US" dirty="0"/>
              <a:t>From within the app configuration, you can enable some options to make difficult for the thief to disable or </a:t>
            </a:r>
            <a:r>
              <a:rPr lang="en-US" dirty="0" smtClean="0"/>
              <a:t>uninstall</a:t>
            </a:r>
          </a:p>
          <a:p>
            <a:pPr marL="114300" indent="0">
              <a:buNone/>
            </a:pPr>
            <a:r>
              <a:rPr lang="en-US" dirty="0" smtClean="0"/>
              <a:t>    M-SECURE.</a:t>
            </a:r>
          </a:p>
          <a:p>
            <a:pPr marL="114300" indent="0">
              <a:buNone/>
            </a:pPr>
            <a:endParaRPr lang="en-US" dirty="0"/>
          </a:p>
          <a:p>
            <a:r>
              <a:rPr lang="en-US" dirty="0"/>
              <a:t> Also you can block the Power Menu to prevent the thief from shutting down the device, and block access to the status bar in the lock screen, so nobody would be able to change the quick settings in Lollipop (Android 5.0) and later versions.</a:t>
            </a:r>
          </a:p>
          <a:p>
            <a:endParaRPr lang="en-US" dirty="0"/>
          </a:p>
          <a:p>
            <a:r>
              <a:rPr lang="en-US" dirty="0"/>
              <a:t>The app works even if the device does not have an internet connection thanks to remote control by SMS messages. Also, the SIM Checker feature allows you to know the new number to send texts to, if the SIM card is changed.</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19</TotalTime>
  <Words>1374</Words>
  <Application>Microsoft Office PowerPoint</Application>
  <PresentationFormat>On-screen Show (4:3)</PresentationFormat>
  <Paragraphs>89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       Anti-Theft</vt:lpstr>
      <vt:lpstr>Android Device Manager(ADM)</vt:lpstr>
      <vt:lpstr>Drawbacks of ADM</vt:lpstr>
      <vt:lpstr>Description</vt:lpstr>
      <vt:lpstr>Objectives </vt:lpstr>
      <vt:lpstr>PowerPoint Presentation</vt:lpstr>
      <vt:lpstr>Features</vt:lpstr>
      <vt:lpstr>PowerPoint Presentation</vt:lpstr>
      <vt:lpstr>Advanced Features</vt:lpstr>
      <vt:lpstr>Intended Users</vt:lpstr>
      <vt:lpstr>User-Interface </vt:lpstr>
      <vt:lpstr>2nd screen</vt:lpstr>
      <vt:lpstr>Key Considerations</vt:lpstr>
      <vt:lpstr>Drawbacks of existing companies</vt:lpstr>
      <vt:lpstr>How we are different?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dc:creator>
  <cp:lastModifiedBy>Anurag</cp:lastModifiedBy>
  <cp:revision>13</cp:revision>
  <dcterms:created xsi:type="dcterms:W3CDTF">2017-03-18T17:53:00Z</dcterms:created>
  <dcterms:modified xsi:type="dcterms:W3CDTF">2017-03-19T16:11:43Z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