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Amatic SC"/>
      <p:regular r:id="rId59"/>
      <p:bold r:id="rId60"/>
    </p:embeddedFont>
    <p:embeddedFont>
      <p:font typeface="Source Code Pro"/>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SourceCodePro-bold.fntdata"/><Relationship Id="rId61" Type="http://schemas.openxmlformats.org/officeDocument/2006/relationships/font" Target="fonts/SourceCodePro-regular.fntdata"/><Relationship Id="rId20" Type="http://schemas.openxmlformats.org/officeDocument/2006/relationships/slide" Target="slides/slide15.xml"/><Relationship Id="rId64" Type="http://schemas.openxmlformats.org/officeDocument/2006/relationships/font" Target="fonts/SourceCodePro-boldItalic.fntdata"/><Relationship Id="rId63" Type="http://schemas.openxmlformats.org/officeDocument/2006/relationships/font" Target="fonts/SourceCodePr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AmaticSC-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AmaticSC-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752cad48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752cad48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752cad48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5752cad48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752cad48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752cad48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2f1a4e1c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2f1a4e1c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f1a4e1c9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f1a4e1c9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f1a4e1c9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f1a4e1c9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f1a4e1c9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f1a4e1c9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f1a4e1c9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f1a4e1c9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f1a4e1c9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f1a4e1c9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f1a4e1c9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f1a4e1c9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5752cad48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5752cad48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f1a4e1c9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f1a4e1c9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f1a4e1c9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f1a4e1c9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f1a4e1c9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f1a4e1c9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f1a4e1c9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f1a4e1c9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f1a4e1c9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2f1a4e1c9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f1a4e1c9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f1a4e1c9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f1a4e1c9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2f1a4e1c9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f1a4e1c9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f1a4e1c9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2f1a4e1c9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2f1a4e1c9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313adf8f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313adf8f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752cad48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752cad48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313c26f38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313c26f38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313c26f38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313c26f38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313c26f38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313c26f38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313c26f38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313c26f38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313c26f38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313c26f38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313c26f38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313c26f38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313c26f38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313c26f38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313c26f38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313c26f38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313c26f38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313c26f38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313c26f38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313c26f38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752cad48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752cad48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13c26f38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313c26f38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313c26f38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313c26f38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313c26f38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313c26f38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313c26f38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313c26f38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313c26f38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313c26f38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313c26f38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313c26f38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313c26f38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313c26f38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313c26f38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313c26f38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313c26f38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313c26f38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5998b543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5998b543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752cad48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752cad48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5998b5438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5998b5438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5998b5438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5998b5438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5998b5438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5998b5438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5998b5438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5998b5438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752cad48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752cad48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5752cad48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5752cad48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752cad48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752cad48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752cad48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5752cad48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Overview of Cloud Computing</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Chapter - 1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Cloud Computing ?	… IV</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0" name="Google Shape;110;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908"/>
              <a:t>Billing and metering of services</a:t>
            </a:r>
            <a:endParaRPr b="1" sz="1908"/>
          </a:p>
          <a:p>
            <a:pPr indent="0" lvl="0" marL="0" rtl="0" algn="l">
              <a:spcBef>
                <a:spcPts val="1200"/>
              </a:spcBef>
              <a:spcAft>
                <a:spcPts val="0"/>
              </a:spcAft>
              <a:buNone/>
            </a:pPr>
            <a:r>
              <a:rPr lang="en-GB" sz="1491"/>
              <a:t>A cloud environment needs a built-in service that bills customers. And, of course, to calculate that bill, usage has to be metered (tracked).</a:t>
            </a:r>
            <a:endParaRPr sz="1491"/>
          </a:p>
          <a:p>
            <a:pPr indent="0" lvl="0" marL="0" rtl="0" algn="l">
              <a:spcBef>
                <a:spcPts val="1200"/>
              </a:spcBef>
              <a:spcAft>
                <a:spcPts val="0"/>
              </a:spcAft>
              <a:buNone/>
            </a:pPr>
            <a:r>
              <a:rPr lang="en-GB" sz="1491"/>
              <a:t>Even free cloud services (such as Google‘s Gmail or Zoho‘s Internet-based office applications) are metered.</a:t>
            </a:r>
            <a:endParaRPr sz="1491"/>
          </a:p>
          <a:p>
            <a:pPr indent="0" lvl="0" marL="0" rtl="0" algn="l">
              <a:spcBef>
                <a:spcPts val="1200"/>
              </a:spcBef>
              <a:spcAft>
                <a:spcPts val="0"/>
              </a:spcAft>
              <a:buNone/>
            </a:pPr>
            <a:r>
              <a:rPr lang="en-GB" sz="1491"/>
              <a:t>In addition to these characteristics, cloud computing must have two overarching requirements to be effective:</a:t>
            </a:r>
            <a:endParaRPr sz="1491"/>
          </a:p>
          <a:p>
            <a:pPr indent="-323335" lvl="0" marL="457200" rtl="0" algn="l">
              <a:spcBef>
                <a:spcPts val="1200"/>
              </a:spcBef>
              <a:spcAft>
                <a:spcPts val="0"/>
              </a:spcAft>
              <a:buSzPts val="1492"/>
              <a:buChar char="●"/>
            </a:pPr>
            <a:r>
              <a:rPr lang="en-GB" sz="1491"/>
              <a:t>A comprehensive approach to service management</a:t>
            </a:r>
            <a:endParaRPr sz="1491"/>
          </a:p>
          <a:p>
            <a:pPr indent="-323335" lvl="0" marL="457200" rtl="0" algn="l">
              <a:spcBef>
                <a:spcPts val="0"/>
              </a:spcBef>
              <a:spcAft>
                <a:spcPts val="0"/>
              </a:spcAft>
              <a:buSzPts val="1492"/>
              <a:buChar char="●"/>
            </a:pPr>
            <a:r>
              <a:rPr lang="en-GB" sz="1491"/>
              <a:t>A well-defined process for security management</a:t>
            </a:r>
            <a:endParaRPr sz="149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Cloud Computing ?	… V</a:t>
            </a:r>
            <a:endParaRPr/>
          </a:p>
        </p:txBody>
      </p:sp>
      <p:sp>
        <p:nvSpPr>
          <p:cNvPr id="116" name="Google Shape;116;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GB" sz="1917"/>
              <a:t>Performance monitoring and measuring</a:t>
            </a:r>
            <a:endParaRPr b="1" sz="1917"/>
          </a:p>
          <a:p>
            <a:pPr indent="0" lvl="0" marL="0" rtl="0" algn="l">
              <a:spcBef>
                <a:spcPts val="1200"/>
              </a:spcBef>
              <a:spcAft>
                <a:spcPts val="0"/>
              </a:spcAft>
              <a:buNone/>
            </a:pPr>
            <a:r>
              <a:rPr lang="en-GB" sz="1682"/>
              <a:t>A cloud service provider must include a service management environment.</a:t>
            </a:r>
            <a:endParaRPr sz="1682"/>
          </a:p>
          <a:p>
            <a:pPr indent="0" lvl="0" marL="0" rtl="0" algn="l">
              <a:spcBef>
                <a:spcPts val="1200"/>
              </a:spcBef>
              <a:spcAft>
                <a:spcPts val="0"/>
              </a:spcAft>
              <a:buNone/>
            </a:pPr>
            <a:r>
              <a:rPr lang="en-GB" sz="1682"/>
              <a:t>A service management environment is an integrated approach for managing the physical environments and IT systems.</a:t>
            </a:r>
            <a:endParaRPr sz="1682"/>
          </a:p>
          <a:p>
            <a:pPr indent="0" lvl="0" marL="0" rtl="0" algn="l">
              <a:spcBef>
                <a:spcPts val="1200"/>
              </a:spcBef>
              <a:spcAft>
                <a:spcPts val="0"/>
              </a:spcAft>
              <a:buNone/>
            </a:pPr>
            <a:r>
              <a:rPr lang="en-GB" sz="1682"/>
              <a:t>This environment must be able to maintain the required service level for that Organization.</a:t>
            </a:r>
            <a:endParaRPr sz="1682"/>
          </a:p>
          <a:p>
            <a:pPr indent="0" lvl="0" marL="0" rtl="0" algn="l">
              <a:spcBef>
                <a:spcPts val="1200"/>
              </a:spcBef>
              <a:spcAft>
                <a:spcPts val="0"/>
              </a:spcAft>
              <a:buNone/>
            </a:pPr>
            <a:r>
              <a:rPr lang="en-GB" sz="1682"/>
              <a:t>In other words, service management has to monitor and optimize the service or sets of services.</a:t>
            </a:r>
            <a:endParaRPr sz="1682"/>
          </a:p>
          <a:p>
            <a:pPr indent="0" lvl="0" marL="0" rtl="0" algn="l">
              <a:spcBef>
                <a:spcPts val="1200"/>
              </a:spcBef>
              <a:spcAft>
                <a:spcPts val="1200"/>
              </a:spcAft>
              <a:buNone/>
            </a:pPr>
            <a:r>
              <a:rPr lang="en-GB" sz="1682"/>
              <a:t>Service management has to consider key issues, such as performance of the overall system, including security and performance.</a:t>
            </a:r>
            <a:endParaRPr sz="168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Cloud Computing ?	… VI</a:t>
            </a:r>
            <a:endParaRPr/>
          </a:p>
        </p:txBody>
      </p:sp>
      <p:sp>
        <p:nvSpPr>
          <p:cNvPr id="122" name="Google Shape;122;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GB" sz="1917"/>
              <a:t>Security</a:t>
            </a:r>
            <a:endParaRPr b="1" sz="1917"/>
          </a:p>
          <a:p>
            <a:pPr indent="0" lvl="0" marL="0" rtl="0" algn="l">
              <a:spcBef>
                <a:spcPts val="1200"/>
              </a:spcBef>
              <a:spcAft>
                <a:spcPts val="0"/>
              </a:spcAft>
              <a:buNone/>
            </a:pPr>
            <a:r>
              <a:rPr lang="en-GB" sz="1682"/>
              <a:t>Many customers must take a leap of faith to trust that the cloud service is safe.</a:t>
            </a:r>
            <a:endParaRPr sz="1682"/>
          </a:p>
          <a:p>
            <a:pPr indent="0" lvl="0" marL="0" rtl="0" algn="l">
              <a:spcBef>
                <a:spcPts val="1200"/>
              </a:spcBef>
              <a:spcAft>
                <a:spcPts val="0"/>
              </a:spcAft>
              <a:buNone/>
            </a:pPr>
            <a:r>
              <a:rPr lang="en-GB" sz="1682"/>
              <a:t>Turning over critical data or application infrastructure to a cloud-based service provider requires making sure that the information can‘t be accidentally accessed by another company (or maliciously accessed by a hacker).</a:t>
            </a:r>
            <a:endParaRPr sz="1682"/>
          </a:p>
          <a:p>
            <a:pPr indent="0" lvl="0" marL="0" rtl="0" algn="l">
              <a:spcBef>
                <a:spcPts val="1200"/>
              </a:spcBef>
              <a:spcAft>
                <a:spcPts val="0"/>
              </a:spcAft>
              <a:buNone/>
            </a:pPr>
            <a:r>
              <a:rPr lang="en-GB" sz="1682"/>
              <a:t>Many companies have compliance requirements for securing both internal and external information.</a:t>
            </a:r>
            <a:endParaRPr sz="1682"/>
          </a:p>
          <a:p>
            <a:pPr indent="0" lvl="0" marL="0" rtl="0" algn="l">
              <a:spcBef>
                <a:spcPts val="1200"/>
              </a:spcBef>
              <a:spcAft>
                <a:spcPts val="1200"/>
              </a:spcAft>
              <a:buNone/>
            </a:pPr>
            <a:r>
              <a:rPr lang="en-GB" sz="1682"/>
              <a:t>Without the right level of security, one might not be able to use a provider‘s offerings.</a:t>
            </a:r>
            <a:endParaRPr sz="168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Types of cloud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8" name="Google Shape;128;p2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GB"/>
              <a:t>Cloud computing is offered in different forms:</a:t>
            </a:r>
            <a:endParaRPr/>
          </a:p>
          <a:p>
            <a:pPr indent="-300037" lvl="0" marL="457200" rtl="0" algn="l">
              <a:spcBef>
                <a:spcPts val="1200"/>
              </a:spcBef>
              <a:spcAft>
                <a:spcPts val="0"/>
              </a:spcAft>
              <a:buSzPct val="100000"/>
              <a:buChar char="●"/>
            </a:pPr>
            <a:r>
              <a:rPr lang="en-GB"/>
              <a:t>Public clouds: in a public cloud, a business rents the capability and they pay for what they use on-demand. Example- Amazon, Google and IBM</a:t>
            </a:r>
            <a:endParaRPr/>
          </a:p>
          <a:p>
            <a:pPr indent="0" lvl="0" marL="457200" rtl="0" algn="l">
              <a:spcBef>
                <a:spcPts val="1200"/>
              </a:spcBef>
              <a:spcAft>
                <a:spcPts val="0"/>
              </a:spcAft>
              <a:buNone/>
            </a:pPr>
            <a:r>
              <a:t/>
            </a:r>
            <a:endParaRPr/>
          </a:p>
          <a:p>
            <a:pPr indent="-300037" lvl="0" marL="457200" rtl="0" algn="l">
              <a:spcBef>
                <a:spcPts val="1200"/>
              </a:spcBef>
              <a:spcAft>
                <a:spcPts val="0"/>
              </a:spcAft>
              <a:buSzPct val="100000"/>
              <a:buChar char="●"/>
            </a:pPr>
            <a:r>
              <a:rPr lang="en-GB"/>
              <a:t>Private clouds:  cloud computing environment in which all hardware and software resources are dedicated exclusively to, and accessible only by, a single customer</a:t>
            </a:r>
            <a:endParaRPr/>
          </a:p>
          <a:p>
            <a:pPr indent="0" lvl="0" marL="457200" rtl="0" algn="l">
              <a:spcBef>
                <a:spcPts val="1200"/>
              </a:spcBef>
              <a:spcAft>
                <a:spcPts val="0"/>
              </a:spcAft>
              <a:buNone/>
            </a:pPr>
            <a:r>
              <a:t/>
            </a:r>
            <a:endParaRPr/>
          </a:p>
          <a:p>
            <a:pPr indent="-300037" lvl="0" marL="457200" rtl="0" algn="l">
              <a:spcBef>
                <a:spcPts val="1200"/>
              </a:spcBef>
              <a:spcAft>
                <a:spcPts val="0"/>
              </a:spcAft>
              <a:buSzPct val="100000"/>
              <a:buChar char="●"/>
            </a:pPr>
            <a:r>
              <a:rPr lang="en-GB"/>
              <a:t>Hybrid clouds: it is combination of public and private making advantage of both </a:t>
            </a:r>
            <a:endParaRPr/>
          </a:p>
          <a:p>
            <a:pPr indent="0" lvl="0" marL="457200" rtl="0" algn="l">
              <a:spcBef>
                <a:spcPts val="1200"/>
              </a:spcBef>
              <a:spcAft>
                <a:spcPts val="0"/>
              </a:spcAft>
              <a:buNone/>
            </a:pPr>
            <a:r>
              <a:t/>
            </a:r>
            <a:endParaRPr/>
          </a:p>
          <a:p>
            <a:pPr indent="-300037" lvl="0" marL="457200" rtl="0" algn="l">
              <a:spcBef>
                <a:spcPts val="1200"/>
              </a:spcBef>
              <a:spcAft>
                <a:spcPts val="0"/>
              </a:spcAft>
              <a:buSzPct val="100000"/>
              <a:buChar char="●"/>
            </a:pPr>
            <a:r>
              <a:rPr lang="en-GB"/>
              <a:t>Community cloud: Allows sharing of resources costing less for resource usage</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Public cloud</a:t>
            </a:r>
            <a:endParaRPr/>
          </a:p>
          <a:p>
            <a:pPr indent="0" lvl="0" marL="0" rtl="0" algn="l">
              <a:spcBef>
                <a:spcPts val="0"/>
              </a:spcBef>
              <a:spcAft>
                <a:spcPts val="0"/>
              </a:spcAft>
              <a:buNone/>
            </a:pPr>
            <a:r>
              <a:t/>
            </a:r>
            <a:endParaRPr/>
          </a:p>
        </p:txBody>
      </p:sp>
      <p:sp>
        <p:nvSpPr>
          <p:cNvPr id="134" name="Google Shape;134;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a:solidFill>
                  <a:srgbClr val="000000"/>
                </a:solidFill>
              </a:rPr>
              <a:t>Public Cloud</a:t>
            </a:r>
            <a:r>
              <a:rPr lang="en-GB" sz="1100">
                <a:solidFill>
                  <a:srgbClr val="000000"/>
                </a:solidFill>
              </a:rPr>
              <a:t> is an IT model where on-demand computing services and infrastructure are managed by a third-party provider and shared with multiple organizations using the public Internet. </a:t>
            </a:r>
            <a:endParaRPr/>
          </a:p>
          <a:p>
            <a:pPr indent="0" lvl="0" marL="0" rtl="0" algn="l">
              <a:spcBef>
                <a:spcPts val="1200"/>
              </a:spcBef>
              <a:spcAft>
                <a:spcPts val="1200"/>
              </a:spcAft>
              <a:buNone/>
            </a:pPr>
            <a:r>
              <a:t/>
            </a:r>
            <a:endParaRPr/>
          </a:p>
        </p:txBody>
      </p:sp>
      <p:pic>
        <p:nvPicPr>
          <p:cNvPr id="135" name="Google Shape;135;p26"/>
          <p:cNvPicPr preferRelativeResize="0"/>
          <p:nvPr/>
        </p:nvPicPr>
        <p:blipFill>
          <a:blip r:embed="rId3">
            <a:alphaModFix/>
          </a:blip>
          <a:stretch>
            <a:fillRect/>
          </a:stretch>
        </p:blipFill>
        <p:spPr>
          <a:xfrm>
            <a:off x="1652200" y="1682850"/>
            <a:ext cx="5715000" cy="3162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 of Public Cloud</a:t>
            </a:r>
            <a:endParaRPr/>
          </a:p>
          <a:p>
            <a:pPr indent="0" lvl="0" marL="0" rtl="0" algn="l">
              <a:spcBef>
                <a:spcPts val="0"/>
              </a:spcBef>
              <a:spcAft>
                <a:spcPts val="0"/>
              </a:spcAft>
              <a:buNone/>
            </a:pPr>
            <a:r>
              <a:t/>
            </a:r>
            <a:endParaRPr/>
          </a:p>
        </p:txBody>
      </p:sp>
      <p:sp>
        <p:nvSpPr>
          <p:cNvPr id="141" name="Google Shape;141;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1400"/>
              </a:spcBef>
              <a:spcAft>
                <a:spcPts val="0"/>
              </a:spcAft>
              <a:buNone/>
            </a:pPr>
            <a:r>
              <a:rPr b="1" lang="en-GB" sz="1300">
                <a:solidFill>
                  <a:srgbClr val="000000"/>
                </a:solidFill>
              </a:rPr>
              <a:t>1) Low Cost</a:t>
            </a:r>
            <a:endParaRPr b="1" sz="1300">
              <a:solidFill>
                <a:srgbClr val="000000"/>
              </a:solidFill>
            </a:endParaRPr>
          </a:p>
          <a:p>
            <a:pPr indent="0" lvl="0" marL="0" rtl="0" algn="l">
              <a:spcBef>
                <a:spcPts val="1200"/>
              </a:spcBef>
              <a:spcAft>
                <a:spcPts val="0"/>
              </a:spcAft>
              <a:buNone/>
            </a:pPr>
            <a:r>
              <a:rPr lang="en-GB" sz="1100">
                <a:solidFill>
                  <a:srgbClr val="000000"/>
                </a:solidFill>
              </a:rPr>
              <a:t>Public cloud has a lower cost than private, or hybrid cloud, as it shares the same resources with a large number of consumers.</a:t>
            </a:r>
            <a:endParaRPr sz="1100">
              <a:solidFill>
                <a:srgbClr val="000000"/>
              </a:solidFill>
            </a:endParaRPr>
          </a:p>
          <a:p>
            <a:pPr indent="0" lvl="0" marL="0" rtl="0" algn="l">
              <a:spcBef>
                <a:spcPts val="1400"/>
              </a:spcBef>
              <a:spcAft>
                <a:spcPts val="0"/>
              </a:spcAft>
              <a:buNone/>
            </a:pPr>
            <a:r>
              <a:rPr b="1" lang="en-GB" sz="1300">
                <a:solidFill>
                  <a:srgbClr val="000000"/>
                </a:solidFill>
              </a:rPr>
              <a:t>2) Location Independent</a:t>
            </a:r>
            <a:endParaRPr b="1" sz="1300">
              <a:solidFill>
                <a:srgbClr val="000000"/>
              </a:solidFill>
            </a:endParaRPr>
          </a:p>
          <a:p>
            <a:pPr indent="0" lvl="0" marL="0" rtl="0" algn="l">
              <a:spcBef>
                <a:spcPts val="1200"/>
              </a:spcBef>
              <a:spcAft>
                <a:spcPts val="0"/>
              </a:spcAft>
              <a:buNone/>
            </a:pPr>
            <a:r>
              <a:rPr lang="en-GB" sz="1100">
                <a:solidFill>
                  <a:srgbClr val="000000"/>
                </a:solidFill>
              </a:rPr>
              <a:t>Public cloud is location independent because its services are offered through the internet.</a:t>
            </a:r>
            <a:endParaRPr sz="1100">
              <a:solidFill>
                <a:srgbClr val="000000"/>
              </a:solidFill>
            </a:endParaRPr>
          </a:p>
          <a:p>
            <a:pPr indent="0" lvl="0" marL="0" rtl="0" algn="l">
              <a:spcBef>
                <a:spcPts val="1400"/>
              </a:spcBef>
              <a:spcAft>
                <a:spcPts val="0"/>
              </a:spcAft>
              <a:buNone/>
            </a:pPr>
            <a:r>
              <a:rPr b="1" lang="en-GB" sz="1300">
                <a:solidFill>
                  <a:srgbClr val="000000"/>
                </a:solidFill>
              </a:rPr>
              <a:t>3) Save Time</a:t>
            </a:r>
            <a:endParaRPr b="1" sz="1300">
              <a:solidFill>
                <a:srgbClr val="000000"/>
              </a:solidFill>
            </a:endParaRPr>
          </a:p>
          <a:p>
            <a:pPr indent="0" lvl="0" marL="0" rtl="0" algn="l">
              <a:spcBef>
                <a:spcPts val="400"/>
              </a:spcBef>
              <a:spcAft>
                <a:spcPts val="0"/>
              </a:spcAft>
              <a:buNone/>
            </a:pPr>
            <a:r>
              <a:rPr lang="en-GB" sz="1100">
                <a:solidFill>
                  <a:srgbClr val="000000"/>
                </a:solidFill>
              </a:rPr>
              <a:t>In Public cloud, the cloud service provider is responsible for the manage and maintain data centers in which data is stored, so the cloud user can save their time to establish connectivity, deploying new products, release product updates, configure, and assemble servers.</a:t>
            </a:r>
            <a:endParaRPr sz="1100">
              <a:solidFill>
                <a:srgbClr val="000000"/>
              </a:solidFill>
            </a:endParaRPr>
          </a:p>
          <a:p>
            <a:pPr indent="0" lvl="0" marL="0" rtl="0" algn="l">
              <a:spcBef>
                <a:spcPts val="1400"/>
              </a:spcBef>
              <a:spcAft>
                <a:spcPts val="0"/>
              </a:spcAft>
              <a:buNone/>
            </a:pPr>
            <a:r>
              <a:rPr b="1" lang="en-GB" sz="1300">
                <a:solidFill>
                  <a:srgbClr val="000000"/>
                </a:solidFill>
              </a:rPr>
              <a:t>4) Scalability and reliability</a:t>
            </a:r>
            <a:endParaRPr b="1" sz="1300">
              <a:solidFill>
                <a:srgbClr val="000000"/>
              </a:solidFill>
            </a:endParaRPr>
          </a:p>
          <a:p>
            <a:pPr indent="0" lvl="0" marL="0" rtl="0" algn="l">
              <a:spcBef>
                <a:spcPts val="1200"/>
              </a:spcBef>
              <a:spcAft>
                <a:spcPts val="0"/>
              </a:spcAft>
              <a:buNone/>
            </a:pPr>
            <a:r>
              <a:rPr lang="en-GB" sz="1100">
                <a:solidFill>
                  <a:srgbClr val="000000"/>
                </a:solidFill>
              </a:rPr>
              <a:t>Public cloud offers scalable (easy to add and remove) and reliable (24*7 available) services to the users at an affordable cost.</a:t>
            </a:r>
            <a:endParaRPr sz="1100">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Disadvantages of Public Cloud</a:t>
            </a:r>
            <a:endParaRPr/>
          </a:p>
          <a:p>
            <a:pPr indent="0" lvl="0" marL="0" rtl="0" algn="l">
              <a:spcBef>
                <a:spcPts val="0"/>
              </a:spcBef>
              <a:spcAft>
                <a:spcPts val="0"/>
              </a:spcAft>
              <a:buNone/>
            </a:pPr>
            <a:r>
              <a:t/>
            </a:r>
            <a:endParaRPr/>
          </a:p>
        </p:txBody>
      </p:sp>
      <p:sp>
        <p:nvSpPr>
          <p:cNvPr id="147" name="Google Shape;147;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GB"/>
              <a:t>1) </a:t>
            </a:r>
            <a:r>
              <a:rPr b="1" lang="en-GB"/>
              <a:t>Low Security</a:t>
            </a:r>
            <a:endParaRPr b="1"/>
          </a:p>
          <a:p>
            <a:pPr indent="0" lvl="0" marL="0" rtl="0" algn="l">
              <a:spcBef>
                <a:spcPts val="1200"/>
              </a:spcBef>
              <a:spcAft>
                <a:spcPts val="0"/>
              </a:spcAft>
              <a:buNone/>
            </a:pPr>
            <a:r>
              <a:rPr lang="en-GB"/>
              <a:t>Public Cloud is less secure because resources are shared publicly.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2) </a:t>
            </a:r>
            <a:r>
              <a:rPr b="1" lang="en-GB"/>
              <a:t>Performance</a:t>
            </a:r>
            <a:endParaRPr b="1"/>
          </a:p>
          <a:p>
            <a:pPr indent="0" lvl="0" marL="0" rtl="0" algn="l">
              <a:spcBef>
                <a:spcPts val="1200"/>
              </a:spcBef>
              <a:spcAft>
                <a:spcPts val="0"/>
              </a:spcAft>
              <a:buNone/>
            </a:pPr>
            <a:r>
              <a:rPr lang="en-GB"/>
              <a:t>In the public cloud, performance depends upon the speed of internet connectivity.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3)</a:t>
            </a:r>
            <a:r>
              <a:rPr b="1" lang="en-GB"/>
              <a:t> Less customizable</a:t>
            </a:r>
            <a:endParaRPr b="1"/>
          </a:p>
          <a:p>
            <a:pPr indent="0" lvl="0" marL="0" rtl="0" algn="l">
              <a:spcBef>
                <a:spcPts val="1200"/>
              </a:spcBef>
              <a:spcAft>
                <a:spcPts val="0"/>
              </a:spcAft>
              <a:buNone/>
            </a:pPr>
            <a:r>
              <a:rPr lang="en-GB"/>
              <a:t>Public cloud is less customizable than the private cloud.</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Private cloud</a:t>
            </a:r>
            <a:endParaRPr/>
          </a:p>
          <a:p>
            <a:pPr indent="0" lvl="0" marL="0" rtl="0" algn="l">
              <a:spcBef>
                <a:spcPts val="0"/>
              </a:spcBef>
              <a:spcAft>
                <a:spcPts val="0"/>
              </a:spcAft>
              <a:buNone/>
            </a:pPr>
            <a:r>
              <a:t/>
            </a:r>
            <a:endParaRPr/>
          </a:p>
        </p:txBody>
      </p:sp>
      <p:sp>
        <p:nvSpPr>
          <p:cNvPr id="153" name="Google Shape;153;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private clouds, a business essentially turns its IT environment into a cloud and uses it to deliver services to their users. </a:t>
            </a:r>
            <a:endParaRPr/>
          </a:p>
          <a:p>
            <a:pPr indent="0" lvl="0" marL="0" rtl="0" algn="l">
              <a:spcBef>
                <a:spcPts val="1200"/>
              </a:spcBef>
              <a:spcAft>
                <a:spcPts val="1200"/>
              </a:spcAft>
              <a:buNone/>
            </a:pPr>
            <a:r>
              <a:t/>
            </a:r>
            <a:endParaRPr/>
          </a:p>
        </p:txBody>
      </p:sp>
      <p:pic>
        <p:nvPicPr>
          <p:cNvPr id="154" name="Google Shape;154;p29"/>
          <p:cNvPicPr preferRelativeResize="0"/>
          <p:nvPr/>
        </p:nvPicPr>
        <p:blipFill>
          <a:blip r:embed="rId3">
            <a:alphaModFix/>
          </a:blip>
          <a:stretch>
            <a:fillRect/>
          </a:stretch>
        </p:blipFill>
        <p:spPr>
          <a:xfrm>
            <a:off x="2426125" y="2096550"/>
            <a:ext cx="3278125" cy="2622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Private cloud </a:t>
            </a:r>
            <a:endParaRPr/>
          </a:p>
          <a:p>
            <a:pPr indent="0" lvl="0" marL="0" rtl="0" algn="l">
              <a:spcBef>
                <a:spcPts val="0"/>
              </a:spcBef>
              <a:spcAft>
                <a:spcPts val="0"/>
              </a:spcAft>
              <a:buNone/>
            </a:pPr>
            <a:r>
              <a:t/>
            </a:r>
            <a:endParaRPr/>
          </a:p>
        </p:txBody>
      </p:sp>
      <p:sp>
        <p:nvSpPr>
          <p:cNvPr id="160" name="Google Shape;160;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55000" lnSpcReduction="10000"/>
          </a:bodyPr>
          <a:lstStyle/>
          <a:p>
            <a:pPr indent="-291465" lvl="0" marL="457200" rtl="0" algn="l">
              <a:spcBef>
                <a:spcPts val="0"/>
              </a:spcBef>
              <a:spcAft>
                <a:spcPts val="0"/>
              </a:spcAft>
              <a:buSzPct val="100000"/>
              <a:buChar char="●"/>
            </a:pPr>
            <a:r>
              <a:rPr lang="en-GB"/>
              <a:t>Private cloud is also known as an internal cloud or corporate cloud.</a:t>
            </a:r>
            <a:endParaRPr/>
          </a:p>
          <a:p>
            <a:pPr indent="0" lvl="0" marL="914400" rtl="0" algn="l">
              <a:spcBef>
                <a:spcPts val="1200"/>
              </a:spcBef>
              <a:spcAft>
                <a:spcPts val="0"/>
              </a:spcAft>
              <a:buNone/>
            </a:pPr>
            <a:r>
              <a:t/>
            </a:r>
            <a:endParaRPr/>
          </a:p>
          <a:p>
            <a:pPr indent="-291465" lvl="0" marL="457200" rtl="0" algn="l">
              <a:spcBef>
                <a:spcPts val="1200"/>
              </a:spcBef>
              <a:spcAft>
                <a:spcPts val="0"/>
              </a:spcAft>
              <a:buSzPct val="100000"/>
              <a:buChar char="●"/>
            </a:pPr>
            <a:r>
              <a:rPr lang="en-GB"/>
              <a:t>Private cloud provides computing services to a private internal network (within the organization) and selected users instead of the general public.</a:t>
            </a:r>
            <a:endParaRPr/>
          </a:p>
          <a:p>
            <a:pPr indent="0" lvl="0" marL="914400" rtl="0" algn="l">
              <a:spcBef>
                <a:spcPts val="1200"/>
              </a:spcBef>
              <a:spcAft>
                <a:spcPts val="0"/>
              </a:spcAft>
              <a:buNone/>
            </a:pPr>
            <a:r>
              <a:t/>
            </a:r>
            <a:endParaRPr/>
          </a:p>
          <a:p>
            <a:pPr indent="-291465" lvl="0" marL="457200" rtl="0" algn="l">
              <a:spcBef>
                <a:spcPts val="1200"/>
              </a:spcBef>
              <a:spcAft>
                <a:spcPts val="0"/>
              </a:spcAft>
              <a:buSzPct val="100000"/>
              <a:buChar char="●"/>
            </a:pPr>
            <a:r>
              <a:rPr lang="en-GB"/>
              <a:t>Private cloud provides a high level of security and privacy to data through firewalls and internal hosting. It also ensures that operational and sensitive data are not accessible to third-party providers.</a:t>
            </a:r>
            <a:endParaRPr/>
          </a:p>
          <a:p>
            <a:pPr indent="0" lvl="0" marL="914400" rtl="0" algn="l">
              <a:spcBef>
                <a:spcPts val="1200"/>
              </a:spcBef>
              <a:spcAft>
                <a:spcPts val="0"/>
              </a:spcAft>
              <a:buNone/>
            </a:pPr>
            <a:r>
              <a:t/>
            </a:r>
            <a:endParaRPr/>
          </a:p>
          <a:p>
            <a:pPr indent="-291465" lvl="0" marL="457200" rtl="0" algn="l">
              <a:spcBef>
                <a:spcPts val="1200"/>
              </a:spcBef>
              <a:spcAft>
                <a:spcPts val="0"/>
              </a:spcAft>
              <a:buSzPct val="100000"/>
              <a:buChar char="●"/>
            </a:pPr>
            <a:r>
              <a:rPr lang="en-GB"/>
              <a:t>HP Data Centers, Microsoft, Elastra-private cloud, and Ubuntu are the example of a private cloud.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 of Private cloud</a:t>
            </a:r>
            <a:endParaRPr/>
          </a:p>
          <a:p>
            <a:pPr indent="0" lvl="0" marL="0" rtl="0" algn="l">
              <a:spcBef>
                <a:spcPts val="0"/>
              </a:spcBef>
              <a:spcAft>
                <a:spcPts val="0"/>
              </a:spcAft>
              <a:buNone/>
            </a:pPr>
            <a:r>
              <a:t/>
            </a:r>
            <a:endParaRPr/>
          </a:p>
        </p:txBody>
      </p:sp>
      <p:sp>
        <p:nvSpPr>
          <p:cNvPr id="166" name="Google Shape;166;p3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GB"/>
              <a:t>1)</a:t>
            </a:r>
            <a:r>
              <a:rPr b="1" lang="en-GB"/>
              <a:t> More Control</a:t>
            </a:r>
            <a:endParaRPr b="1"/>
          </a:p>
          <a:p>
            <a:pPr indent="0" lvl="0" marL="0" rtl="0" algn="l">
              <a:spcBef>
                <a:spcPts val="1200"/>
              </a:spcBef>
              <a:spcAft>
                <a:spcPts val="0"/>
              </a:spcAft>
              <a:buNone/>
            </a:pPr>
            <a:r>
              <a:rPr lang="en-GB"/>
              <a:t>Private clouds have more control over their resources and hardware than public clouds because it is only accessed by selected users.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2) </a:t>
            </a:r>
            <a:r>
              <a:rPr b="1" lang="en-GB"/>
              <a:t>Security &amp; privacy</a:t>
            </a:r>
            <a:endParaRPr b="1"/>
          </a:p>
          <a:p>
            <a:pPr indent="0" lvl="0" marL="0" rtl="0" algn="l">
              <a:spcBef>
                <a:spcPts val="1200"/>
              </a:spcBef>
              <a:spcAft>
                <a:spcPts val="0"/>
              </a:spcAft>
              <a:buNone/>
            </a:pPr>
            <a:r>
              <a:rPr lang="en-GB"/>
              <a:t>Security &amp; privacy are one of the big advantages of cloud computing. Private cloud improved the security level as compared to the public cloud.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3) </a:t>
            </a:r>
            <a:r>
              <a:rPr b="1" lang="en-GB"/>
              <a:t>Improved performance</a:t>
            </a:r>
            <a:endParaRPr b="1"/>
          </a:p>
          <a:p>
            <a:pPr indent="0" lvl="0" marL="0" rtl="0" algn="l">
              <a:spcBef>
                <a:spcPts val="1200"/>
              </a:spcBef>
              <a:spcAft>
                <a:spcPts val="1200"/>
              </a:spcAft>
              <a:buNone/>
            </a:pPr>
            <a:r>
              <a:rPr lang="en-GB"/>
              <a:t>Private cloud offers better performance with improved speed and space capacity.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Topics</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GB" sz="1900"/>
              <a:t>Cloud Computing definition</a:t>
            </a:r>
            <a:endParaRPr sz="1900"/>
          </a:p>
          <a:p>
            <a:pPr indent="-349250" lvl="0" marL="457200" rtl="0" algn="l">
              <a:spcBef>
                <a:spcPts val="0"/>
              </a:spcBef>
              <a:spcAft>
                <a:spcPts val="0"/>
              </a:spcAft>
              <a:buSzPts val="1900"/>
              <a:buChar char="●"/>
            </a:pPr>
            <a:r>
              <a:rPr lang="en-GB" sz="1900"/>
              <a:t>Types of cloud</a:t>
            </a:r>
            <a:endParaRPr sz="1900"/>
          </a:p>
          <a:p>
            <a:pPr indent="-349250" lvl="1" marL="914400" rtl="0" algn="l">
              <a:spcBef>
                <a:spcPts val="0"/>
              </a:spcBef>
              <a:spcAft>
                <a:spcPts val="0"/>
              </a:spcAft>
              <a:buSzPts val="1900"/>
              <a:buChar char="○"/>
            </a:pPr>
            <a:r>
              <a:rPr lang="en-GB" sz="1900"/>
              <a:t>Public vs Private Cloud – Community Cloud – Hybrid Cloud</a:t>
            </a:r>
            <a:endParaRPr sz="1900"/>
          </a:p>
          <a:p>
            <a:pPr indent="-349250" lvl="0" marL="457200" rtl="0" algn="l">
              <a:spcBef>
                <a:spcPts val="0"/>
              </a:spcBef>
              <a:spcAft>
                <a:spcPts val="0"/>
              </a:spcAft>
              <a:buSzPts val="1900"/>
              <a:buChar char="●"/>
            </a:pPr>
            <a:r>
              <a:rPr lang="en-GB" sz="1900"/>
              <a:t>Cloud Services – Cloud models (IaaS, PaaS, SaaS)</a:t>
            </a:r>
            <a:endParaRPr sz="1900"/>
          </a:p>
          <a:p>
            <a:pPr indent="-349250" lvl="0" marL="457200" rtl="0" algn="l">
              <a:spcBef>
                <a:spcPts val="0"/>
              </a:spcBef>
              <a:spcAft>
                <a:spcPts val="0"/>
              </a:spcAft>
              <a:buSzPts val="1900"/>
              <a:buChar char="●"/>
            </a:pPr>
            <a:r>
              <a:rPr lang="en-GB" sz="1900"/>
              <a:t>Benefits and challenges of cloud computing</a:t>
            </a:r>
            <a:endParaRPr sz="1900"/>
          </a:p>
          <a:p>
            <a:pPr indent="-349250" lvl="0" marL="457200" rtl="0" algn="l">
              <a:spcBef>
                <a:spcPts val="0"/>
              </a:spcBef>
              <a:spcAft>
                <a:spcPts val="0"/>
              </a:spcAft>
              <a:buSzPts val="1900"/>
              <a:buChar char="●"/>
            </a:pPr>
            <a:r>
              <a:rPr lang="en-GB" sz="1900"/>
              <a:t>Business models</a:t>
            </a:r>
            <a:endParaRPr sz="1900"/>
          </a:p>
          <a:p>
            <a:pPr indent="-349250" lvl="0" marL="457200" rtl="0" algn="l">
              <a:spcBef>
                <a:spcPts val="0"/>
              </a:spcBef>
              <a:spcAft>
                <a:spcPts val="0"/>
              </a:spcAft>
              <a:buSzPts val="1900"/>
              <a:buChar char="●"/>
            </a:pPr>
            <a:r>
              <a:rPr lang="en-GB" sz="1900"/>
              <a:t>Major Players in Cloud Computing </a:t>
            </a:r>
            <a:endParaRPr sz="1900"/>
          </a:p>
          <a:p>
            <a:pPr indent="-349250" lvl="0" marL="457200" rtl="0" algn="l">
              <a:spcBef>
                <a:spcPts val="0"/>
              </a:spcBef>
              <a:spcAft>
                <a:spcPts val="0"/>
              </a:spcAft>
              <a:buSzPts val="1900"/>
              <a:buChar char="●"/>
            </a:pPr>
            <a:r>
              <a:rPr lang="en-GB" sz="1900"/>
              <a:t>Issues in Cloud</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Disadvantages of Private Cloud</a:t>
            </a:r>
            <a:endParaRPr/>
          </a:p>
          <a:p>
            <a:pPr indent="0" lvl="0" marL="0" rtl="0" algn="l">
              <a:spcBef>
                <a:spcPts val="0"/>
              </a:spcBef>
              <a:spcAft>
                <a:spcPts val="0"/>
              </a:spcAft>
              <a:buNone/>
            </a:pPr>
            <a:r>
              <a:t/>
            </a:r>
            <a:endParaRPr/>
          </a:p>
        </p:txBody>
      </p:sp>
      <p:sp>
        <p:nvSpPr>
          <p:cNvPr id="172" name="Google Shape;172;p3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GB"/>
              <a:t>1) </a:t>
            </a:r>
            <a:r>
              <a:rPr b="1" lang="en-GB"/>
              <a:t>High cost</a:t>
            </a:r>
            <a:endParaRPr b="1"/>
          </a:p>
          <a:p>
            <a:pPr indent="0" lvl="0" marL="0" rtl="0" algn="l">
              <a:spcBef>
                <a:spcPts val="1200"/>
              </a:spcBef>
              <a:spcAft>
                <a:spcPts val="0"/>
              </a:spcAft>
              <a:buNone/>
            </a:pPr>
            <a:r>
              <a:rPr lang="en-GB"/>
              <a:t>The cost is higher than a public cloud because set up and maintain hardware resources are costly.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2) </a:t>
            </a:r>
            <a:r>
              <a:rPr b="1" lang="en-GB"/>
              <a:t>Restricted area of operations</a:t>
            </a:r>
            <a:endParaRPr b="1"/>
          </a:p>
          <a:p>
            <a:pPr indent="0" lvl="0" marL="0" rtl="0" algn="l">
              <a:spcBef>
                <a:spcPts val="1200"/>
              </a:spcBef>
              <a:spcAft>
                <a:spcPts val="0"/>
              </a:spcAft>
              <a:buNone/>
            </a:pPr>
            <a:r>
              <a:rPr lang="en-GB"/>
              <a:t>As we know, private cloud is accessible within the organization, so the area of operations is limited.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3) </a:t>
            </a:r>
            <a:r>
              <a:rPr b="1" lang="en-GB"/>
              <a:t>Limited scalability</a:t>
            </a:r>
            <a:endParaRPr b="1"/>
          </a:p>
          <a:p>
            <a:pPr indent="0" lvl="0" marL="0" rtl="0" algn="l">
              <a:spcBef>
                <a:spcPts val="1200"/>
              </a:spcBef>
              <a:spcAft>
                <a:spcPts val="0"/>
              </a:spcAft>
              <a:buNone/>
            </a:pPr>
            <a:r>
              <a:rPr lang="en-GB"/>
              <a:t>Private clouds are scaled only within the capacity of internal hosted resources.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4) </a:t>
            </a:r>
            <a:r>
              <a:rPr b="1" lang="en-GB"/>
              <a:t>Skilled people</a:t>
            </a:r>
            <a:endParaRPr b="1"/>
          </a:p>
          <a:p>
            <a:pPr indent="0" lvl="0" marL="0" rtl="0" algn="l">
              <a:spcBef>
                <a:spcPts val="1200"/>
              </a:spcBef>
              <a:spcAft>
                <a:spcPts val="1200"/>
              </a:spcAft>
              <a:buNone/>
            </a:pPr>
            <a:r>
              <a:rPr lang="en-GB"/>
              <a:t>Skilled people are required to manage and operate cloud services.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Hybrid cloud</a:t>
            </a:r>
            <a:endParaRPr/>
          </a:p>
          <a:p>
            <a:pPr indent="0" lvl="0" marL="0" rtl="0" algn="l">
              <a:spcBef>
                <a:spcPts val="0"/>
              </a:spcBef>
              <a:spcAft>
                <a:spcPts val="0"/>
              </a:spcAft>
              <a:buNone/>
            </a:pPr>
            <a:r>
              <a:t/>
            </a:r>
            <a:endParaRPr/>
          </a:p>
        </p:txBody>
      </p:sp>
      <p:sp>
        <p:nvSpPr>
          <p:cNvPr id="178" name="Google Shape;178;p3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t/>
            </a:r>
            <a:endParaRPr/>
          </a:p>
          <a:p>
            <a:pPr indent="-317182" lvl="0" marL="457200" rtl="0" algn="l">
              <a:spcBef>
                <a:spcPts val="1200"/>
              </a:spcBef>
              <a:spcAft>
                <a:spcPts val="0"/>
              </a:spcAft>
              <a:buSzPct val="100000"/>
              <a:buChar char="●"/>
            </a:pPr>
            <a:r>
              <a:rPr lang="en-GB"/>
              <a:t>Hybrid cloud is a combination of public and private clouds.</a:t>
            </a:r>
            <a:endParaRPr/>
          </a:p>
          <a:p>
            <a:pPr indent="-317182" lvl="0" marL="457200" rtl="0" algn="l">
              <a:spcBef>
                <a:spcPts val="0"/>
              </a:spcBef>
              <a:spcAft>
                <a:spcPts val="0"/>
              </a:spcAft>
              <a:buSzPct val="100000"/>
              <a:buChar char="●"/>
            </a:pPr>
            <a:r>
              <a:rPr lang="en-GB"/>
              <a:t>Hybrid cloud = public cloud + private cloud</a:t>
            </a:r>
            <a:endParaRPr/>
          </a:p>
          <a:p>
            <a:pPr indent="-317182" lvl="0" marL="457200" rtl="0" algn="l">
              <a:spcBef>
                <a:spcPts val="0"/>
              </a:spcBef>
              <a:spcAft>
                <a:spcPts val="0"/>
              </a:spcAft>
              <a:buSzPct val="100000"/>
              <a:buChar char="●"/>
            </a:pPr>
            <a:r>
              <a:rPr lang="en-GB"/>
              <a:t>The main aim to combine these cloud (Public and Private) is to create a unified, automated, and well-managed computing environment.</a:t>
            </a:r>
            <a:endParaRPr/>
          </a:p>
          <a:p>
            <a:pPr indent="-317182" lvl="0" marL="457200" rtl="0" algn="l">
              <a:spcBef>
                <a:spcPts val="0"/>
              </a:spcBef>
              <a:spcAft>
                <a:spcPts val="0"/>
              </a:spcAft>
              <a:buSzPct val="100000"/>
              <a:buChar char="●"/>
            </a:pPr>
            <a:r>
              <a:rPr lang="en-GB"/>
              <a:t>In the Hybrid cloud, non-critical activities are performed by the public cloud and critical activities are performed by the private cloud.</a:t>
            </a:r>
            <a:endParaRPr/>
          </a:p>
          <a:p>
            <a:pPr indent="-317182" lvl="0" marL="457200" rtl="0" algn="l">
              <a:spcBef>
                <a:spcPts val="0"/>
              </a:spcBef>
              <a:spcAft>
                <a:spcPts val="0"/>
              </a:spcAft>
              <a:buSzPct val="100000"/>
              <a:buChar char="●"/>
            </a:pPr>
            <a:r>
              <a:rPr lang="en-GB"/>
              <a:t>Mainly, a hybrid cloud is used in finance, healthcare, and Universities.</a:t>
            </a:r>
            <a:endParaRPr/>
          </a:p>
          <a:p>
            <a:pPr indent="-317182" lvl="0" marL="457200" rtl="0" algn="l">
              <a:spcBef>
                <a:spcPts val="0"/>
              </a:spcBef>
              <a:spcAft>
                <a:spcPts val="0"/>
              </a:spcAft>
              <a:buSzPct val="100000"/>
              <a:buChar char="●"/>
            </a:pPr>
            <a:r>
              <a:rPr lang="en-GB"/>
              <a:t>The best hybrid cloud provider companies are Amazon, Microsoft, Google, Cisco, and NetApp.</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 of Hybrid Cloud</a:t>
            </a:r>
            <a:endParaRPr/>
          </a:p>
          <a:p>
            <a:pPr indent="0" lvl="0" marL="0" rtl="0" algn="l">
              <a:spcBef>
                <a:spcPts val="0"/>
              </a:spcBef>
              <a:spcAft>
                <a:spcPts val="0"/>
              </a:spcAft>
              <a:buNone/>
            </a:pPr>
            <a:r>
              <a:t/>
            </a:r>
            <a:endParaRPr/>
          </a:p>
        </p:txBody>
      </p:sp>
      <p:sp>
        <p:nvSpPr>
          <p:cNvPr id="184" name="Google Shape;184;p3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1) Flexible and secure</a:t>
            </a:r>
            <a:endParaRPr/>
          </a:p>
          <a:p>
            <a:pPr indent="0" lvl="0" marL="0" rtl="0" algn="l">
              <a:spcBef>
                <a:spcPts val="1200"/>
              </a:spcBef>
              <a:spcAft>
                <a:spcPts val="0"/>
              </a:spcAft>
              <a:buNone/>
            </a:pPr>
            <a:r>
              <a:rPr lang="en-GB"/>
              <a:t>It provides flexible resources because of the public cloud and secure resources because of the private cloud.</a:t>
            </a:r>
            <a:endParaRPr/>
          </a:p>
          <a:p>
            <a:pPr indent="0" lvl="0" marL="0" rtl="0" algn="l">
              <a:spcBef>
                <a:spcPts val="1200"/>
              </a:spcBef>
              <a:spcAft>
                <a:spcPts val="0"/>
              </a:spcAft>
              <a:buNone/>
            </a:pPr>
            <a:r>
              <a:rPr lang="en-GB"/>
              <a:t>2) Cost effective</a:t>
            </a:r>
            <a:endParaRPr/>
          </a:p>
          <a:p>
            <a:pPr indent="0" lvl="0" marL="0" rtl="0" algn="l">
              <a:spcBef>
                <a:spcPts val="1200"/>
              </a:spcBef>
              <a:spcAft>
                <a:spcPts val="0"/>
              </a:spcAft>
              <a:buNone/>
            </a:pPr>
            <a:r>
              <a:rPr lang="en-GB"/>
              <a:t>Hybrid cloud costs less than the private cloud. It helps organizations to save costs for both infrastructure and application support.</a:t>
            </a:r>
            <a:endParaRPr/>
          </a:p>
          <a:p>
            <a:pPr indent="0" lvl="0" marL="0" rtl="0" algn="l">
              <a:spcBef>
                <a:spcPts val="1200"/>
              </a:spcBef>
              <a:spcAft>
                <a:spcPts val="0"/>
              </a:spcAft>
              <a:buNone/>
            </a:pPr>
            <a:r>
              <a:rPr lang="en-GB"/>
              <a:t>3) Cost Optimization</a:t>
            </a:r>
            <a:endParaRPr/>
          </a:p>
          <a:p>
            <a:pPr indent="0" lvl="0" marL="0" rtl="0" algn="l">
              <a:spcBef>
                <a:spcPts val="1200"/>
              </a:spcBef>
              <a:spcAft>
                <a:spcPts val="1200"/>
              </a:spcAft>
              <a:buNone/>
            </a:pPr>
            <a:r>
              <a:rPr lang="en-GB"/>
              <a:t>It offers the features of both the public as well as the private cloud. A hybrid cloud is capable of adapting to the demands that each company needs for space, memory, and system.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Disadvantages of Hybrid Cloud</a:t>
            </a:r>
            <a:endParaRPr/>
          </a:p>
          <a:p>
            <a:pPr indent="0" lvl="0" marL="0" rtl="0" algn="l">
              <a:spcBef>
                <a:spcPts val="0"/>
              </a:spcBef>
              <a:spcAft>
                <a:spcPts val="0"/>
              </a:spcAft>
              <a:buNone/>
            </a:pPr>
            <a:r>
              <a:t/>
            </a:r>
            <a:endParaRPr/>
          </a:p>
        </p:txBody>
      </p:sp>
      <p:sp>
        <p:nvSpPr>
          <p:cNvPr id="190" name="Google Shape;190;p3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1) Networking issues</a:t>
            </a:r>
            <a:endParaRPr/>
          </a:p>
          <a:p>
            <a:pPr indent="0" lvl="0" marL="0" rtl="0" algn="l">
              <a:spcBef>
                <a:spcPts val="1200"/>
              </a:spcBef>
              <a:spcAft>
                <a:spcPts val="0"/>
              </a:spcAft>
              <a:buNone/>
            </a:pPr>
            <a:r>
              <a:rPr lang="en-GB"/>
              <a:t>In the Hybrid Cloud, networking becomes complex because of the private and the public cloud.</a:t>
            </a:r>
            <a:endParaRPr/>
          </a:p>
          <a:p>
            <a:pPr indent="0" lvl="0" marL="0" rtl="0" algn="l">
              <a:spcBef>
                <a:spcPts val="1200"/>
              </a:spcBef>
              <a:spcAft>
                <a:spcPts val="0"/>
              </a:spcAft>
              <a:buNone/>
            </a:pPr>
            <a:r>
              <a:rPr lang="en-GB"/>
              <a:t>2) Infrastructure Compatibility</a:t>
            </a:r>
            <a:endParaRPr/>
          </a:p>
          <a:p>
            <a:pPr indent="0" lvl="0" marL="0" rtl="0" algn="l">
              <a:spcBef>
                <a:spcPts val="1200"/>
              </a:spcBef>
              <a:spcAft>
                <a:spcPts val="0"/>
              </a:spcAft>
              <a:buNone/>
            </a:pPr>
            <a:r>
              <a:rPr lang="en-GB"/>
              <a:t>Infrastructure compatibility is the major issue in a hybrid cloud. With dual-levels of infrastructure, a private cloud controls the company, and a public cloud does not, so there is a possibility that they are running in separate stacks.</a:t>
            </a:r>
            <a:endParaRPr/>
          </a:p>
          <a:p>
            <a:pPr indent="0" lvl="0" marL="0" rtl="0" algn="l">
              <a:spcBef>
                <a:spcPts val="1200"/>
              </a:spcBef>
              <a:spcAft>
                <a:spcPts val="0"/>
              </a:spcAft>
              <a:buNone/>
            </a:pPr>
            <a:r>
              <a:rPr lang="en-GB"/>
              <a:t>3) Reliability</a:t>
            </a:r>
            <a:endParaRPr/>
          </a:p>
          <a:p>
            <a:pPr indent="0" lvl="0" marL="0" rtl="0" algn="l">
              <a:spcBef>
                <a:spcPts val="1200"/>
              </a:spcBef>
              <a:spcAft>
                <a:spcPts val="1200"/>
              </a:spcAft>
              <a:buNone/>
            </a:pPr>
            <a:r>
              <a:rPr lang="en-GB"/>
              <a:t>The reliability of the services depends on cloud service providers.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Community Cloud</a:t>
            </a:r>
            <a:endParaRPr/>
          </a:p>
          <a:p>
            <a:pPr indent="0" lvl="0" marL="0" rtl="0" algn="l">
              <a:spcBef>
                <a:spcPts val="0"/>
              </a:spcBef>
              <a:spcAft>
                <a:spcPts val="0"/>
              </a:spcAft>
              <a:buNone/>
            </a:pPr>
            <a:r>
              <a:t/>
            </a:r>
            <a:endParaRPr/>
          </a:p>
        </p:txBody>
      </p:sp>
      <p:sp>
        <p:nvSpPr>
          <p:cNvPr id="196" name="Google Shape;196;p3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Community cloud is a cloud infrastructure that allows systems and services to be accessible by a group of several organizations to share the information.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It is owned, managed, and operated by one or more organizations in the community, a third party, or a combination of them.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Community Cloud</a:t>
            </a:r>
            <a:endParaRPr/>
          </a:p>
          <a:p>
            <a:pPr indent="0" lvl="0" marL="0" rtl="0" algn="l">
              <a:spcBef>
                <a:spcPts val="0"/>
              </a:spcBef>
              <a:spcAft>
                <a:spcPts val="0"/>
              </a:spcAft>
              <a:buNone/>
            </a:pPr>
            <a:r>
              <a:t/>
            </a:r>
            <a:endParaRPr/>
          </a:p>
        </p:txBody>
      </p:sp>
      <p:pic>
        <p:nvPicPr>
          <p:cNvPr id="202" name="Google Shape;202;p37"/>
          <p:cNvPicPr preferRelativeResize="0"/>
          <p:nvPr/>
        </p:nvPicPr>
        <p:blipFill>
          <a:blip r:embed="rId3">
            <a:alphaModFix/>
          </a:blip>
          <a:stretch>
            <a:fillRect/>
          </a:stretch>
        </p:blipFill>
        <p:spPr>
          <a:xfrm>
            <a:off x="2107675" y="1350275"/>
            <a:ext cx="4641875" cy="3119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 of Community Cloud</a:t>
            </a:r>
            <a:endParaRPr/>
          </a:p>
          <a:p>
            <a:pPr indent="0" lvl="0" marL="0" rtl="0" algn="l">
              <a:spcBef>
                <a:spcPts val="0"/>
              </a:spcBef>
              <a:spcAft>
                <a:spcPts val="0"/>
              </a:spcAft>
              <a:buNone/>
            </a:pPr>
            <a:r>
              <a:t/>
            </a:r>
            <a:endParaRPr/>
          </a:p>
        </p:txBody>
      </p:sp>
      <p:sp>
        <p:nvSpPr>
          <p:cNvPr id="208" name="Google Shape;208;p3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GB"/>
              <a:t>Cost effective</a:t>
            </a:r>
            <a:endParaRPr b="1"/>
          </a:p>
          <a:p>
            <a:pPr indent="0" lvl="0" marL="0" rtl="0" algn="l">
              <a:spcBef>
                <a:spcPts val="1200"/>
              </a:spcBef>
              <a:spcAft>
                <a:spcPts val="0"/>
              </a:spcAft>
              <a:buNone/>
            </a:pPr>
            <a:r>
              <a:rPr lang="en-GB"/>
              <a:t>Community cloud is cost effective because the whole cloud is shared between several organizations or a community.</a:t>
            </a:r>
            <a:endParaRPr/>
          </a:p>
          <a:p>
            <a:pPr indent="0" lvl="0" marL="0" rtl="0" algn="l">
              <a:spcBef>
                <a:spcPts val="1200"/>
              </a:spcBef>
              <a:spcAft>
                <a:spcPts val="0"/>
              </a:spcAft>
              <a:buNone/>
            </a:pPr>
            <a:r>
              <a:rPr b="1" lang="en-GB"/>
              <a:t>Flexible and Scalable</a:t>
            </a:r>
            <a:endParaRPr b="1"/>
          </a:p>
          <a:p>
            <a:pPr indent="0" lvl="0" marL="0" rtl="0" algn="l">
              <a:spcBef>
                <a:spcPts val="1200"/>
              </a:spcBef>
              <a:spcAft>
                <a:spcPts val="0"/>
              </a:spcAft>
              <a:buNone/>
            </a:pPr>
            <a:r>
              <a:rPr lang="en-GB"/>
              <a:t>The community cloud is flexible and scalable because it is compatible with every user. It allows the users to modify the documents as per their needs and requirement.</a:t>
            </a:r>
            <a:endParaRPr/>
          </a:p>
          <a:p>
            <a:pPr indent="0" lvl="0" marL="0" rtl="0" algn="l">
              <a:spcBef>
                <a:spcPts val="1200"/>
              </a:spcBef>
              <a:spcAft>
                <a:spcPts val="0"/>
              </a:spcAft>
              <a:buNone/>
            </a:pPr>
            <a:r>
              <a:rPr b="1" lang="en-GB"/>
              <a:t>Security</a:t>
            </a:r>
            <a:endParaRPr b="1"/>
          </a:p>
          <a:p>
            <a:pPr indent="0" lvl="0" marL="0" rtl="0" algn="l">
              <a:spcBef>
                <a:spcPts val="1200"/>
              </a:spcBef>
              <a:spcAft>
                <a:spcPts val="0"/>
              </a:spcAft>
              <a:buNone/>
            </a:pPr>
            <a:r>
              <a:rPr lang="en-GB"/>
              <a:t>Community cloud is more secure than the public cloud but less secure than the private cloud.</a:t>
            </a:r>
            <a:endParaRPr/>
          </a:p>
          <a:p>
            <a:pPr indent="0" lvl="0" marL="0" rtl="0" algn="l">
              <a:spcBef>
                <a:spcPts val="1200"/>
              </a:spcBef>
              <a:spcAft>
                <a:spcPts val="0"/>
              </a:spcAft>
              <a:buNone/>
            </a:pPr>
            <a:r>
              <a:rPr b="1" lang="en-GB"/>
              <a:t>Sharing infrastructure</a:t>
            </a:r>
            <a:endParaRPr b="1"/>
          </a:p>
          <a:p>
            <a:pPr indent="0" lvl="0" marL="0" rtl="0" algn="l">
              <a:spcBef>
                <a:spcPts val="1200"/>
              </a:spcBef>
              <a:spcAft>
                <a:spcPts val="1200"/>
              </a:spcAft>
              <a:buNone/>
            </a:pPr>
            <a:r>
              <a:rPr lang="en-GB"/>
              <a:t>Community cloud allows us to share cloud resources, infrastructure, and other capabilities among various organizations.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Disadvantages of Community Cloud</a:t>
            </a:r>
            <a:endParaRPr/>
          </a:p>
          <a:p>
            <a:pPr indent="0" lvl="0" marL="0" rtl="0" algn="l">
              <a:spcBef>
                <a:spcPts val="0"/>
              </a:spcBef>
              <a:spcAft>
                <a:spcPts val="0"/>
              </a:spcAft>
              <a:buNone/>
            </a:pPr>
            <a:r>
              <a:t/>
            </a:r>
            <a:endParaRPr/>
          </a:p>
        </p:txBody>
      </p:sp>
      <p:sp>
        <p:nvSpPr>
          <p:cNvPr id="214" name="Google Shape;214;p3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GB"/>
              <a:t>Community cloud is not a good choice for every organization</a:t>
            </a:r>
            <a:endParaRPr/>
          </a:p>
          <a:p>
            <a:pPr indent="0" lvl="0" marL="914400" rtl="0" algn="l">
              <a:spcBef>
                <a:spcPts val="1200"/>
              </a:spcBef>
              <a:spcAft>
                <a:spcPts val="0"/>
              </a:spcAft>
              <a:buNone/>
            </a:pPr>
            <a:r>
              <a:t/>
            </a:r>
            <a:endParaRPr/>
          </a:p>
          <a:p>
            <a:pPr indent="-308610" lvl="0" marL="457200" rtl="0" algn="l">
              <a:spcBef>
                <a:spcPts val="1200"/>
              </a:spcBef>
              <a:spcAft>
                <a:spcPts val="0"/>
              </a:spcAft>
              <a:buSzPct val="100000"/>
              <a:buChar char="●"/>
            </a:pPr>
            <a:r>
              <a:rPr lang="en-GB"/>
              <a:t>Slow adoption to data</a:t>
            </a:r>
            <a:endParaRPr/>
          </a:p>
          <a:p>
            <a:pPr indent="0" lvl="0" marL="914400" rtl="0" algn="l">
              <a:spcBef>
                <a:spcPts val="1200"/>
              </a:spcBef>
              <a:spcAft>
                <a:spcPts val="0"/>
              </a:spcAft>
              <a:buNone/>
            </a:pPr>
            <a:r>
              <a:t/>
            </a:r>
            <a:endParaRPr/>
          </a:p>
          <a:p>
            <a:pPr indent="-308610" lvl="0" marL="457200" rtl="0" algn="l">
              <a:spcBef>
                <a:spcPts val="1200"/>
              </a:spcBef>
              <a:spcAft>
                <a:spcPts val="0"/>
              </a:spcAft>
              <a:buSzPct val="100000"/>
              <a:buChar char="●"/>
            </a:pPr>
            <a:r>
              <a:rPr lang="en-GB"/>
              <a:t>The fixed amount of data storage and bandwidth is shared among all community members</a:t>
            </a:r>
            <a:endParaRPr/>
          </a:p>
          <a:p>
            <a:pPr indent="0" lvl="0" marL="914400" rtl="0" algn="l">
              <a:spcBef>
                <a:spcPts val="1200"/>
              </a:spcBef>
              <a:spcAft>
                <a:spcPts val="0"/>
              </a:spcAft>
              <a:buNone/>
            </a:pPr>
            <a:r>
              <a:t/>
            </a:r>
            <a:endParaRPr/>
          </a:p>
          <a:p>
            <a:pPr indent="-308610" lvl="0" marL="457200" rtl="0" algn="l">
              <a:spcBef>
                <a:spcPts val="1200"/>
              </a:spcBef>
              <a:spcAft>
                <a:spcPts val="0"/>
              </a:spcAft>
              <a:buSzPct val="100000"/>
              <a:buChar char="●"/>
            </a:pPr>
            <a:r>
              <a:rPr lang="en-GB"/>
              <a:t>Community Cloud is costly than the public cloud</a:t>
            </a:r>
            <a:endParaRPr/>
          </a:p>
          <a:p>
            <a:pPr indent="0" lvl="0" marL="914400" rtl="0" algn="l">
              <a:spcBef>
                <a:spcPts val="1200"/>
              </a:spcBef>
              <a:spcAft>
                <a:spcPts val="0"/>
              </a:spcAft>
              <a:buNone/>
            </a:pPr>
            <a:r>
              <a:t/>
            </a:r>
            <a:endParaRPr/>
          </a:p>
          <a:p>
            <a:pPr indent="-308610" lvl="0" marL="457200" rtl="0" algn="l">
              <a:spcBef>
                <a:spcPts val="1200"/>
              </a:spcBef>
              <a:spcAft>
                <a:spcPts val="0"/>
              </a:spcAft>
              <a:buSzPct val="100000"/>
              <a:buChar char="●"/>
            </a:pPr>
            <a:r>
              <a:rPr lang="en-GB"/>
              <a:t>Sharing responsibilities among organizations is difficult.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40"/>
          <p:cNvPicPr preferRelativeResize="0"/>
          <p:nvPr/>
        </p:nvPicPr>
        <p:blipFill>
          <a:blip r:embed="rId3">
            <a:alphaModFix/>
          </a:blip>
          <a:stretch>
            <a:fillRect/>
          </a:stretch>
        </p:blipFill>
        <p:spPr>
          <a:xfrm>
            <a:off x="464450" y="245525"/>
            <a:ext cx="8398499" cy="4461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Cloud services / </a:t>
            </a:r>
            <a:r>
              <a:rPr lang="en-GB"/>
              <a:t>Business models</a:t>
            </a:r>
            <a:endParaRPr/>
          </a:p>
          <a:p>
            <a:pPr indent="0" lvl="0" marL="0" rtl="0" algn="l">
              <a:spcBef>
                <a:spcPts val="0"/>
              </a:spcBef>
              <a:spcAft>
                <a:spcPts val="0"/>
              </a:spcAft>
              <a:buNone/>
            </a:pPr>
            <a:r>
              <a:t/>
            </a:r>
            <a:endParaRPr/>
          </a:p>
        </p:txBody>
      </p:sp>
      <p:sp>
        <p:nvSpPr>
          <p:cNvPr id="225" name="Google Shape;225;p4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Cloud services are infrastructure, platforms, or software that are hosted by third-party providers and made available to users through the internet.</a:t>
            </a:r>
            <a:endParaRPr/>
          </a:p>
          <a:p>
            <a:pPr indent="0" lvl="0" marL="0" rtl="0" algn="l">
              <a:spcBef>
                <a:spcPts val="1200"/>
              </a:spcBef>
              <a:spcAft>
                <a:spcPts val="0"/>
              </a:spcAft>
              <a:buNone/>
            </a:pPr>
            <a:r>
              <a:rPr lang="en-GB"/>
              <a:t>They are basically divided into 5 parts:</a:t>
            </a:r>
            <a:endParaRPr/>
          </a:p>
          <a:p>
            <a:pPr indent="-298450" lvl="0" marL="457200" rtl="0" algn="l">
              <a:spcBef>
                <a:spcPts val="1200"/>
              </a:spcBef>
              <a:spcAft>
                <a:spcPts val="0"/>
              </a:spcAft>
              <a:buClr>
                <a:srgbClr val="000000"/>
              </a:buClr>
              <a:buSzPts val="1100"/>
              <a:buFont typeface="Arial"/>
              <a:buAutoNum type="arabicPeriod"/>
            </a:pPr>
            <a:r>
              <a:rPr lang="en-GB"/>
              <a:t>Software as a service (SaaS)</a:t>
            </a:r>
            <a:endParaRPr/>
          </a:p>
          <a:p>
            <a:pPr indent="-298450" lvl="0" marL="457200" rtl="0" algn="l">
              <a:spcBef>
                <a:spcPts val="0"/>
              </a:spcBef>
              <a:spcAft>
                <a:spcPts val="0"/>
              </a:spcAft>
              <a:buClr>
                <a:srgbClr val="000000"/>
              </a:buClr>
              <a:buSzPts val="1100"/>
              <a:buFont typeface="Arial"/>
              <a:buAutoNum type="arabicPeriod"/>
            </a:pPr>
            <a:r>
              <a:rPr lang="en-GB"/>
              <a:t>Platform as a service (PaaS)</a:t>
            </a:r>
            <a:endParaRPr/>
          </a:p>
          <a:p>
            <a:pPr indent="-298450" lvl="0" marL="457200" rtl="0" algn="l">
              <a:spcBef>
                <a:spcPts val="0"/>
              </a:spcBef>
              <a:spcAft>
                <a:spcPts val="0"/>
              </a:spcAft>
              <a:buClr>
                <a:srgbClr val="000000"/>
              </a:buClr>
              <a:buSzPts val="1100"/>
              <a:buFont typeface="Arial"/>
              <a:buAutoNum type="arabicPeriod"/>
            </a:pPr>
            <a:r>
              <a:rPr lang="en-GB"/>
              <a:t>Infrastructure as a service (IaaS)</a:t>
            </a:r>
            <a:endParaRPr/>
          </a:p>
          <a:p>
            <a:pPr indent="-298450" lvl="0" marL="457200" rtl="0" algn="l">
              <a:spcBef>
                <a:spcPts val="0"/>
              </a:spcBef>
              <a:spcAft>
                <a:spcPts val="0"/>
              </a:spcAft>
              <a:buClr>
                <a:srgbClr val="000000"/>
              </a:buClr>
              <a:buSzPts val="1100"/>
              <a:buFont typeface="Arial"/>
              <a:buAutoNum type="arabicPeriod"/>
            </a:pPr>
            <a:r>
              <a:rPr lang="en-GB"/>
              <a:t>Anything/Everything as a service (XaaS)</a:t>
            </a:r>
            <a:endParaRPr/>
          </a:p>
          <a:p>
            <a:pPr indent="-298450" lvl="0" marL="457200" rtl="0" algn="l">
              <a:spcBef>
                <a:spcPts val="0"/>
              </a:spcBef>
              <a:spcAft>
                <a:spcPts val="0"/>
              </a:spcAft>
              <a:buClr>
                <a:srgbClr val="000000"/>
              </a:buClr>
              <a:buSzPts val="1100"/>
              <a:buFont typeface="Arial"/>
              <a:buAutoNum type="arabicPeriod"/>
            </a:pPr>
            <a:r>
              <a:rPr lang="en-GB"/>
              <a:t>Function as a Service (FaaS)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Cloud Computing?</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Char char="●"/>
            </a:pPr>
            <a:r>
              <a:rPr lang="en-GB" sz="1400"/>
              <a:t>Cloud Definition: The cloud in cloud computing provides the means through which everything from computing power to computing infrastructure, applications, business processes to personal collaboration — can be delivered to a user as a service wherever and whenever the user needs.</a:t>
            </a:r>
            <a:endParaRPr sz="1400"/>
          </a:p>
          <a:p>
            <a:pPr indent="0" lvl="0" marL="457200" rtl="0" algn="l">
              <a:lnSpc>
                <a:spcPct val="105000"/>
              </a:lnSpc>
              <a:spcBef>
                <a:spcPts val="1200"/>
              </a:spcBef>
              <a:spcAft>
                <a:spcPts val="0"/>
              </a:spcAft>
              <a:buSzPts val="852"/>
              <a:buNone/>
            </a:pPr>
            <a:r>
              <a:t/>
            </a:r>
            <a:endParaRPr sz="1400"/>
          </a:p>
          <a:p>
            <a:pPr indent="-317500" lvl="0" marL="457200" rtl="0" algn="l">
              <a:lnSpc>
                <a:spcPct val="105000"/>
              </a:lnSpc>
              <a:spcBef>
                <a:spcPts val="1200"/>
              </a:spcBef>
              <a:spcAft>
                <a:spcPts val="0"/>
              </a:spcAft>
              <a:buSzPts val="1400"/>
              <a:buChar char="●"/>
            </a:pPr>
            <a:r>
              <a:rPr lang="en-GB" sz="1400"/>
              <a:t>The cloud itself is a set of hardware, networks, storage, services, and interfaces that enable the delivery of computing as a service.</a:t>
            </a:r>
            <a:endParaRPr sz="1400"/>
          </a:p>
          <a:p>
            <a:pPr indent="0" lvl="0" marL="457200" rtl="0" algn="l">
              <a:lnSpc>
                <a:spcPct val="105000"/>
              </a:lnSpc>
              <a:spcBef>
                <a:spcPts val="1200"/>
              </a:spcBef>
              <a:spcAft>
                <a:spcPts val="0"/>
              </a:spcAft>
              <a:buSzPts val="852"/>
              <a:buNone/>
            </a:pPr>
            <a:r>
              <a:t/>
            </a:r>
            <a:endParaRPr sz="1400"/>
          </a:p>
          <a:p>
            <a:pPr indent="-317500" lvl="0" marL="457200" rtl="0" algn="l">
              <a:lnSpc>
                <a:spcPct val="105000"/>
              </a:lnSpc>
              <a:spcBef>
                <a:spcPts val="1200"/>
              </a:spcBef>
              <a:spcAft>
                <a:spcPts val="0"/>
              </a:spcAft>
              <a:buSzPts val="1400"/>
              <a:buChar char="●"/>
            </a:pPr>
            <a:r>
              <a:rPr lang="en-GB" sz="1400"/>
              <a:t>Cloud services include the delivery of software,infrastructure, and storage over the Internet (either as separate components or a complete platform) based on user demand.</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42"/>
          <p:cNvPicPr preferRelativeResize="0"/>
          <p:nvPr/>
        </p:nvPicPr>
        <p:blipFill>
          <a:blip r:embed="rId3">
            <a:alphaModFix/>
          </a:blip>
          <a:stretch>
            <a:fillRect/>
          </a:stretch>
        </p:blipFill>
        <p:spPr>
          <a:xfrm>
            <a:off x="668925" y="152400"/>
            <a:ext cx="7580630"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Software as a Service(SaaS)</a:t>
            </a:r>
            <a:endParaRPr/>
          </a:p>
        </p:txBody>
      </p:sp>
      <p:sp>
        <p:nvSpPr>
          <p:cNvPr id="236" name="Google Shape;236;p4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Software-as-a-Service (SaaS) is a way of delivering services and applications over the Internet. </a:t>
            </a:r>
            <a:endParaRPr/>
          </a:p>
          <a:p>
            <a:pPr indent="0" lvl="0" marL="0" rtl="0" algn="l">
              <a:spcBef>
                <a:spcPts val="1200"/>
              </a:spcBef>
              <a:spcAft>
                <a:spcPts val="0"/>
              </a:spcAft>
              <a:buNone/>
            </a:pPr>
            <a:r>
              <a:rPr lang="en-GB"/>
              <a:t>Instead of installing and maintaining software, we simply access it via the Internet, freeing ourselves from the complex software and hardware management.</a:t>
            </a:r>
            <a:endParaRPr/>
          </a:p>
          <a:p>
            <a:pPr indent="0" lvl="0" marL="0" rtl="0" algn="l">
              <a:spcBef>
                <a:spcPts val="1200"/>
              </a:spcBef>
              <a:spcAft>
                <a:spcPts val="1200"/>
              </a:spcAft>
              <a:buNone/>
            </a:pPr>
            <a:r>
              <a:rPr lang="en-GB"/>
              <a:t>It removes the need to install and run applications on our own computers or in the data centers eliminating the expenses of hardware as well as software maintenance.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Software as a Service(SaaS)   .. II</a:t>
            </a:r>
            <a:endParaRPr/>
          </a:p>
          <a:p>
            <a:pPr indent="0" lvl="0" marL="0" rtl="0" algn="l">
              <a:spcBef>
                <a:spcPts val="0"/>
              </a:spcBef>
              <a:spcAft>
                <a:spcPts val="0"/>
              </a:spcAft>
              <a:buNone/>
            </a:pPr>
            <a:r>
              <a:t/>
            </a:r>
            <a:endParaRPr/>
          </a:p>
        </p:txBody>
      </p:sp>
      <p:sp>
        <p:nvSpPr>
          <p:cNvPr id="242" name="Google Shape;242;p4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SaaS provides a complete software solution that you purchase on a pay-as-you-go basis from a cloud service provider.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Most SaaS applications can be run directly from a web browser without any downloads or installations required.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The SaaS applications are sometimes called Web-based software, on-demand software, or hosted software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 of SaaS</a:t>
            </a:r>
            <a:endParaRPr/>
          </a:p>
        </p:txBody>
      </p:sp>
      <p:sp>
        <p:nvSpPr>
          <p:cNvPr id="248" name="Google Shape;248;p4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Cost-Effective: Pay only for what you use.</a:t>
            </a:r>
            <a:endParaRPr/>
          </a:p>
          <a:p>
            <a:pPr indent="-342900" lvl="0" marL="457200" rtl="0" algn="l">
              <a:spcBef>
                <a:spcPts val="0"/>
              </a:spcBef>
              <a:spcAft>
                <a:spcPts val="0"/>
              </a:spcAft>
              <a:buSzPts val="1800"/>
              <a:buAutoNum type="arabicPeriod"/>
            </a:pPr>
            <a:r>
              <a:rPr lang="en-GB"/>
              <a:t>Reduced time: Users can run most SaaS apps directly from their web browser without needing to download and install any software. </a:t>
            </a:r>
            <a:endParaRPr/>
          </a:p>
          <a:p>
            <a:pPr indent="-342900" lvl="0" marL="457200" rtl="0" algn="l">
              <a:spcBef>
                <a:spcPts val="0"/>
              </a:spcBef>
              <a:spcAft>
                <a:spcPts val="0"/>
              </a:spcAft>
              <a:buSzPts val="1800"/>
              <a:buAutoNum type="arabicPeriod"/>
            </a:pPr>
            <a:r>
              <a:rPr lang="en-GB"/>
              <a:t>Accessibility: We can Access app data from anywhere.</a:t>
            </a:r>
            <a:endParaRPr/>
          </a:p>
          <a:p>
            <a:pPr indent="-342900" lvl="0" marL="457200" rtl="0" algn="l">
              <a:spcBef>
                <a:spcPts val="0"/>
              </a:spcBef>
              <a:spcAft>
                <a:spcPts val="0"/>
              </a:spcAft>
              <a:buSzPts val="1800"/>
              <a:buAutoNum type="arabicPeriod"/>
            </a:pPr>
            <a:r>
              <a:rPr lang="en-GB"/>
              <a:t>Automatic updates: Rather than purchasing new software, customers rely on a SaaS provider to automatically perform the updates.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Disadvantages of Saas</a:t>
            </a:r>
            <a:endParaRPr/>
          </a:p>
        </p:txBody>
      </p:sp>
      <p:sp>
        <p:nvSpPr>
          <p:cNvPr id="254" name="Google Shape;254;p46"/>
          <p:cNvSpPr txBox="1"/>
          <p:nvPr>
            <p:ph idx="1" type="body"/>
          </p:nvPr>
        </p:nvSpPr>
        <p:spPr>
          <a:xfrm>
            <a:off x="311700" y="1228675"/>
            <a:ext cx="8520600" cy="36825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AutoNum type="arabicPeriod"/>
            </a:pPr>
            <a:r>
              <a:rPr lang="en-GB"/>
              <a:t>Limited customization: SaaS solutions are typically not as customizable as on-premises software, meaning that users may have to work within the constraints of the SaaS provider’s platform and may not be able to tailor the software to their specific needs.</a:t>
            </a:r>
            <a:endParaRPr/>
          </a:p>
          <a:p>
            <a:pPr indent="-325755" lvl="0" marL="457200" rtl="0" algn="l">
              <a:spcBef>
                <a:spcPts val="0"/>
              </a:spcBef>
              <a:spcAft>
                <a:spcPts val="0"/>
              </a:spcAft>
              <a:buSzPct val="100000"/>
              <a:buAutoNum type="arabicPeriod"/>
            </a:pPr>
            <a:r>
              <a:rPr lang="en-GB"/>
              <a:t>Dependence on internet connectivity: SaaS solutions are typically cloud-based, which means that they require a stable internet connection to function properly. </a:t>
            </a:r>
            <a:endParaRPr/>
          </a:p>
          <a:p>
            <a:pPr indent="-325755" lvl="0" marL="457200" rtl="0" algn="l">
              <a:spcBef>
                <a:spcPts val="0"/>
              </a:spcBef>
              <a:spcAft>
                <a:spcPts val="0"/>
              </a:spcAft>
              <a:buSzPct val="100000"/>
              <a:buAutoNum type="arabicPeriod"/>
            </a:pPr>
            <a:r>
              <a:rPr lang="en-GB"/>
              <a:t>Security concerns: SaaS providers are responsible for maintaining the security of the data stored on their servers, but there is still a risk of data breaches or other security incidents.</a:t>
            </a:r>
            <a:endParaRPr/>
          </a:p>
          <a:p>
            <a:pPr indent="-325755" lvl="0" marL="457200" rtl="0" algn="l">
              <a:spcBef>
                <a:spcPts val="0"/>
              </a:spcBef>
              <a:spcAft>
                <a:spcPts val="0"/>
              </a:spcAft>
              <a:buSzPct val="100000"/>
              <a:buAutoNum type="arabicPeriod"/>
            </a:pPr>
            <a:r>
              <a:rPr lang="en-GB"/>
              <a:t>Limited control over data: SaaS providers may have access to a user’s data, which can be a concern for organizations that need to maintain strict control over their data for regulatory or other reasons.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Platform as a Service</a:t>
            </a:r>
            <a:endParaRPr/>
          </a:p>
        </p:txBody>
      </p:sp>
      <p:sp>
        <p:nvSpPr>
          <p:cNvPr id="260" name="Google Shape;260;p4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PaaS is a category of cloud computing that provides a platform and environment to allow developers to build applications and services over the internet.</a:t>
            </a:r>
            <a:endParaRPr/>
          </a:p>
          <a:p>
            <a:pPr indent="0" lvl="0" marL="0" rtl="0" algn="l">
              <a:spcBef>
                <a:spcPts val="1200"/>
              </a:spcBef>
              <a:spcAft>
                <a:spcPts val="0"/>
              </a:spcAft>
              <a:buNone/>
            </a:pPr>
            <a:r>
              <a:rPr lang="en-GB"/>
              <a:t>PaaS services are hosted in the cloud and accessed by users simply via their web browser.</a:t>
            </a:r>
            <a:endParaRPr/>
          </a:p>
          <a:p>
            <a:pPr indent="0" lvl="0" marL="0" rtl="0" algn="l">
              <a:spcBef>
                <a:spcPts val="1200"/>
              </a:spcBef>
              <a:spcAft>
                <a:spcPts val="0"/>
              </a:spcAft>
              <a:buNone/>
            </a:pPr>
            <a:r>
              <a:rPr lang="en-GB"/>
              <a:t>A PaaS provider hosts the hardware and software on its own infrastructure. </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Platform as a Service (PAAS)  ..II</a:t>
            </a:r>
            <a:endParaRPr/>
          </a:p>
        </p:txBody>
      </p:sp>
      <p:sp>
        <p:nvSpPr>
          <p:cNvPr id="266" name="Google Shape;266;p48"/>
          <p:cNvSpPr txBox="1"/>
          <p:nvPr>
            <p:ph idx="1" type="body"/>
          </p:nvPr>
        </p:nvSpPr>
        <p:spPr>
          <a:xfrm>
            <a:off x="311700" y="1228675"/>
            <a:ext cx="8520600" cy="347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PaaS makes users free from having to install in-house hardware and software to develop or run a new application. Thus, the development and deployment of the application take place independent of the hardware.</a:t>
            </a:r>
            <a:endParaRPr/>
          </a:p>
          <a:p>
            <a:pPr indent="0" lvl="0" marL="0" rtl="0" algn="l">
              <a:spcBef>
                <a:spcPts val="1200"/>
              </a:spcBef>
              <a:spcAft>
                <a:spcPts val="1200"/>
              </a:spcAft>
              <a:buNone/>
            </a:pPr>
            <a:r>
              <a:rPr lang="en-GB"/>
              <a:t>The consumer does not manage or control the underlying cloud infrastructure including network, servers, operating systems, or storage, but has control over the deployed applications and possibly configuration settings for the application-hosting environment.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 of PaaS</a:t>
            </a:r>
            <a:endParaRPr/>
          </a:p>
        </p:txBody>
      </p:sp>
      <p:sp>
        <p:nvSpPr>
          <p:cNvPr id="272" name="Google Shape;272;p49"/>
          <p:cNvSpPr txBox="1"/>
          <p:nvPr>
            <p:ph idx="1" type="body"/>
          </p:nvPr>
        </p:nvSpPr>
        <p:spPr>
          <a:xfrm>
            <a:off x="311700" y="1228675"/>
            <a:ext cx="8520600" cy="3693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GB"/>
              <a:t>Simple and convenient for users: It provides much of the infrastructure and other IT services, which users can access anywhere via a web browser.</a:t>
            </a:r>
            <a:endParaRPr/>
          </a:p>
          <a:p>
            <a:pPr indent="-342900" lvl="0" marL="457200" rtl="0" algn="l">
              <a:spcBef>
                <a:spcPts val="0"/>
              </a:spcBef>
              <a:spcAft>
                <a:spcPts val="0"/>
              </a:spcAft>
              <a:buSzPts val="1800"/>
              <a:buAutoNum type="arabicPeriod"/>
            </a:pPr>
            <a:r>
              <a:rPr lang="en-GB"/>
              <a:t>Cost-Effective: It charges for the services provided on a per-use basis thus eliminating the expenses one may have for on-premises hardware and software.</a:t>
            </a:r>
            <a:endParaRPr/>
          </a:p>
          <a:p>
            <a:pPr indent="-342900" lvl="0" marL="457200" rtl="0" algn="l">
              <a:spcBef>
                <a:spcPts val="0"/>
              </a:spcBef>
              <a:spcAft>
                <a:spcPts val="0"/>
              </a:spcAft>
              <a:buSzPts val="1800"/>
              <a:buAutoNum type="arabicPeriod"/>
            </a:pPr>
            <a:r>
              <a:rPr lang="en-GB"/>
              <a:t>Efficiently managing the lifecycle: It is designed to support the complete web application lifecycle: building, testing, deploying, managing, and updating.</a:t>
            </a:r>
            <a:endParaRPr/>
          </a:p>
          <a:p>
            <a:pPr indent="-342900" lvl="0" marL="457200" rtl="0" algn="l">
              <a:spcBef>
                <a:spcPts val="0"/>
              </a:spcBef>
              <a:spcAft>
                <a:spcPts val="0"/>
              </a:spcAft>
              <a:buSzPts val="1800"/>
              <a:buAutoNum type="arabicPeriod"/>
            </a:pPr>
            <a:r>
              <a:rPr lang="en-GB"/>
              <a:t>Efficiency: It allows for higher-level programming with reduced complexity thus, the overall development of the application can be more effective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Disadvantages of Paas</a:t>
            </a:r>
            <a:endParaRPr/>
          </a:p>
        </p:txBody>
      </p:sp>
      <p:sp>
        <p:nvSpPr>
          <p:cNvPr id="278" name="Google Shape;278;p5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n-GB"/>
              <a:t>Limited control over infrastructure: PaaS providers typically manage the underlying infrastructure and take care of maintenance and updates, but this can also mean that users have less control over the environment and may not be able to make certain customizations.</a:t>
            </a:r>
            <a:endParaRPr/>
          </a:p>
          <a:p>
            <a:pPr indent="-334327" lvl="0" marL="457200" rtl="0" algn="l">
              <a:spcBef>
                <a:spcPts val="0"/>
              </a:spcBef>
              <a:spcAft>
                <a:spcPts val="0"/>
              </a:spcAft>
              <a:buSzPct val="100000"/>
              <a:buAutoNum type="arabicPeriod"/>
            </a:pPr>
            <a:r>
              <a:rPr lang="en-GB"/>
              <a:t>Dependence on the provider: Users are dependent on the PaaS provider for the availability, scalability, and reliability of the platform, which can be a risk if the provider experiences outages or other issues.</a:t>
            </a:r>
            <a:endParaRPr/>
          </a:p>
          <a:p>
            <a:pPr indent="-334327" lvl="0" marL="457200" rtl="0" algn="l">
              <a:spcBef>
                <a:spcPts val="0"/>
              </a:spcBef>
              <a:spcAft>
                <a:spcPts val="0"/>
              </a:spcAft>
              <a:buSzPct val="100000"/>
              <a:buAutoNum type="arabicPeriod"/>
            </a:pPr>
            <a:r>
              <a:rPr lang="en-GB"/>
              <a:t>Limited flexibility: PaaS solutions may not be able to accommodate certain types of workloads or applications, which can limit the value of the solution for certain organizations.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Infrastructure as a Service (IAAS)</a:t>
            </a:r>
            <a:endParaRPr/>
          </a:p>
        </p:txBody>
      </p:sp>
      <p:sp>
        <p:nvSpPr>
          <p:cNvPr id="284" name="Google Shape;284;p5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Infrastructure as a service (IaaS) is a service model that delivers computer infrastructure on an outsourced basis to support various operations. </a:t>
            </a:r>
            <a:endParaRPr/>
          </a:p>
          <a:p>
            <a:pPr indent="0" lvl="0" marL="0" rtl="0" algn="l">
              <a:spcBef>
                <a:spcPts val="1200"/>
              </a:spcBef>
              <a:spcAft>
                <a:spcPts val="0"/>
              </a:spcAft>
              <a:buNone/>
            </a:pPr>
            <a:r>
              <a:rPr lang="en-GB"/>
              <a:t>Typically IaaS is a service where infrastructure is provided as outsourcing to enterprises such as networking equipment, devices, database, and web servers.</a:t>
            </a:r>
            <a:endParaRPr/>
          </a:p>
          <a:p>
            <a:pPr indent="0" lvl="0" marL="0" rtl="0" algn="l">
              <a:spcBef>
                <a:spcPts val="1200"/>
              </a:spcBef>
              <a:spcAft>
                <a:spcPts val="0"/>
              </a:spcAft>
              <a:buNone/>
            </a:pPr>
            <a:r>
              <a:rPr lang="en-GB"/>
              <a:t>It is also known as Hardware as a Service (HaaS). IaaS customers pay on a per-user basis, typically by the hour, week, or month. </a:t>
            </a:r>
            <a:endParaRPr/>
          </a:p>
          <a:p>
            <a:pPr indent="0" lvl="0" marL="0" rtl="0" algn="l">
              <a:spcBef>
                <a:spcPts val="1200"/>
              </a:spcBef>
              <a:spcAft>
                <a:spcPts val="1200"/>
              </a:spcAft>
              <a:buNone/>
            </a:pPr>
            <a:r>
              <a:rPr lang="en-GB"/>
              <a:t>Some providers also charge customers based on the amount of virtual machine space they use.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1412325" y="152400"/>
            <a:ext cx="6178089" cy="483869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 of IaaS</a:t>
            </a:r>
            <a:endParaRPr/>
          </a:p>
        </p:txBody>
      </p:sp>
      <p:sp>
        <p:nvSpPr>
          <p:cNvPr id="290" name="Google Shape;290;p5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GB"/>
              <a:t>Cost-Effective: Eliminates capital expense and reduces ongoing cost and IaaS customers pay on a per-user basis, typically by the hour, week, or month.</a:t>
            </a:r>
            <a:endParaRPr/>
          </a:p>
          <a:p>
            <a:pPr indent="-342900" lvl="0" marL="457200" rtl="0" algn="l">
              <a:spcBef>
                <a:spcPts val="0"/>
              </a:spcBef>
              <a:spcAft>
                <a:spcPts val="0"/>
              </a:spcAft>
              <a:buSzPts val="1800"/>
              <a:buAutoNum type="arabicPeriod"/>
            </a:pPr>
            <a:r>
              <a:rPr lang="en-GB"/>
              <a:t>Website hosting: Running websites using IaaS can be less expensive than traditional web hosting.</a:t>
            </a:r>
            <a:endParaRPr/>
          </a:p>
          <a:p>
            <a:pPr indent="-342900" lvl="0" marL="457200" rtl="0" algn="l">
              <a:spcBef>
                <a:spcPts val="0"/>
              </a:spcBef>
              <a:spcAft>
                <a:spcPts val="0"/>
              </a:spcAft>
              <a:buSzPts val="1800"/>
              <a:buAutoNum type="arabicPeriod"/>
            </a:pPr>
            <a:r>
              <a:rPr lang="en-GB"/>
              <a:t>Security: The IaaS Cloud Provider may provide better security than your existing software.</a:t>
            </a:r>
            <a:endParaRPr/>
          </a:p>
          <a:p>
            <a:pPr indent="-342900" lvl="0" marL="457200" rtl="0" algn="l">
              <a:spcBef>
                <a:spcPts val="0"/>
              </a:spcBef>
              <a:spcAft>
                <a:spcPts val="0"/>
              </a:spcAft>
              <a:buSzPts val="1800"/>
              <a:buAutoNum type="arabicPeriod"/>
            </a:pPr>
            <a:r>
              <a:rPr lang="en-GB"/>
              <a:t>Maintenance: There is no need to manage the underlying data center or the introduction of new releases of the development or underlying software. This is all handled by the IaaS Cloud Provider.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Disadvantages of IaaS</a:t>
            </a:r>
            <a:endParaRPr/>
          </a:p>
        </p:txBody>
      </p:sp>
      <p:sp>
        <p:nvSpPr>
          <p:cNvPr id="296" name="Google Shape;296;p5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Limited control over infrastructure: IaaS providers typically manage the underlying infrastructure and take care of maintenance and updates, but this can also mean that users have less control over the environment and may not be able to make certain customizations.</a:t>
            </a:r>
            <a:endParaRPr/>
          </a:p>
          <a:p>
            <a:pPr indent="-342900" lvl="0" marL="457200" rtl="0" algn="l">
              <a:spcBef>
                <a:spcPts val="0"/>
              </a:spcBef>
              <a:spcAft>
                <a:spcPts val="0"/>
              </a:spcAft>
              <a:buSzPts val="1800"/>
              <a:buAutoNum type="arabicPeriod"/>
            </a:pPr>
            <a:r>
              <a:rPr lang="en-GB"/>
              <a:t>Security concerns: Users are responsible for securing their own data and applications, which can be a significant undertaking.</a:t>
            </a:r>
            <a:endParaRPr/>
          </a:p>
          <a:p>
            <a:pPr indent="-342900" lvl="0" marL="457200" rtl="0" algn="l">
              <a:spcBef>
                <a:spcPts val="0"/>
              </a:spcBef>
              <a:spcAft>
                <a:spcPts val="0"/>
              </a:spcAft>
              <a:buSzPts val="1800"/>
              <a:buAutoNum type="arabicPeriod"/>
            </a:pPr>
            <a:r>
              <a:rPr lang="en-GB"/>
              <a:t>Limited access: Cloud computing may not be accessible in certain regions and countries due to legal policies.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Anything as a Service</a:t>
            </a:r>
            <a:endParaRPr/>
          </a:p>
        </p:txBody>
      </p:sp>
      <p:sp>
        <p:nvSpPr>
          <p:cNvPr id="302" name="Google Shape;302;p5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It is also known as Everything as a Service. Most of the cloud service providers nowadays offer anything as a service that is a compilation of all of the above services including some additional services.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Function as a Service</a:t>
            </a:r>
            <a:endParaRPr/>
          </a:p>
        </p:txBody>
      </p:sp>
      <p:sp>
        <p:nvSpPr>
          <p:cNvPr id="308" name="Google Shape;308;p5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FaaS is a type of cloud computing service.</a:t>
            </a:r>
            <a:endParaRPr/>
          </a:p>
          <a:p>
            <a:pPr indent="0" lvl="0" marL="0" rtl="0" algn="l">
              <a:spcBef>
                <a:spcPts val="1200"/>
              </a:spcBef>
              <a:spcAft>
                <a:spcPts val="0"/>
              </a:spcAft>
              <a:buNone/>
            </a:pPr>
            <a:r>
              <a:rPr lang="en-GB"/>
              <a:t>It provides a platform for its users or customers to develop, compute, run and deploy the code or entire application as functions. </a:t>
            </a:r>
            <a:endParaRPr/>
          </a:p>
          <a:p>
            <a:pPr indent="0" lvl="0" marL="0" rtl="0" algn="l">
              <a:spcBef>
                <a:spcPts val="1200"/>
              </a:spcBef>
              <a:spcAft>
                <a:spcPts val="0"/>
              </a:spcAft>
              <a:buNone/>
            </a:pPr>
            <a:r>
              <a:rPr lang="en-GB"/>
              <a:t>It allows the user to entirely develop the code and update it at any time without worrying about the maintenance of the underlying infrastructure. </a:t>
            </a:r>
            <a:endParaRPr/>
          </a:p>
          <a:p>
            <a:pPr indent="0" lvl="0" marL="0" rtl="0" algn="l">
              <a:spcBef>
                <a:spcPts val="1200"/>
              </a:spcBef>
              <a:spcAft>
                <a:spcPts val="1200"/>
              </a:spcAft>
              <a:buNone/>
            </a:pPr>
            <a:r>
              <a:rPr lang="en-GB"/>
              <a:t>The developed code can be executed with response to the specific event.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Benefits of cloud computing</a:t>
            </a:r>
            <a:endParaRPr/>
          </a:p>
        </p:txBody>
      </p:sp>
      <p:sp>
        <p:nvSpPr>
          <p:cNvPr id="314" name="Google Shape;314;p5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GB"/>
              <a:t>Scalability: Cloud computing allows you to easily scale your resources up or down based on your needs.</a:t>
            </a:r>
            <a:endParaRPr/>
          </a:p>
          <a:p>
            <a:pPr indent="-342900" lvl="0" marL="457200" rtl="0" algn="l">
              <a:spcBef>
                <a:spcPts val="0"/>
              </a:spcBef>
              <a:spcAft>
                <a:spcPts val="0"/>
              </a:spcAft>
              <a:buSzPts val="1800"/>
              <a:buAutoNum type="arabicPeriod"/>
            </a:pPr>
            <a:r>
              <a:rPr lang="en-GB"/>
              <a:t>Cost Savings: Cloud computing eliminates the need for upfront investments in hardware, software licenses, and infrastructure. </a:t>
            </a:r>
            <a:endParaRPr/>
          </a:p>
          <a:p>
            <a:pPr indent="-342900" lvl="0" marL="457200" rtl="0" algn="l">
              <a:spcBef>
                <a:spcPts val="0"/>
              </a:spcBef>
              <a:spcAft>
                <a:spcPts val="0"/>
              </a:spcAft>
              <a:buSzPts val="1800"/>
              <a:buAutoNum type="arabicPeriod"/>
            </a:pPr>
            <a:r>
              <a:rPr lang="en-GB"/>
              <a:t>Accessibility and Remote Work: Cloud services can be accessed from anywhere with an internet connection, enabling remote work and collaboration.</a:t>
            </a:r>
            <a:endParaRPr/>
          </a:p>
          <a:p>
            <a:pPr indent="-342900" lvl="0" marL="457200" rtl="0" algn="l">
              <a:spcBef>
                <a:spcPts val="0"/>
              </a:spcBef>
              <a:spcAft>
                <a:spcPts val="0"/>
              </a:spcAft>
              <a:buSzPts val="1800"/>
              <a:buAutoNum type="arabicPeriod"/>
            </a:pPr>
            <a:r>
              <a:rPr lang="en-GB"/>
              <a:t>Reliability and Availability: Cloud computing providers typically offer robust service level agreements (SLAs) guaranteeing high availability and uptime.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Benefits of cloud computing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0" name="Google Shape;320;p5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startAt="5"/>
            </a:pPr>
            <a:r>
              <a:rPr lang="en-GB"/>
              <a:t>Security: Cloud providers invest heavily in security measures to protect their infrastructure and customer data. </a:t>
            </a:r>
            <a:endParaRPr/>
          </a:p>
          <a:p>
            <a:pPr indent="-342900" lvl="0" marL="457200" rtl="0" algn="l">
              <a:spcBef>
                <a:spcPts val="0"/>
              </a:spcBef>
              <a:spcAft>
                <a:spcPts val="0"/>
              </a:spcAft>
              <a:buSzPts val="1800"/>
              <a:buAutoNum type="arabicPeriod" startAt="5"/>
            </a:pPr>
            <a:r>
              <a:rPr lang="en-GB"/>
              <a:t>Data Backup and Recovery: Cloud computing offers automated and reliable data backup and recovery solutions at various locations.</a:t>
            </a:r>
            <a:endParaRPr/>
          </a:p>
          <a:p>
            <a:pPr indent="-342900" lvl="0" marL="457200" rtl="0" algn="l">
              <a:spcBef>
                <a:spcPts val="0"/>
              </a:spcBef>
              <a:spcAft>
                <a:spcPts val="0"/>
              </a:spcAft>
              <a:buSzPts val="1800"/>
              <a:buAutoNum type="arabicPeriod" startAt="5"/>
            </a:pPr>
            <a:r>
              <a:rPr lang="en-GB"/>
              <a:t>Innovation and Agility: Cloud services enable rapid deployment of applications and services. </a:t>
            </a:r>
            <a:endParaRPr/>
          </a:p>
          <a:p>
            <a:pPr indent="-342900" lvl="0" marL="457200" rtl="0" algn="l">
              <a:spcBef>
                <a:spcPts val="0"/>
              </a:spcBef>
              <a:spcAft>
                <a:spcPts val="0"/>
              </a:spcAft>
              <a:buSzPts val="1800"/>
              <a:buAutoNum type="arabicPeriod" startAt="5"/>
            </a:pPr>
            <a:r>
              <a:rPr lang="en-GB"/>
              <a:t>Green Computing: Cloud computing promotes environmentally friendly practices.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 of cloud computing</a:t>
            </a:r>
            <a:endParaRPr/>
          </a:p>
        </p:txBody>
      </p:sp>
      <p:sp>
        <p:nvSpPr>
          <p:cNvPr id="326" name="Google Shape;326;p58"/>
          <p:cNvSpPr txBox="1"/>
          <p:nvPr>
            <p:ph idx="1" type="body"/>
          </p:nvPr>
        </p:nvSpPr>
        <p:spPr>
          <a:xfrm>
            <a:off x="311700" y="1228675"/>
            <a:ext cx="40914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666666"/>
              </a:buClr>
              <a:buSzPts val="1800"/>
              <a:buChar char="●"/>
            </a:pPr>
            <a:r>
              <a:rPr lang="en-GB">
                <a:solidFill>
                  <a:srgbClr val="666666"/>
                </a:solidFill>
              </a:rPr>
              <a:t>Security</a:t>
            </a:r>
            <a:endParaRPr>
              <a:solidFill>
                <a:srgbClr val="666666"/>
              </a:solidFill>
            </a:endParaRPr>
          </a:p>
          <a:p>
            <a:pPr indent="-342900" lvl="0" marL="457200" rtl="0" algn="l">
              <a:spcBef>
                <a:spcPts val="0"/>
              </a:spcBef>
              <a:spcAft>
                <a:spcPts val="0"/>
              </a:spcAft>
              <a:buClr>
                <a:srgbClr val="666666"/>
              </a:buClr>
              <a:buSzPts val="1800"/>
              <a:buChar char="●"/>
            </a:pPr>
            <a:r>
              <a:rPr lang="en-GB">
                <a:solidFill>
                  <a:srgbClr val="666666"/>
                </a:solidFill>
              </a:rPr>
              <a:t>Cost Management</a:t>
            </a:r>
            <a:endParaRPr>
              <a:solidFill>
                <a:srgbClr val="666666"/>
              </a:solidFill>
            </a:endParaRPr>
          </a:p>
          <a:p>
            <a:pPr indent="-342900" lvl="0" marL="457200" rtl="0" algn="l">
              <a:spcBef>
                <a:spcPts val="0"/>
              </a:spcBef>
              <a:spcAft>
                <a:spcPts val="0"/>
              </a:spcAft>
              <a:buClr>
                <a:srgbClr val="666666"/>
              </a:buClr>
              <a:buSzPts val="1800"/>
              <a:buChar char="●"/>
            </a:pPr>
            <a:r>
              <a:rPr lang="en-GB">
                <a:solidFill>
                  <a:srgbClr val="666666"/>
                </a:solidFill>
              </a:rPr>
              <a:t>Lack of expertise</a:t>
            </a:r>
            <a:endParaRPr>
              <a:solidFill>
                <a:srgbClr val="666666"/>
              </a:solidFill>
            </a:endParaRPr>
          </a:p>
          <a:p>
            <a:pPr indent="-342900" lvl="0" marL="457200" rtl="0" algn="l">
              <a:spcBef>
                <a:spcPts val="0"/>
              </a:spcBef>
              <a:spcAft>
                <a:spcPts val="0"/>
              </a:spcAft>
              <a:buClr>
                <a:srgbClr val="666666"/>
              </a:buClr>
              <a:buSzPts val="1800"/>
              <a:buChar char="●"/>
            </a:pPr>
            <a:r>
              <a:rPr lang="en-GB">
                <a:solidFill>
                  <a:srgbClr val="666666"/>
                </a:solidFill>
              </a:rPr>
              <a:t>Internet Connectivity</a:t>
            </a:r>
            <a:endParaRPr>
              <a:solidFill>
                <a:srgbClr val="666666"/>
              </a:solidFill>
            </a:endParaRPr>
          </a:p>
          <a:p>
            <a:pPr indent="-342900" lvl="0" marL="457200" rtl="0" algn="l">
              <a:spcBef>
                <a:spcPts val="0"/>
              </a:spcBef>
              <a:spcAft>
                <a:spcPts val="0"/>
              </a:spcAft>
              <a:buClr>
                <a:srgbClr val="666666"/>
              </a:buClr>
              <a:buSzPts val="1800"/>
              <a:buChar char="●"/>
            </a:pPr>
            <a:r>
              <a:rPr lang="en-GB">
                <a:solidFill>
                  <a:srgbClr val="666666"/>
                </a:solidFill>
              </a:rPr>
              <a:t>Control or Governance</a:t>
            </a:r>
            <a:endParaRPr>
              <a:solidFill>
                <a:srgbClr val="666666"/>
              </a:solidFill>
            </a:endParaRPr>
          </a:p>
          <a:p>
            <a:pPr indent="-342900" lvl="0" marL="457200" rtl="0" algn="l">
              <a:spcBef>
                <a:spcPts val="0"/>
              </a:spcBef>
              <a:spcAft>
                <a:spcPts val="0"/>
              </a:spcAft>
              <a:buClr>
                <a:srgbClr val="666666"/>
              </a:buClr>
              <a:buSzPts val="1800"/>
              <a:buChar char="●"/>
            </a:pPr>
            <a:r>
              <a:rPr lang="en-GB">
                <a:solidFill>
                  <a:srgbClr val="666666"/>
                </a:solidFill>
              </a:rPr>
              <a:t>Compliance</a:t>
            </a:r>
            <a:endParaRPr>
              <a:solidFill>
                <a:srgbClr val="666666"/>
              </a:solidFill>
            </a:endParaRPr>
          </a:p>
          <a:p>
            <a:pPr indent="-342900" lvl="0" marL="457200" rtl="0" algn="l">
              <a:spcBef>
                <a:spcPts val="0"/>
              </a:spcBef>
              <a:spcAft>
                <a:spcPts val="0"/>
              </a:spcAft>
              <a:buClr>
                <a:srgbClr val="666666"/>
              </a:buClr>
              <a:buSzPts val="1800"/>
              <a:buChar char="●"/>
            </a:pPr>
            <a:r>
              <a:rPr lang="en-GB">
                <a:solidFill>
                  <a:srgbClr val="666666"/>
                </a:solidFill>
              </a:rPr>
              <a:t>Multiple Cloud management</a:t>
            </a:r>
            <a:endParaRPr>
              <a:solidFill>
                <a:srgbClr val="666666"/>
              </a:solidFill>
            </a:endParaRPr>
          </a:p>
          <a:p>
            <a:pPr indent="0" lvl="0" marL="0" rtl="0" algn="l">
              <a:spcBef>
                <a:spcPts val="1200"/>
              </a:spcBef>
              <a:spcAft>
                <a:spcPts val="1200"/>
              </a:spcAft>
              <a:buNone/>
            </a:pPr>
            <a:r>
              <a:t/>
            </a:r>
            <a:endParaRPr/>
          </a:p>
        </p:txBody>
      </p:sp>
      <p:sp>
        <p:nvSpPr>
          <p:cNvPr id="327" name="Google Shape;327;p58"/>
          <p:cNvSpPr txBox="1"/>
          <p:nvPr/>
        </p:nvSpPr>
        <p:spPr>
          <a:xfrm>
            <a:off x="4808325" y="1093850"/>
            <a:ext cx="4131600" cy="334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666666"/>
              </a:buClr>
              <a:buSzPts val="1800"/>
              <a:buFont typeface="Source Code Pro"/>
              <a:buChar char="●"/>
            </a:pPr>
            <a:r>
              <a:rPr lang="en-GB" sz="1800">
                <a:solidFill>
                  <a:srgbClr val="666666"/>
                </a:solidFill>
                <a:latin typeface="Source Code Pro"/>
                <a:ea typeface="Source Code Pro"/>
                <a:cs typeface="Source Code Pro"/>
                <a:sym typeface="Source Code Pro"/>
              </a:rPr>
              <a:t>Performance</a:t>
            </a:r>
            <a:endParaRPr sz="1800">
              <a:solidFill>
                <a:srgbClr val="666666"/>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666666"/>
              </a:buClr>
              <a:buSzPts val="1800"/>
              <a:buFont typeface="Source Code Pro"/>
              <a:buChar char="●"/>
            </a:pPr>
            <a:r>
              <a:rPr lang="en-GB" sz="1800">
                <a:solidFill>
                  <a:srgbClr val="666666"/>
                </a:solidFill>
                <a:latin typeface="Source Code Pro"/>
                <a:ea typeface="Source Code Pro"/>
                <a:cs typeface="Source Code Pro"/>
                <a:sym typeface="Source Code Pro"/>
              </a:rPr>
              <a:t>Migration</a:t>
            </a:r>
            <a:endParaRPr sz="1800">
              <a:solidFill>
                <a:srgbClr val="666666"/>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666666"/>
              </a:buClr>
              <a:buSzPts val="1800"/>
              <a:buFont typeface="Source Code Pro"/>
              <a:buChar char="●"/>
            </a:pPr>
            <a:r>
              <a:rPr lang="en-GB" sz="1800">
                <a:solidFill>
                  <a:srgbClr val="666666"/>
                </a:solidFill>
                <a:latin typeface="Source Code Pro"/>
                <a:ea typeface="Source Code Pro"/>
                <a:cs typeface="Source Code Pro"/>
                <a:sym typeface="Source Code Pro"/>
              </a:rPr>
              <a:t>Interoperability and Portability</a:t>
            </a:r>
            <a:endParaRPr sz="1800">
              <a:solidFill>
                <a:srgbClr val="666666"/>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666666"/>
              </a:buClr>
              <a:buSzPts val="1800"/>
              <a:buFont typeface="Source Code Pro"/>
              <a:buChar char="●"/>
            </a:pPr>
            <a:r>
              <a:rPr lang="en-GB" sz="1800">
                <a:solidFill>
                  <a:srgbClr val="666666"/>
                </a:solidFill>
                <a:latin typeface="Source Code Pro"/>
                <a:ea typeface="Source Code Pro"/>
                <a:cs typeface="Source Code Pro"/>
                <a:sym typeface="Source Code Pro"/>
              </a:rPr>
              <a:t>Reliability and High Availability</a:t>
            </a:r>
            <a:endParaRPr sz="1800">
              <a:solidFill>
                <a:srgbClr val="666666"/>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666666"/>
              </a:buClr>
              <a:buSzPts val="1800"/>
              <a:buFont typeface="Source Code Pro"/>
              <a:buChar char="●"/>
            </a:pPr>
            <a:r>
              <a:rPr lang="en-GB" sz="1800">
                <a:solidFill>
                  <a:srgbClr val="666666"/>
                </a:solidFill>
                <a:latin typeface="Source Code Pro"/>
                <a:ea typeface="Source Code Pro"/>
                <a:cs typeface="Source Code Pro"/>
                <a:sym typeface="Source Code Pro"/>
              </a:rPr>
              <a:t>Hybrid-Cloud Complexity</a:t>
            </a:r>
            <a:endParaRPr sz="1800">
              <a:solidFill>
                <a:srgbClr val="666666"/>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666666"/>
              </a:buClr>
              <a:buSzPts val="1800"/>
              <a:buFont typeface="Source Code Pro"/>
              <a:buChar char="●"/>
            </a:pPr>
            <a:r>
              <a:rPr lang="en-GB" sz="1800">
                <a:solidFill>
                  <a:srgbClr val="666666"/>
                </a:solidFill>
                <a:latin typeface="Source Code Pro"/>
                <a:ea typeface="Source Code Pro"/>
                <a:cs typeface="Source Code Pro"/>
                <a:sym typeface="Source Code Pro"/>
              </a:rPr>
              <a:t>Mobile interactive applications</a:t>
            </a:r>
            <a:endParaRPr sz="1800">
              <a:solidFill>
                <a:srgbClr val="666666"/>
              </a:solidFill>
              <a:latin typeface="Source Code Pro"/>
              <a:ea typeface="Source Code Pro"/>
              <a:cs typeface="Source Code Pro"/>
              <a:sym typeface="Source Code Pr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Major Players in Cloud Computing</a:t>
            </a:r>
            <a:endParaRPr/>
          </a:p>
        </p:txBody>
      </p:sp>
      <p:pic>
        <p:nvPicPr>
          <p:cNvPr id="333" name="Google Shape;333;p59"/>
          <p:cNvPicPr preferRelativeResize="0"/>
          <p:nvPr/>
        </p:nvPicPr>
        <p:blipFill>
          <a:blip r:embed="rId3">
            <a:alphaModFix/>
          </a:blip>
          <a:stretch>
            <a:fillRect/>
          </a:stretch>
        </p:blipFill>
        <p:spPr>
          <a:xfrm>
            <a:off x="819950" y="1378150"/>
            <a:ext cx="7306349" cy="35178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Issues in Cloud</a:t>
            </a:r>
            <a:endParaRPr/>
          </a:p>
        </p:txBody>
      </p:sp>
      <p:sp>
        <p:nvSpPr>
          <p:cNvPr id="339" name="Google Shape;339;p6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 </a:t>
            </a:r>
            <a:r>
              <a:rPr b="1" lang="en-GB"/>
              <a:t>Privacy Concerns with a Third Party</a:t>
            </a:r>
            <a:endParaRPr b="1"/>
          </a:p>
          <a:p>
            <a:pPr indent="0" lvl="0" marL="0" rtl="0" algn="l">
              <a:spcBef>
                <a:spcPts val="1200"/>
              </a:spcBef>
              <a:spcAft>
                <a:spcPts val="0"/>
              </a:spcAft>
              <a:buNone/>
            </a:pPr>
            <a:r>
              <a:rPr lang="en-GB"/>
              <a:t>How do you know that it’s safe and secure?</a:t>
            </a:r>
            <a:endParaRPr/>
          </a:p>
          <a:p>
            <a:pPr indent="0" lvl="0" marL="0" rtl="0" algn="l">
              <a:spcBef>
                <a:spcPts val="1200"/>
              </a:spcBef>
              <a:spcAft>
                <a:spcPts val="0"/>
              </a:spcAft>
              <a:buNone/>
            </a:pPr>
            <a:r>
              <a:rPr lang="en-GB"/>
              <a:t>In reality, even if providers are doing their best to secure data, it can still be hacked</a:t>
            </a:r>
            <a:endParaRPr/>
          </a:p>
          <a:p>
            <a:pPr indent="0" lvl="0" marL="0" rtl="0" algn="l">
              <a:spcBef>
                <a:spcPts val="1200"/>
              </a:spcBef>
              <a:spcAft>
                <a:spcPts val="1200"/>
              </a:spcAft>
              <a:buNone/>
            </a:pPr>
            <a:r>
              <a:rPr lang="en-GB"/>
              <a:t>The best plan of attack is to not perform mission-critical work or work that is highly sensitive on a cloud platform without extensive security controls managed by your organization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Issues in Cloud   ..II</a:t>
            </a:r>
            <a:endParaRPr/>
          </a:p>
        </p:txBody>
      </p:sp>
      <p:sp>
        <p:nvSpPr>
          <p:cNvPr id="345" name="Google Shape;345;p6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2. Compliance</a:t>
            </a:r>
            <a:endParaRPr/>
          </a:p>
          <a:p>
            <a:pPr indent="0" lvl="0" marL="0" rtl="0" algn="l">
              <a:spcBef>
                <a:spcPts val="1200"/>
              </a:spcBef>
              <a:spcAft>
                <a:spcPts val="0"/>
              </a:spcAft>
              <a:buNone/>
            </a:pPr>
            <a:r>
              <a:rPr lang="en-GB"/>
              <a:t>There are many regulations in places related to data and hosting.</a:t>
            </a:r>
            <a:endParaRPr/>
          </a:p>
          <a:p>
            <a:pPr indent="0" lvl="0" marL="0" rtl="0" algn="l">
              <a:spcBef>
                <a:spcPts val="1200"/>
              </a:spcBef>
              <a:spcAft>
                <a:spcPts val="1200"/>
              </a:spcAft>
              <a:buNone/>
            </a:pPr>
            <a:r>
              <a:rPr lang="en-GB"/>
              <a:t>To comply with regulations (Federal Information Security Management Act, Health Insurance Portability and Accountability Act, etc.) the user may have to adopt deployment modes that are expensive.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cloud computing  ? 	… II</a:t>
            </a:r>
            <a:endParaRPr/>
          </a:p>
        </p:txBody>
      </p:sp>
      <p:sp>
        <p:nvSpPr>
          <p:cNvPr id="80" name="Google Shape;80;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Cloud computing refers to both the applications delivered as services over the Internet and the hardware and system software in the data centers that provide those services.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Issues in Cloud   ..III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1" name="Google Shape;351;p6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GB"/>
              <a:t>3. </a:t>
            </a:r>
            <a:r>
              <a:rPr b="1" lang="en-GB"/>
              <a:t>Sustainability</a:t>
            </a:r>
            <a:endParaRPr/>
          </a:p>
          <a:p>
            <a:pPr indent="0" lvl="0" marL="0" rtl="0" algn="l">
              <a:spcBef>
                <a:spcPts val="1200"/>
              </a:spcBef>
              <a:spcAft>
                <a:spcPts val="0"/>
              </a:spcAft>
              <a:buNone/>
            </a:pPr>
            <a:r>
              <a:rPr lang="en-GB"/>
              <a:t>This issue refers to minimizing the effect of cloud computing on the environment. </a:t>
            </a:r>
            <a:endParaRPr/>
          </a:p>
          <a:p>
            <a:pPr indent="0" lvl="0" marL="0" rtl="0" algn="l">
              <a:spcBef>
                <a:spcPts val="1200"/>
              </a:spcBef>
              <a:spcAft>
                <a:spcPts val="0"/>
              </a:spcAft>
              <a:buNone/>
            </a:pPr>
            <a:r>
              <a:rPr lang="en-GB"/>
              <a:t>Citing the server’s effects on the environmental effects of cloud computing, in areas where climate favors natural cooling and renewable electricity is readily available, the countries with favorable conditions, such as Finland, Sweden, and Switzerland are trying to attract cloud computing data centers.</a:t>
            </a:r>
            <a:endParaRPr/>
          </a:p>
          <a:p>
            <a:pPr indent="0" lvl="0" marL="0" rtl="0" algn="l">
              <a:spcBef>
                <a:spcPts val="1200"/>
              </a:spcBef>
              <a:spcAft>
                <a:spcPts val="0"/>
              </a:spcAft>
              <a:buNone/>
            </a:pPr>
            <a:r>
              <a:rPr lang="en-GB"/>
              <a:t>But other than nature’s favors, would these countries have enough technical infrastructure to sustain the high-end clouds?</a:t>
            </a:r>
            <a:endParaRPr/>
          </a:p>
          <a:p>
            <a:pPr indent="0" lvl="0" marL="0" rtl="0" algn="l">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Issues in Cloud   ..IV</a:t>
            </a:r>
            <a:endParaRPr/>
          </a:p>
        </p:txBody>
      </p:sp>
      <p:sp>
        <p:nvSpPr>
          <p:cNvPr id="357" name="Google Shape;357;p6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GB"/>
              <a:t>4. Lack of resources/skilled expertise</a:t>
            </a:r>
            <a:endParaRPr/>
          </a:p>
          <a:p>
            <a:pPr indent="0" lvl="0" marL="0" rtl="0" algn="l">
              <a:spcBef>
                <a:spcPts val="1200"/>
              </a:spcBef>
              <a:spcAft>
                <a:spcPts val="0"/>
              </a:spcAft>
              <a:buNone/>
            </a:pPr>
            <a:r>
              <a:rPr lang="en-GB"/>
              <a:t>One of the major issues that companies and enterprises are going through today is the lack of resources and skilled employees. </a:t>
            </a:r>
            <a:endParaRPr/>
          </a:p>
          <a:p>
            <a:pPr indent="0" lvl="0" marL="0" rtl="0" algn="l">
              <a:spcBef>
                <a:spcPts val="1200"/>
              </a:spcBef>
              <a:spcAft>
                <a:spcPts val="0"/>
              </a:spcAft>
              <a:buNone/>
            </a:pPr>
            <a:r>
              <a:rPr lang="en-GB"/>
              <a:t>Every second organization is seeming interested or has already been moved to cloud services. That’s why the workload in the cloud is increasing so the cloud service hosting companies need continuous rapid advancement. </a:t>
            </a:r>
            <a:endParaRPr/>
          </a:p>
          <a:p>
            <a:pPr indent="0" lvl="0" marL="0" rtl="0" algn="l">
              <a:spcBef>
                <a:spcPts val="1200"/>
              </a:spcBef>
              <a:spcAft>
                <a:spcPts val="1200"/>
              </a:spcAft>
              <a:buNone/>
            </a:pPr>
            <a:r>
              <a:rPr lang="en-GB"/>
              <a:t>Due to these factors, organizations are having a tough time keeping up to date with the tools. As new tools and technologies are emerging every day so more skilled/trained employees need to grow. These challenges can only be minimized through additional training of IT and development staff.</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Issues in Cloud   ..V</a:t>
            </a:r>
            <a:endParaRPr/>
          </a:p>
        </p:txBody>
      </p:sp>
      <p:sp>
        <p:nvSpPr>
          <p:cNvPr id="363" name="Google Shape;363;p6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5. Other issues</a:t>
            </a:r>
            <a:endParaRPr b="1"/>
          </a:p>
          <a:p>
            <a:pPr indent="-342900" lvl="0" marL="457200" rtl="0" algn="l">
              <a:spcBef>
                <a:spcPts val="1200"/>
              </a:spcBef>
              <a:spcAft>
                <a:spcPts val="0"/>
              </a:spcAft>
              <a:buSzPts val="1800"/>
              <a:buChar char="●"/>
            </a:pPr>
            <a:r>
              <a:rPr lang="en-GB"/>
              <a:t>Availability</a:t>
            </a:r>
            <a:endParaRPr/>
          </a:p>
          <a:p>
            <a:pPr indent="-342900" lvl="0" marL="457200" rtl="0" algn="l">
              <a:spcBef>
                <a:spcPts val="0"/>
              </a:spcBef>
              <a:spcAft>
                <a:spcPts val="0"/>
              </a:spcAft>
              <a:buSzPts val="1800"/>
              <a:buChar char="●"/>
            </a:pPr>
            <a:r>
              <a:rPr lang="en-GB"/>
              <a:t>Identification</a:t>
            </a:r>
            <a:endParaRPr/>
          </a:p>
          <a:p>
            <a:pPr indent="-342900" lvl="0" marL="457200" rtl="0" algn="l">
              <a:spcBef>
                <a:spcPts val="0"/>
              </a:spcBef>
              <a:spcAft>
                <a:spcPts val="0"/>
              </a:spcAft>
              <a:buSzPts val="1800"/>
              <a:buChar char="●"/>
            </a:pPr>
            <a:r>
              <a:rPr lang="en-GB"/>
              <a:t>Authentication</a:t>
            </a:r>
            <a:endParaRPr/>
          </a:p>
          <a:p>
            <a:pPr indent="-342900" lvl="0" marL="457200" rtl="0" algn="l">
              <a:spcBef>
                <a:spcPts val="0"/>
              </a:spcBef>
              <a:spcAft>
                <a:spcPts val="0"/>
              </a:spcAft>
              <a:buSzPts val="1800"/>
              <a:buChar char="●"/>
            </a:pPr>
            <a:r>
              <a:rPr lang="en-GB"/>
              <a:t>Authorization</a:t>
            </a:r>
            <a:endParaRPr/>
          </a:p>
          <a:p>
            <a:pPr indent="-342900" lvl="0" marL="457200" rtl="0" algn="l">
              <a:spcBef>
                <a:spcPts val="0"/>
              </a:spcBef>
              <a:spcAft>
                <a:spcPts val="0"/>
              </a:spcAft>
              <a:buSzPts val="1800"/>
              <a:buChar char="●"/>
            </a:pPr>
            <a:r>
              <a:rPr lang="en-GB"/>
              <a:t>Auditing</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5"/>
          <p:cNvSpPr txBox="1"/>
          <p:nvPr/>
        </p:nvSpPr>
        <p:spPr>
          <a:xfrm>
            <a:off x="2339850" y="3994350"/>
            <a:ext cx="4382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GB">
                <a:latin typeface="Source Code Pro"/>
                <a:ea typeface="Source Code Pro"/>
                <a:cs typeface="Source Code Pro"/>
                <a:sym typeface="Source Code Pro"/>
              </a:rPr>
              <a:t>That's</a:t>
            </a:r>
            <a:r>
              <a:rPr lang="en-GB">
                <a:latin typeface="Source Code Pro"/>
                <a:ea typeface="Source Code Pro"/>
                <a:cs typeface="Source Code Pro"/>
                <a:sym typeface="Source Code Pro"/>
              </a:rPr>
              <a:t> all folks for this chapter !!!!</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369" name="Google Shape;369;p65"/>
          <p:cNvPicPr preferRelativeResize="0"/>
          <p:nvPr/>
        </p:nvPicPr>
        <p:blipFill>
          <a:blip r:embed="rId3">
            <a:alphaModFix/>
          </a:blip>
          <a:stretch>
            <a:fillRect/>
          </a:stretch>
        </p:blipFill>
        <p:spPr>
          <a:xfrm>
            <a:off x="1247428" y="647350"/>
            <a:ext cx="5998800" cy="3318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Cloud Computing ?</a:t>
            </a:r>
            <a:endParaRPr/>
          </a:p>
        </p:txBody>
      </p:sp>
      <p:pic>
        <p:nvPicPr>
          <p:cNvPr id="86" name="Google Shape;86;p18"/>
          <p:cNvPicPr preferRelativeResize="0"/>
          <p:nvPr/>
        </p:nvPicPr>
        <p:blipFill>
          <a:blip r:embed="rId3">
            <a:alphaModFix/>
          </a:blip>
          <a:stretch>
            <a:fillRect/>
          </a:stretch>
        </p:blipFill>
        <p:spPr>
          <a:xfrm>
            <a:off x="1170025" y="1253175"/>
            <a:ext cx="7155765" cy="374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Cloud Computing ?	… II</a:t>
            </a:r>
            <a:endParaRPr/>
          </a:p>
          <a:p>
            <a:pPr indent="0" lvl="0" marL="0" rtl="0" algn="l">
              <a:spcBef>
                <a:spcPts val="0"/>
              </a:spcBef>
              <a:spcAft>
                <a:spcPts val="0"/>
              </a:spcAft>
              <a:buNone/>
            </a:pPr>
            <a:r>
              <a:t/>
            </a:r>
            <a:endParaRPr/>
          </a:p>
        </p:txBody>
      </p:sp>
      <p:sp>
        <p:nvSpPr>
          <p:cNvPr id="92" name="Google Shape;92;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GB" sz="1929"/>
              <a:t>Elasticity and scalability</a:t>
            </a:r>
            <a:endParaRPr b="1" sz="1929"/>
          </a:p>
          <a:p>
            <a:pPr indent="-325755" lvl="0" marL="457200" rtl="0" algn="l">
              <a:spcBef>
                <a:spcPts val="1200"/>
              </a:spcBef>
              <a:spcAft>
                <a:spcPts val="0"/>
              </a:spcAft>
              <a:buSzPct val="100000"/>
              <a:buChar char="●"/>
            </a:pPr>
            <a:r>
              <a:rPr lang="en-GB"/>
              <a:t>The service provider can‘t anticipate how customers will use the service.</a:t>
            </a:r>
            <a:endParaRPr/>
          </a:p>
          <a:p>
            <a:pPr indent="-325755" lvl="0" marL="457200" rtl="0" algn="l">
              <a:spcBef>
                <a:spcPts val="0"/>
              </a:spcBef>
              <a:spcAft>
                <a:spcPts val="0"/>
              </a:spcAft>
              <a:buSzPct val="100000"/>
              <a:buChar char="●"/>
            </a:pPr>
            <a:r>
              <a:rPr lang="en-GB"/>
              <a:t>One customer might use the service three times a year during peak selling seasons, whereas another might use it as a primary development platform for all of its applications.</a:t>
            </a:r>
            <a:endParaRPr/>
          </a:p>
          <a:p>
            <a:pPr indent="-325755" lvl="0" marL="457200" rtl="0" algn="l">
              <a:spcBef>
                <a:spcPts val="0"/>
              </a:spcBef>
              <a:spcAft>
                <a:spcPts val="0"/>
              </a:spcAft>
              <a:buSzPct val="100000"/>
              <a:buChar char="●"/>
            </a:pPr>
            <a:r>
              <a:rPr lang="en-GB"/>
              <a:t>Therefore, the service needs to be available all the time (7 days a week, 24 hours a day) and it has to be designed to scale upward for high periods of demand and downward for lighter ones.</a:t>
            </a:r>
            <a:endParaRPr/>
          </a:p>
          <a:p>
            <a:pPr indent="-325755" lvl="0" marL="457200" rtl="0" algn="l">
              <a:spcBef>
                <a:spcPts val="0"/>
              </a:spcBef>
              <a:spcAft>
                <a:spcPts val="0"/>
              </a:spcAft>
              <a:buSzPct val="100000"/>
              <a:buChar char="●"/>
            </a:pPr>
            <a:r>
              <a:rPr lang="en-GB"/>
              <a:t>Scalability also means that an application can scale when additional users are added and when the application requirements change.</a:t>
            </a:r>
            <a:endParaRPr/>
          </a:p>
          <a:p>
            <a:pPr indent="-325755" lvl="0" marL="457200" rtl="0" algn="l">
              <a:spcBef>
                <a:spcPts val="0"/>
              </a:spcBef>
              <a:spcAft>
                <a:spcPts val="0"/>
              </a:spcAft>
              <a:buSzPct val="100000"/>
              <a:buChar char="●"/>
            </a:pPr>
            <a:r>
              <a:rPr lang="en-GB"/>
              <a:t>This ability to scale is achieved by providing elasticity.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Cloud Computing ?	… II</a:t>
            </a:r>
            <a:endParaRPr/>
          </a:p>
          <a:p>
            <a:pPr indent="0" lvl="0" marL="0" rtl="0" algn="l">
              <a:spcBef>
                <a:spcPts val="0"/>
              </a:spcBef>
              <a:spcAft>
                <a:spcPts val="0"/>
              </a:spcAft>
              <a:buNone/>
            </a:pPr>
            <a:r>
              <a:t/>
            </a:r>
            <a:endParaRPr/>
          </a:p>
        </p:txBody>
      </p:sp>
      <p:sp>
        <p:nvSpPr>
          <p:cNvPr id="98" name="Google Shape;98;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016"/>
              <a:t>Self-service provisioning</a:t>
            </a:r>
            <a:endParaRPr b="1" sz="2016"/>
          </a:p>
          <a:p>
            <a:pPr indent="-323335" lvl="0" marL="457200" rtl="0" algn="l">
              <a:spcBef>
                <a:spcPts val="1200"/>
              </a:spcBef>
              <a:spcAft>
                <a:spcPts val="0"/>
              </a:spcAft>
              <a:buSzPts val="1492"/>
              <a:buChar char="●"/>
            </a:pPr>
            <a:r>
              <a:rPr lang="en-GB" sz="1491"/>
              <a:t>Customers can easily get cloud services without going through a lengthy process.</a:t>
            </a:r>
            <a:endParaRPr sz="1491"/>
          </a:p>
          <a:p>
            <a:pPr indent="-323335" lvl="0" marL="457200" rtl="0" algn="l">
              <a:spcBef>
                <a:spcPts val="0"/>
              </a:spcBef>
              <a:spcAft>
                <a:spcPts val="0"/>
              </a:spcAft>
              <a:buSzPts val="1492"/>
              <a:buChar char="●"/>
            </a:pPr>
            <a:r>
              <a:rPr lang="en-GB" sz="1491"/>
              <a:t>The customer simply requests an amount of computing, storage, software, process, or other resources from the service provider.</a:t>
            </a:r>
            <a:endParaRPr sz="1491"/>
          </a:p>
          <a:p>
            <a:pPr indent="-323335" lvl="0" marL="457200" rtl="0" algn="l">
              <a:spcBef>
                <a:spcPts val="0"/>
              </a:spcBef>
              <a:spcAft>
                <a:spcPts val="0"/>
              </a:spcAft>
              <a:buSzPts val="1492"/>
              <a:buChar char="●"/>
            </a:pPr>
            <a:r>
              <a:rPr lang="en-GB" sz="1491"/>
              <a:t>While the on-demand provisioning capabilities of cloud services eliminate many time delays, an organization still needs to do its homework.</a:t>
            </a:r>
            <a:endParaRPr sz="1491"/>
          </a:p>
          <a:p>
            <a:pPr indent="-323335" lvl="0" marL="457200" rtl="0" algn="l">
              <a:spcBef>
                <a:spcPts val="0"/>
              </a:spcBef>
              <a:spcAft>
                <a:spcPts val="0"/>
              </a:spcAft>
              <a:buSzPts val="1492"/>
              <a:buChar char="●"/>
            </a:pPr>
            <a:r>
              <a:rPr lang="en-GB" sz="1491"/>
              <a:t>These services aren‘t free; needs and requirements must be determined before capability is automatically provisioned.</a:t>
            </a:r>
            <a:endParaRPr sz="149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Cloud Computing ?	… III</a:t>
            </a:r>
            <a:endParaRPr/>
          </a:p>
        </p:txBody>
      </p:sp>
      <p:sp>
        <p:nvSpPr>
          <p:cNvPr id="104" name="Google Shape;104;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Application programming interfaces (APIs)</a:t>
            </a:r>
            <a:endParaRPr b="1"/>
          </a:p>
          <a:p>
            <a:pPr indent="-330200" lvl="0" marL="457200" rtl="0" algn="l">
              <a:spcBef>
                <a:spcPts val="1200"/>
              </a:spcBef>
              <a:spcAft>
                <a:spcPts val="0"/>
              </a:spcAft>
              <a:buSzPts val="1600"/>
              <a:buChar char="●"/>
            </a:pPr>
            <a:r>
              <a:rPr lang="en-GB" sz="1600"/>
              <a:t>Cloud services need to have standardized APIs.</a:t>
            </a:r>
            <a:endParaRPr sz="1600"/>
          </a:p>
          <a:p>
            <a:pPr indent="-330200" lvl="0" marL="457200" rtl="0" algn="l">
              <a:spcBef>
                <a:spcPts val="0"/>
              </a:spcBef>
              <a:spcAft>
                <a:spcPts val="0"/>
              </a:spcAft>
              <a:buSzPts val="1600"/>
              <a:buChar char="●"/>
            </a:pPr>
            <a:r>
              <a:rPr lang="en-GB" sz="1600"/>
              <a:t>These interfaces provide the instructions on how two application or data sources can communicate with each other.</a:t>
            </a:r>
            <a:endParaRPr sz="1600"/>
          </a:p>
          <a:p>
            <a:pPr indent="-330200" lvl="0" marL="457200" rtl="0" algn="l">
              <a:spcBef>
                <a:spcPts val="0"/>
              </a:spcBef>
              <a:spcAft>
                <a:spcPts val="0"/>
              </a:spcAft>
              <a:buSzPts val="1600"/>
              <a:buChar char="●"/>
            </a:pPr>
            <a:r>
              <a:rPr lang="en-GB" sz="1600"/>
              <a:t>A standardized interface lets the customer more easily link a cloud service, such as a customer relationship management system with a financial accounts management system, without having to resort to custom programming.</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