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4" r:id="rId3"/>
    <p:sldId id="265" r:id="rId4"/>
    <p:sldId id="26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81"/>
    <p:restoredTop sz="96405"/>
  </p:normalViewPr>
  <p:slideViewPr>
    <p:cSldViewPr snapToGrid="0" snapToObjects="1">
      <p:cViewPr varScale="1">
        <p:scale>
          <a:sx n="122" d="100"/>
          <a:sy n="122" d="100"/>
        </p:scale>
        <p:origin x="208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7/8/20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7/8/20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7/8/20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7/8/20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7/8/20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7/8/20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7/8/20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7/8/20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7/8/20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7/8/20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FF283-20F7-9549-97B7-ED85C61E9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99698"/>
            <a:ext cx="9004738" cy="1408385"/>
          </a:xfr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/>
          <a:lstStyle/>
          <a:p>
            <a:r>
              <a:rPr lang="en-US" dirty="0"/>
              <a:t>QUESTION TAG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04C68E-1A6D-7B4B-8714-0B7142DC7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811215"/>
            <a:ext cx="6801612" cy="1558053"/>
          </a:xfrm>
        </p:spPr>
        <p:txBody>
          <a:bodyPr/>
          <a:lstStyle/>
          <a:p>
            <a:r>
              <a:rPr lang="en-US" dirty="0"/>
              <a:t>  By Ashutosh Tripathi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A20AEE-CECE-EB4D-97AF-F9199EC01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064" y="2375653"/>
            <a:ext cx="1885273" cy="21066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2A019A-88EB-744D-979C-F29397F1D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1357" y="4253405"/>
            <a:ext cx="3348000" cy="33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086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FB4B63-9FF1-9248-90EF-BDAE6D4B6B2B}"/>
              </a:ext>
            </a:extLst>
          </p:cNvPr>
          <p:cNvSpPr txBox="1"/>
          <p:nvPr/>
        </p:nvSpPr>
        <p:spPr>
          <a:xfrm>
            <a:off x="194442" y="165664"/>
            <a:ext cx="11803116" cy="649408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00B050"/>
                </a:solidFill>
              </a:rPr>
              <a:t>									PRACTICE SET 1</a:t>
            </a:r>
          </a:p>
          <a:p>
            <a:endParaRPr lang="en-IN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3200" dirty="0">
                <a:solidFill>
                  <a:srgbClr val="0070C0"/>
                </a:solidFill>
              </a:rPr>
              <a:t>He is late this morning, </a:t>
            </a:r>
            <a:r>
              <a:rPr lang="en-IN" sz="3200" u="sng" dirty="0">
                <a:solidFill>
                  <a:srgbClr val="C00000"/>
                </a:solidFill>
              </a:rPr>
              <a:t>isn’t he ? </a:t>
            </a:r>
          </a:p>
          <a:p>
            <a:r>
              <a:rPr lang="en-IN" sz="3200" dirty="0">
                <a:solidFill>
                  <a:srgbClr val="0070C0"/>
                </a:solidFill>
              </a:rPr>
              <a:t>2.   The hotel was quite good, </a:t>
            </a:r>
            <a:r>
              <a:rPr lang="en-IN" sz="3200" u="sng" dirty="0">
                <a:solidFill>
                  <a:srgbClr val="C00000"/>
                </a:solidFill>
              </a:rPr>
              <a:t>wasn’t it? </a:t>
            </a:r>
          </a:p>
          <a:p>
            <a:r>
              <a:rPr lang="en-IN" sz="3200" dirty="0">
                <a:solidFill>
                  <a:srgbClr val="0070C0"/>
                </a:solidFill>
              </a:rPr>
              <a:t>3.   She cooks well, </a:t>
            </a:r>
            <a:r>
              <a:rPr lang="en-IN" sz="3200" u="sng" dirty="0">
                <a:solidFill>
                  <a:srgbClr val="C00000"/>
                </a:solidFill>
              </a:rPr>
              <a:t>doesn’t she? </a:t>
            </a:r>
          </a:p>
          <a:p>
            <a:r>
              <a:rPr lang="en-IN" sz="3200" dirty="0">
                <a:solidFill>
                  <a:srgbClr val="0070C0"/>
                </a:solidFill>
              </a:rPr>
              <a:t>4.   You can’t tell the difference, </a:t>
            </a:r>
            <a:r>
              <a:rPr lang="en-IN" sz="3200" u="sng" dirty="0">
                <a:solidFill>
                  <a:srgbClr val="C00000"/>
                </a:solidFill>
              </a:rPr>
              <a:t>can you? </a:t>
            </a:r>
          </a:p>
          <a:p>
            <a:r>
              <a:rPr lang="en-IN" sz="3200" dirty="0">
                <a:solidFill>
                  <a:srgbClr val="0070C0"/>
                </a:solidFill>
              </a:rPr>
              <a:t>5.   They always sleep after lunch, </a:t>
            </a:r>
            <a:r>
              <a:rPr lang="en-IN" sz="3200" u="sng" dirty="0">
                <a:solidFill>
                  <a:srgbClr val="C00000"/>
                </a:solidFill>
              </a:rPr>
              <a:t>don’t they? </a:t>
            </a:r>
          </a:p>
          <a:p>
            <a:r>
              <a:rPr lang="en-IN" sz="3200" dirty="0">
                <a:solidFill>
                  <a:srgbClr val="0070C0"/>
                </a:solidFill>
              </a:rPr>
              <a:t>6.   You’re coming with us, </a:t>
            </a:r>
            <a:r>
              <a:rPr lang="en-IN" sz="3200" u="sng" dirty="0">
                <a:solidFill>
                  <a:srgbClr val="C00000"/>
                </a:solidFill>
              </a:rPr>
              <a:t>aren’t you? </a:t>
            </a:r>
          </a:p>
          <a:p>
            <a:r>
              <a:rPr lang="en-IN" sz="3200" dirty="0">
                <a:solidFill>
                  <a:srgbClr val="0070C0"/>
                </a:solidFill>
              </a:rPr>
              <a:t>7.   Mary plays football, </a:t>
            </a:r>
            <a:r>
              <a:rPr lang="en-IN" sz="3200" u="sng" dirty="0">
                <a:solidFill>
                  <a:srgbClr val="C00000"/>
                </a:solidFill>
              </a:rPr>
              <a:t>doesn’t she? </a:t>
            </a:r>
          </a:p>
          <a:p>
            <a:r>
              <a:rPr lang="en-IN" sz="3200" dirty="0">
                <a:solidFill>
                  <a:srgbClr val="0070C0"/>
                </a:solidFill>
              </a:rPr>
              <a:t>8.   You didn’t have any lessons this morning, </a:t>
            </a:r>
            <a:r>
              <a:rPr lang="en-IN" sz="3200" u="sng" dirty="0">
                <a:solidFill>
                  <a:srgbClr val="C00000"/>
                </a:solidFill>
              </a:rPr>
              <a:t>did you? </a:t>
            </a:r>
          </a:p>
          <a:p>
            <a:r>
              <a:rPr lang="en-IN" sz="3200" dirty="0">
                <a:solidFill>
                  <a:srgbClr val="0070C0"/>
                </a:solidFill>
              </a:rPr>
              <a:t>9.   Ann is on holiday,</a:t>
            </a:r>
            <a:r>
              <a:rPr lang="en-IN" sz="3200" dirty="0"/>
              <a:t> </a:t>
            </a:r>
            <a:r>
              <a:rPr lang="en-IN" sz="3200" u="sng" dirty="0">
                <a:solidFill>
                  <a:srgbClr val="C00000"/>
                </a:solidFill>
              </a:rPr>
              <a:t>isn’t she? </a:t>
            </a:r>
          </a:p>
          <a:p>
            <a:r>
              <a:rPr lang="en-IN" sz="3200" dirty="0">
                <a:solidFill>
                  <a:srgbClr val="0070C0"/>
                </a:solidFill>
              </a:rPr>
              <a:t>10. The students see it everyday, </a:t>
            </a:r>
            <a:r>
              <a:rPr lang="en-IN" sz="3200" u="sng" dirty="0">
                <a:solidFill>
                  <a:srgbClr val="C00000"/>
                </a:solidFill>
              </a:rPr>
              <a:t>don’t they? </a:t>
            </a:r>
          </a:p>
          <a:p>
            <a:endParaRPr lang="en-I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391B80-9813-A343-9502-00846B019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2170" y="4137791"/>
            <a:ext cx="3348000" cy="33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803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FB4B63-9FF1-9248-90EF-BDAE6D4B6B2B}"/>
              </a:ext>
            </a:extLst>
          </p:cNvPr>
          <p:cNvSpPr txBox="1"/>
          <p:nvPr/>
        </p:nvSpPr>
        <p:spPr>
          <a:xfrm>
            <a:off x="87438" y="181957"/>
            <a:ext cx="11803116" cy="649408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00B050"/>
                </a:solidFill>
              </a:rPr>
              <a:t>									PRACTICE SET 2</a:t>
            </a:r>
          </a:p>
          <a:p>
            <a:endParaRPr lang="en-IN" sz="32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</a:rPr>
              <a:t>11) Let us dance together, </a:t>
            </a:r>
            <a:r>
              <a:rPr lang="en-IN" sz="3200" u="sng" dirty="0">
                <a:solidFill>
                  <a:srgbClr val="C00000"/>
                </a:solidFill>
              </a:rPr>
              <a:t>shall we?</a:t>
            </a:r>
            <a:br>
              <a:rPr lang="en-IN" sz="3200" u="sng" dirty="0">
                <a:solidFill>
                  <a:srgbClr val="0070C0"/>
                </a:solidFill>
              </a:rPr>
            </a:br>
            <a:r>
              <a:rPr lang="en-IN" sz="3200" dirty="0">
                <a:solidFill>
                  <a:srgbClr val="0070C0"/>
                </a:solidFill>
              </a:rPr>
              <a:t>12) Switch on the radio, </a:t>
            </a:r>
            <a:r>
              <a:rPr lang="en-IN" sz="3200" u="sng" dirty="0">
                <a:solidFill>
                  <a:srgbClr val="C00000"/>
                </a:solidFill>
              </a:rPr>
              <a:t>won’t you? </a:t>
            </a:r>
          </a:p>
          <a:p>
            <a:r>
              <a:rPr lang="en-IN" sz="3200" dirty="0">
                <a:solidFill>
                  <a:srgbClr val="0070C0"/>
                </a:solidFill>
              </a:rPr>
              <a:t>13) Don’t open the window, </a:t>
            </a:r>
            <a:r>
              <a:rPr lang="en-IN" sz="3200" u="sng" dirty="0">
                <a:solidFill>
                  <a:srgbClr val="C00000"/>
                </a:solidFill>
              </a:rPr>
              <a:t>will you? </a:t>
            </a:r>
          </a:p>
          <a:p>
            <a:r>
              <a:rPr lang="en-IN" sz="3200" dirty="0">
                <a:solidFill>
                  <a:srgbClr val="0070C0"/>
                </a:solidFill>
              </a:rPr>
              <a:t>14) The sofa set was not strong enough, </a:t>
            </a:r>
            <a:r>
              <a:rPr lang="en-IN" sz="3200" u="sng" dirty="0">
                <a:solidFill>
                  <a:srgbClr val="C00000"/>
                </a:solidFill>
              </a:rPr>
              <a:t>was it? </a:t>
            </a:r>
          </a:p>
          <a:p>
            <a:r>
              <a:rPr lang="en-IN" sz="3200" dirty="0">
                <a:solidFill>
                  <a:srgbClr val="0070C0"/>
                </a:solidFill>
              </a:rPr>
              <a:t>15) We did our homework, </a:t>
            </a:r>
            <a:r>
              <a:rPr lang="en-IN" sz="3200" u="sng" dirty="0">
                <a:solidFill>
                  <a:srgbClr val="C00000"/>
                </a:solidFill>
              </a:rPr>
              <a:t>didn’t we? </a:t>
            </a:r>
          </a:p>
          <a:p>
            <a:r>
              <a:rPr lang="en-IN" sz="3200" dirty="0">
                <a:solidFill>
                  <a:srgbClr val="0070C0"/>
                </a:solidFill>
              </a:rPr>
              <a:t>16) I am not going to write it, </a:t>
            </a:r>
            <a:r>
              <a:rPr lang="en-IN" sz="3200" u="sng" dirty="0">
                <a:solidFill>
                  <a:srgbClr val="C00000"/>
                </a:solidFill>
              </a:rPr>
              <a:t>am I?</a:t>
            </a:r>
          </a:p>
          <a:p>
            <a:r>
              <a:rPr lang="en-IN" sz="3200" dirty="0">
                <a:solidFill>
                  <a:srgbClr val="0070C0"/>
                </a:solidFill>
              </a:rPr>
              <a:t>17) I did not see her yesterday, </a:t>
            </a:r>
            <a:r>
              <a:rPr lang="en-IN" sz="3200" u="sng" dirty="0">
                <a:solidFill>
                  <a:srgbClr val="C00000"/>
                </a:solidFill>
              </a:rPr>
              <a:t>did I? </a:t>
            </a:r>
          </a:p>
          <a:p>
            <a:r>
              <a:rPr lang="en-IN" sz="3200" dirty="0">
                <a:solidFill>
                  <a:srgbClr val="0070C0"/>
                </a:solidFill>
              </a:rPr>
              <a:t>18) Somebody knocked at the door, </a:t>
            </a:r>
            <a:r>
              <a:rPr lang="en-IN" sz="3200" u="sng" dirty="0">
                <a:solidFill>
                  <a:srgbClr val="C00000"/>
                </a:solidFill>
              </a:rPr>
              <a:t>didn’t they? </a:t>
            </a:r>
          </a:p>
          <a:p>
            <a:r>
              <a:rPr lang="en-IN" sz="3200" dirty="0">
                <a:solidFill>
                  <a:srgbClr val="0070C0"/>
                </a:solidFill>
              </a:rPr>
              <a:t>19) This man always disturbed me, </a:t>
            </a:r>
            <a:r>
              <a:rPr lang="en-IN" sz="3200" u="sng" dirty="0">
                <a:solidFill>
                  <a:srgbClr val="C00000"/>
                </a:solidFill>
              </a:rPr>
              <a:t>didn’t he?</a:t>
            </a:r>
            <a:r>
              <a:rPr lang="en-IN" sz="3200" dirty="0">
                <a:solidFill>
                  <a:srgbClr val="C00000"/>
                </a:solidFill>
              </a:rPr>
              <a:t> </a:t>
            </a:r>
          </a:p>
          <a:p>
            <a:r>
              <a:rPr lang="en-IN" sz="3200" dirty="0">
                <a:solidFill>
                  <a:srgbClr val="0070C0"/>
                </a:solidFill>
              </a:rPr>
              <a:t>20) I am a bit early, </a:t>
            </a:r>
            <a:r>
              <a:rPr lang="en-IN" sz="3200" u="sng" dirty="0">
                <a:solidFill>
                  <a:srgbClr val="C00000"/>
                </a:solidFill>
              </a:rPr>
              <a:t>aren’t I?</a:t>
            </a:r>
          </a:p>
          <a:p>
            <a:endParaRPr lang="en-I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391B80-9813-A343-9502-00846B019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2170" y="4137791"/>
            <a:ext cx="3348000" cy="33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434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FB4B63-9FF1-9248-90EF-BDAE6D4B6B2B}"/>
              </a:ext>
            </a:extLst>
          </p:cNvPr>
          <p:cNvSpPr txBox="1"/>
          <p:nvPr/>
        </p:nvSpPr>
        <p:spPr>
          <a:xfrm>
            <a:off x="87438" y="181957"/>
            <a:ext cx="11803116" cy="649408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00B050"/>
                </a:solidFill>
              </a:rPr>
              <a:t>					</a:t>
            </a:r>
          </a:p>
          <a:p>
            <a:endParaRPr lang="en-IN" sz="3200" dirty="0">
              <a:solidFill>
                <a:srgbClr val="00B050"/>
              </a:solidFill>
            </a:endParaRPr>
          </a:p>
          <a:p>
            <a:endParaRPr lang="en-IN" sz="3200" dirty="0">
              <a:solidFill>
                <a:srgbClr val="00B050"/>
              </a:solidFill>
            </a:endParaRPr>
          </a:p>
          <a:p>
            <a:endParaRPr lang="en-IN" sz="3200" dirty="0">
              <a:solidFill>
                <a:srgbClr val="00B050"/>
              </a:solidFill>
            </a:endParaRPr>
          </a:p>
          <a:p>
            <a:endParaRPr lang="en-IN" sz="3200" dirty="0">
              <a:solidFill>
                <a:srgbClr val="00B050"/>
              </a:solidFill>
            </a:endParaRPr>
          </a:p>
          <a:p>
            <a:endParaRPr lang="en-IN" sz="3200" dirty="0">
              <a:solidFill>
                <a:srgbClr val="00B050"/>
              </a:solidFill>
            </a:endParaRPr>
          </a:p>
          <a:p>
            <a:endParaRPr lang="en-IN" sz="3200" dirty="0">
              <a:solidFill>
                <a:srgbClr val="00B050"/>
              </a:solidFill>
            </a:endParaRPr>
          </a:p>
          <a:p>
            <a:endParaRPr lang="en-IN" sz="3200" dirty="0">
              <a:solidFill>
                <a:srgbClr val="00B050"/>
              </a:solidFill>
            </a:endParaRPr>
          </a:p>
          <a:p>
            <a:endParaRPr lang="en-IN" sz="3200" dirty="0">
              <a:solidFill>
                <a:srgbClr val="00B050"/>
              </a:solidFill>
            </a:endParaRPr>
          </a:p>
          <a:p>
            <a:endParaRPr lang="en-IN" sz="3200" dirty="0">
              <a:solidFill>
                <a:srgbClr val="00B050"/>
              </a:solidFill>
            </a:endParaRPr>
          </a:p>
          <a:p>
            <a:endParaRPr lang="en-IN" sz="3200" dirty="0">
              <a:solidFill>
                <a:srgbClr val="00B050"/>
              </a:solidFill>
            </a:endParaRPr>
          </a:p>
          <a:p>
            <a:endParaRPr lang="en-IN" sz="3200" dirty="0">
              <a:solidFill>
                <a:srgbClr val="00B050"/>
              </a:solidFill>
            </a:endParaRPr>
          </a:p>
          <a:p>
            <a:endParaRPr lang="en-I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391B80-9813-A343-9502-00846B019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923" y="956442"/>
            <a:ext cx="5065166" cy="42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4238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2228</TotalTime>
  <Words>251</Words>
  <Application>Microsoft Macintosh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Parcel</vt:lpstr>
      <vt:lpstr>QUESTION TAG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By Charlotte Bronte</dc:title>
  <dc:creator>anurag tripathi</dc:creator>
  <cp:lastModifiedBy>anurag tripathi</cp:lastModifiedBy>
  <cp:revision>24</cp:revision>
  <dcterms:created xsi:type="dcterms:W3CDTF">2020-07-06T14:17:23Z</dcterms:created>
  <dcterms:modified xsi:type="dcterms:W3CDTF">2020-07-09T02:47:45Z</dcterms:modified>
</cp:coreProperties>
</file>