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Montserrat Bold" charset="1" panose="00000800000000000000"/>
      <p:regular r:id="rId38"/>
    </p:embeddedFont>
    <p:embeddedFont>
      <p:font typeface="Poppins" charset="1" panose="00000500000000000000"/>
      <p:regular r:id="rId39"/>
    </p:embeddedFont>
    <p:embeddedFont>
      <p:font typeface="Poppins Bold" charset="1" panose="00000800000000000000"/>
      <p:regular r:id="rId40"/>
    </p:embeddedFont>
    <p:embeddedFont>
      <p:font typeface="Poppins Semi-Bold" charset="1" panose="00000700000000000000"/>
      <p:regular r:id="rId41"/>
    </p:embeddedFont>
    <p:embeddedFont>
      <p:font typeface="Canva Sans Bold" charset="1" panose="020B0803030501040103"/>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7072">
                <a:alpha val="100000"/>
              </a:srgbClr>
            </a:gs>
            <a:gs pos="100000">
              <a:srgbClr val="16ABC2">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9611812">
            <a:off x="-2201590" y="5640770"/>
            <a:ext cx="9216320" cy="92163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9611812">
            <a:off x="4067254" y="-4124149"/>
            <a:ext cx="9216320" cy="92163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041272" y="775277"/>
            <a:ext cx="14430406" cy="1443040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C6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7447315">
            <a:off x="12386792" y="-3743071"/>
            <a:ext cx="10366077" cy="1036607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30000"/>
                  </a:srgbClr>
                </a:gs>
                <a:gs pos="100000">
                  <a:srgbClr val="16ABC2">
                    <a:alpha val="30000"/>
                  </a:srgbClr>
                </a:gs>
              </a:gsLst>
              <a:lin ang="540000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2158881">
            <a:off x="14587915" y="689305"/>
            <a:ext cx="2038323" cy="1994225"/>
          </a:xfrm>
          <a:custGeom>
            <a:avLst/>
            <a:gdLst/>
            <a:ahLst/>
            <a:cxnLst/>
            <a:rect r="r" b="b" t="t" l="l"/>
            <a:pathLst>
              <a:path h="1994225" w="2038323">
                <a:moveTo>
                  <a:pt x="0" y="0"/>
                </a:moveTo>
                <a:lnTo>
                  <a:pt x="2038324" y="0"/>
                </a:lnTo>
                <a:lnTo>
                  <a:pt x="2038324" y="1994225"/>
                </a:lnTo>
                <a:lnTo>
                  <a:pt x="0" y="19942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840523" y="370701"/>
            <a:ext cx="6992850" cy="699285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25471" t="0" r="-25471" b="0"/>
              </a:stretch>
            </a:blipFill>
          </p:spPr>
        </p:sp>
      </p:grpSp>
      <p:grpSp>
        <p:nvGrpSpPr>
          <p:cNvPr name="Group 17" id="17"/>
          <p:cNvGrpSpPr/>
          <p:nvPr/>
        </p:nvGrpSpPr>
        <p:grpSpPr>
          <a:xfrm rot="0">
            <a:off x="840523" y="1028700"/>
            <a:ext cx="1666125" cy="530678"/>
            <a:chOff x="0" y="0"/>
            <a:chExt cx="2221500" cy="707571"/>
          </a:xfrm>
        </p:grpSpPr>
        <p:grpSp>
          <p:nvGrpSpPr>
            <p:cNvPr name="Group 18" id="18"/>
            <p:cNvGrpSpPr/>
            <p:nvPr/>
          </p:nvGrpSpPr>
          <p:grpSpPr>
            <a:xfrm rot="0">
              <a:off x="0"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265043"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530086"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795129"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06017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132521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1590258" y="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1855302" y="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2120345" y="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0"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265043"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530086"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795129"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06017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132521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1590258" y="201830"/>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1855302" y="201830"/>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2120345" y="201830"/>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0"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265043"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530086"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795129"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06017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132521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1590258" y="606416"/>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1855302" y="606416"/>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2120345" y="606416"/>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0"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265043"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530086"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795129"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06017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132521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7" id="117"/>
            <p:cNvGrpSpPr/>
            <p:nvPr/>
          </p:nvGrpSpPr>
          <p:grpSpPr>
            <a:xfrm rot="0">
              <a:off x="1590258" y="403661"/>
              <a:ext cx="101155" cy="101155"/>
              <a:chOff x="0" y="0"/>
              <a:chExt cx="812800" cy="812800"/>
            </a:xfrm>
          </p:grpSpPr>
          <p:sp>
            <p:nvSpPr>
              <p:cNvPr name="Freeform 118" id="1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9" id="11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0" id="120"/>
            <p:cNvGrpSpPr/>
            <p:nvPr/>
          </p:nvGrpSpPr>
          <p:grpSpPr>
            <a:xfrm rot="0">
              <a:off x="1855302" y="403661"/>
              <a:ext cx="101155" cy="101155"/>
              <a:chOff x="0" y="0"/>
              <a:chExt cx="812800" cy="812800"/>
            </a:xfrm>
          </p:grpSpPr>
          <p:sp>
            <p:nvSpPr>
              <p:cNvPr name="Freeform 121" id="1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2" id="12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3" id="123"/>
            <p:cNvGrpSpPr/>
            <p:nvPr/>
          </p:nvGrpSpPr>
          <p:grpSpPr>
            <a:xfrm rot="0">
              <a:off x="2120345" y="403661"/>
              <a:ext cx="101155" cy="101155"/>
              <a:chOff x="0" y="0"/>
              <a:chExt cx="812800" cy="812800"/>
            </a:xfrm>
          </p:grpSpPr>
          <p:sp>
            <p:nvSpPr>
              <p:cNvPr name="Freeform 124" id="1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5" id="12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TextBox 126" id="126"/>
          <p:cNvSpPr txBox="true"/>
          <p:nvPr/>
        </p:nvSpPr>
        <p:spPr>
          <a:xfrm rot="0">
            <a:off x="7833373" y="3951018"/>
            <a:ext cx="9184244" cy="4042537"/>
          </a:xfrm>
          <a:prstGeom prst="rect">
            <a:avLst/>
          </a:prstGeom>
        </p:spPr>
        <p:txBody>
          <a:bodyPr anchor="t" rtlCol="false" tIns="0" lIns="0" bIns="0" rIns="0">
            <a:spAutoFit/>
          </a:bodyPr>
          <a:lstStyle/>
          <a:p>
            <a:pPr algn="r">
              <a:lnSpc>
                <a:spcPts val="5264"/>
              </a:lnSpc>
            </a:pPr>
            <a:r>
              <a:rPr lang="en-US" b="true" sz="5600">
                <a:solidFill>
                  <a:srgbClr val="FFFFFF"/>
                </a:solidFill>
                <a:latin typeface="Montserrat Bold"/>
                <a:ea typeface="Montserrat Bold"/>
                <a:cs typeface="Montserrat Bold"/>
                <a:sym typeface="Montserrat Bold"/>
              </a:rPr>
              <a:t>STRATEGIC RECOMMENDATIONS FOR ZOMATO'S RESTAURANT EXPANSION</a:t>
            </a:r>
          </a:p>
          <a:p>
            <a:pPr algn="r">
              <a:lnSpc>
                <a:spcPts val="5264"/>
              </a:lnSpc>
            </a:pPr>
            <a:r>
              <a:rPr lang="en-US" b="true" sz="5600">
                <a:solidFill>
                  <a:srgbClr val="FFFFFF"/>
                </a:solidFill>
                <a:latin typeface="Montserrat Bold"/>
                <a:ea typeface="Montserrat Bold"/>
                <a:cs typeface="Montserrat Bold"/>
                <a:sym typeface="Montserrat Bold"/>
              </a:rPr>
              <a:t>2025</a:t>
            </a:r>
          </a:p>
        </p:txBody>
      </p:sp>
      <p:sp>
        <p:nvSpPr>
          <p:cNvPr name="TextBox 127" id="127"/>
          <p:cNvSpPr txBox="true"/>
          <p:nvPr/>
        </p:nvSpPr>
        <p:spPr>
          <a:xfrm rot="0">
            <a:off x="648680" y="9057796"/>
            <a:ext cx="4509274" cy="640026"/>
          </a:xfrm>
          <a:prstGeom prst="rect">
            <a:avLst/>
          </a:prstGeom>
        </p:spPr>
        <p:txBody>
          <a:bodyPr anchor="t" rtlCol="false" tIns="0" lIns="0" bIns="0" rIns="0">
            <a:spAutoFit/>
          </a:bodyPr>
          <a:lstStyle/>
          <a:p>
            <a:pPr algn="l">
              <a:lnSpc>
                <a:spcPts val="2520"/>
              </a:lnSpc>
            </a:pPr>
            <a:r>
              <a:rPr lang="en-US" sz="1800">
                <a:solidFill>
                  <a:srgbClr val="FFFFFF"/>
                </a:solidFill>
                <a:latin typeface="Poppins"/>
                <a:ea typeface="Poppins"/>
                <a:cs typeface="Poppins"/>
                <a:sym typeface="Poppins"/>
              </a:rPr>
              <a:t>Presented by </a:t>
            </a:r>
            <a:r>
              <a:rPr lang="en-US" sz="1800" b="true">
                <a:solidFill>
                  <a:srgbClr val="FFFFFF"/>
                </a:solidFill>
                <a:latin typeface="Poppins Bold"/>
                <a:ea typeface="Poppins Bold"/>
                <a:cs typeface="Poppins Bold"/>
                <a:sym typeface="Poppins Bold"/>
              </a:rPr>
              <a:t>Anuraj Satardekar</a:t>
            </a:r>
          </a:p>
          <a:p>
            <a:pPr algn="l">
              <a:lnSpc>
                <a:spcPts val="252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7072">
                <a:alpha val="100000"/>
              </a:srgbClr>
            </a:gs>
            <a:gs pos="100000">
              <a:srgbClr val="16ABC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5400000">
            <a:off x="11181381" y="9575641"/>
            <a:ext cx="2513523" cy="1243051"/>
          </a:xfrm>
          <a:custGeom>
            <a:avLst/>
            <a:gdLst/>
            <a:ahLst/>
            <a:cxnLst/>
            <a:rect r="r" b="b" t="t" l="l"/>
            <a:pathLst>
              <a:path h="1243051" w="2513523">
                <a:moveTo>
                  <a:pt x="0" y="0"/>
                </a:moveTo>
                <a:lnTo>
                  <a:pt x="2513523" y="0"/>
                </a:lnTo>
                <a:lnTo>
                  <a:pt x="2513523" y="1243051"/>
                </a:lnTo>
                <a:lnTo>
                  <a:pt x="0" y="12430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3659181" y="579303"/>
            <a:ext cx="2513523" cy="1243051"/>
          </a:xfrm>
          <a:custGeom>
            <a:avLst/>
            <a:gdLst/>
            <a:ahLst/>
            <a:cxnLst/>
            <a:rect r="r" b="b" t="t" l="l"/>
            <a:pathLst>
              <a:path h="1243051" w="2513523">
                <a:moveTo>
                  <a:pt x="0" y="0"/>
                </a:moveTo>
                <a:lnTo>
                  <a:pt x="2513523" y="0"/>
                </a:lnTo>
                <a:lnTo>
                  <a:pt x="2513523" y="1243052"/>
                </a:lnTo>
                <a:lnTo>
                  <a:pt x="0" y="1243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158881">
            <a:off x="-359362" y="-1069846"/>
            <a:ext cx="3371233" cy="3298298"/>
          </a:xfrm>
          <a:custGeom>
            <a:avLst/>
            <a:gdLst/>
            <a:ahLst/>
            <a:cxnLst/>
            <a:rect r="r" b="b" t="t" l="l"/>
            <a:pathLst>
              <a:path h="3298298" w="3371233">
                <a:moveTo>
                  <a:pt x="0" y="0"/>
                </a:moveTo>
                <a:lnTo>
                  <a:pt x="3371233" y="0"/>
                </a:lnTo>
                <a:lnTo>
                  <a:pt x="3371233" y="3298298"/>
                </a:lnTo>
                <a:lnTo>
                  <a:pt x="0" y="3298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158881">
            <a:off x="16486810" y="2444435"/>
            <a:ext cx="1544980" cy="1511555"/>
          </a:xfrm>
          <a:custGeom>
            <a:avLst/>
            <a:gdLst/>
            <a:ahLst/>
            <a:cxnLst/>
            <a:rect r="r" b="b" t="t" l="l"/>
            <a:pathLst>
              <a:path h="1511555" w="1544980">
                <a:moveTo>
                  <a:pt x="0" y="0"/>
                </a:moveTo>
                <a:lnTo>
                  <a:pt x="1544980" y="0"/>
                </a:lnTo>
                <a:lnTo>
                  <a:pt x="1544980" y="1511555"/>
                </a:lnTo>
                <a:lnTo>
                  <a:pt x="0" y="1511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7447315">
            <a:off x="-5071656" y="6609358"/>
            <a:ext cx="10366077" cy="1036607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C66"/>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10687357">
            <a:off x="10426986" y="-7079962"/>
            <a:ext cx="10366077" cy="1036607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028700" y="406799"/>
            <a:ext cx="15635491" cy="1368985"/>
          </a:xfrm>
          <a:prstGeom prst="rect">
            <a:avLst/>
          </a:prstGeom>
        </p:spPr>
        <p:txBody>
          <a:bodyPr anchor="t" rtlCol="false" tIns="0" lIns="0" bIns="0" rIns="0">
            <a:spAutoFit/>
          </a:bodyPr>
          <a:lstStyle/>
          <a:p>
            <a:pPr algn="ctr">
              <a:lnSpc>
                <a:spcPts val="10641"/>
              </a:lnSpc>
            </a:pPr>
            <a:r>
              <a:rPr lang="en-US" b="true" sz="7600">
                <a:solidFill>
                  <a:srgbClr val="FFFFFF"/>
                </a:solidFill>
                <a:latin typeface="Poppins Semi-Bold"/>
                <a:ea typeface="Poppins Semi-Bold"/>
                <a:cs typeface="Poppins Semi-Bold"/>
                <a:sym typeface="Poppins Semi-Bold"/>
              </a:rPr>
              <a:t>METHODOLOGY</a:t>
            </a:r>
          </a:p>
        </p:txBody>
      </p:sp>
      <p:sp>
        <p:nvSpPr>
          <p:cNvPr name="TextBox 13" id="13"/>
          <p:cNvSpPr txBox="true"/>
          <p:nvPr/>
        </p:nvSpPr>
        <p:spPr>
          <a:xfrm rot="0">
            <a:off x="1810293" y="2668824"/>
            <a:ext cx="14072305" cy="5704033"/>
          </a:xfrm>
          <a:prstGeom prst="rect">
            <a:avLst/>
          </a:prstGeom>
        </p:spPr>
        <p:txBody>
          <a:bodyPr anchor="t" rtlCol="false" tIns="0" lIns="0" bIns="0" rIns="0">
            <a:spAutoFit/>
          </a:bodyPr>
          <a:lstStyle/>
          <a:p>
            <a:pPr algn="just" marL="487545" indent="-243772" lvl="1">
              <a:lnSpc>
                <a:spcPts val="3771"/>
              </a:lnSpc>
              <a:buFont typeface="Arial"/>
              <a:buChar char="•"/>
            </a:pPr>
            <a:r>
              <a:rPr lang="en-US" sz="2258">
                <a:solidFill>
                  <a:srgbClr val="FFFFFF"/>
                </a:solidFill>
                <a:latin typeface="Poppins"/>
                <a:ea typeface="Poppins"/>
                <a:cs typeface="Poppins"/>
                <a:sym typeface="Poppins"/>
              </a:rPr>
              <a:t>Bar charts, stacked column charts, and other visual tools were used to highlight patterns in service offerings, restaurant distribution, and customer preferences.</a:t>
            </a:r>
          </a:p>
          <a:p>
            <a:pPr algn="just">
              <a:lnSpc>
                <a:spcPts val="3771"/>
              </a:lnSpc>
            </a:pPr>
          </a:p>
          <a:p>
            <a:pPr algn="just" marL="487545" indent="-243772" lvl="1">
              <a:lnSpc>
                <a:spcPts val="3771"/>
              </a:lnSpc>
              <a:buFont typeface="Arial"/>
              <a:buChar char="•"/>
            </a:pPr>
            <a:r>
              <a:rPr lang="en-US" sz="2258">
                <a:solidFill>
                  <a:srgbClr val="FFFFFF"/>
                </a:solidFill>
                <a:latin typeface="Poppins"/>
                <a:ea typeface="Poppins"/>
                <a:cs typeface="Poppins"/>
                <a:sym typeface="Poppins"/>
              </a:rPr>
              <a:t>We also applied Conditional Formatting to visually emphasize countries of strategic interest like</a:t>
            </a:r>
            <a:r>
              <a:rPr lang="en-US" sz="2258">
                <a:solidFill>
                  <a:srgbClr val="FFFFFF"/>
                </a:solidFill>
                <a:latin typeface="Poppins"/>
                <a:ea typeface="Poppins"/>
                <a:cs typeface="Poppins"/>
                <a:sym typeface="Poppins"/>
              </a:rPr>
              <a:t> Canada, Qatar, and Singapore.</a:t>
            </a:r>
          </a:p>
          <a:p>
            <a:pPr algn="just">
              <a:lnSpc>
                <a:spcPts val="3771"/>
              </a:lnSpc>
            </a:pPr>
          </a:p>
          <a:p>
            <a:pPr algn="just" marL="487545" indent="-243772" lvl="1">
              <a:lnSpc>
                <a:spcPts val="3771"/>
              </a:lnSpc>
              <a:buFont typeface="Arial"/>
              <a:buChar char="•"/>
            </a:pPr>
            <a:r>
              <a:rPr lang="en-US" sz="2258">
                <a:solidFill>
                  <a:srgbClr val="FFFFFF"/>
                </a:solidFill>
                <a:latin typeface="Poppins"/>
                <a:ea typeface="Poppins"/>
                <a:cs typeface="Poppins"/>
                <a:sym typeface="Poppins"/>
              </a:rPr>
              <a:t>Specific Excel functions such as IF, AND, MID, FIND, and ARRAYFORMULA (Google Sheets) were used to create custom columns, filters, and advanced counts.</a:t>
            </a:r>
          </a:p>
          <a:p>
            <a:pPr algn="just">
              <a:lnSpc>
                <a:spcPts val="3771"/>
              </a:lnSpc>
            </a:pPr>
          </a:p>
          <a:p>
            <a:pPr algn="just" marL="487545" indent="-243772" lvl="1">
              <a:lnSpc>
                <a:spcPts val="3771"/>
              </a:lnSpc>
              <a:buFont typeface="Arial"/>
              <a:buChar char="•"/>
            </a:pPr>
            <a:r>
              <a:rPr lang="en-US" sz="2258">
                <a:solidFill>
                  <a:srgbClr val="FFFFFF"/>
                </a:solidFill>
                <a:latin typeface="Poppins"/>
                <a:ea typeface="Poppins"/>
                <a:cs typeface="Poppins"/>
                <a:sym typeface="Poppins"/>
              </a:rPr>
              <a:t>Overall, the approach was focused on making the data accessible and insightful for strategic decision-making without overloading it with technical complexity.</a:t>
            </a:r>
          </a:p>
          <a:p>
            <a:pPr algn="just">
              <a:lnSpc>
                <a:spcPts val="3771"/>
              </a:lnSpc>
            </a:pPr>
          </a:p>
        </p:txBody>
      </p:sp>
    </p:spTree>
  </p:cSld>
  <p:clrMapOvr>
    <a:masterClrMapping/>
  </p:clrMapOvr>
  <p:transition spd="fast">
    <p:push dir="u"/>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sp>
        <p:nvSpPr>
          <p:cNvPr name="TextBox 2" id="2"/>
          <p:cNvSpPr txBox="true"/>
          <p:nvPr/>
        </p:nvSpPr>
        <p:spPr>
          <a:xfrm rot="0">
            <a:off x="7123105" y="3193970"/>
            <a:ext cx="10989945" cy="4597634"/>
          </a:xfrm>
          <a:prstGeom prst="rect">
            <a:avLst/>
          </a:prstGeom>
        </p:spPr>
        <p:txBody>
          <a:bodyPr anchor="t" rtlCol="false" tIns="0" lIns="0" bIns="0" rIns="0">
            <a:spAutoFit/>
          </a:bodyPr>
          <a:lstStyle/>
          <a:p>
            <a:pPr algn="l" marL="474978" indent="-237489" lvl="1">
              <a:lnSpc>
                <a:spcPts val="4091"/>
              </a:lnSpc>
              <a:buFont typeface="Arial"/>
              <a:buChar char="•"/>
            </a:pPr>
            <a:r>
              <a:rPr lang="en-US" sz="2199">
                <a:solidFill>
                  <a:srgbClr val="FDFEFF"/>
                </a:solidFill>
                <a:latin typeface="Poppins"/>
                <a:ea typeface="Poppins"/>
                <a:cs typeface="Poppins"/>
                <a:sym typeface="Poppins"/>
              </a:rPr>
              <a:t>The restaurant count is heavily concentrated in a few countries, with India alone accounting for over 8,600 outlets.</a:t>
            </a:r>
          </a:p>
          <a:p>
            <a:pPr algn="l">
              <a:lnSpc>
                <a:spcPts val="4091"/>
              </a:lnSpc>
            </a:pPr>
          </a:p>
          <a:p>
            <a:pPr algn="l" marL="474978" indent="-237489" lvl="1">
              <a:lnSpc>
                <a:spcPts val="4091"/>
              </a:lnSpc>
              <a:buFont typeface="Arial"/>
              <a:buChar char="•"/>
            </a:pPr>
            <a:r>
              <a:rPr lang="en-US" sz="2199">
                <a:solidFill>
                  <a:srgbClr val="FDFEFF"/>
                </a:solidFill>
                <a:latin typeface="Poppins"/>
                <a:ea typeface="Poppins"/>
                <a:cs typeface="Poppins"/>
                <a:sym typeface="Poppins"/>
              </a:rPr>
              <a:t>USA (434) and UK (80) follow distantly, reflecting regional saturation.</a:t>
            </a:r>
          </a:p>
          <a:p>
            <a:pPr algn="l">
              <a:lnSpc>
                <a:spcPts val="4091"/>
              </a:lnSpc>
            </a:pPr>
          </a:p>
          <a:p>
            <a:pPr algn="l" marL="474978" indent="-237489" lvl="1">
              <a:lnSpc>
                <a:spcPts val="4091"/>
              </a:lnSpc>
              <a:buFont typeface="Arial"/>
              <a:buChar char="•"/>
            </a:pPr>
            <a:r>
              <a:rPr lang="en-US" sz="2199">
                <a:solidFill>
                  <a:srgbClr val="FDFEFF"/>
                </a:solidFill>
                <a:latin typeface="Poppins"/>
                <a:ea typeface="Poppins"/>
                <a:cs typeface="Poppins"/>
                <a:sym typeface="Poppins"/>
              </a:rPr>
              <a:t>In contrast, countries like Canada (4), Qatar (20), and Singapore (20) remain largely untapped, presenting strong potential for strategic expansion.</a:t>
            </a:r>
          </a:p>
          <a:p>
            <a:pPr algn="l">
              <a:lnSpc>
                <a:spcPts val="4091"/>
              </a:lnSpc>
            </a:pPr>
          </a:p>
        </p:txBody>
      </p:sp>
      <p:grpSp>
        <p:nvGrpSpPr>
          <p:cNvPr name="Group 3" id="3"/>
          <p:cNvGrpSpPr/>
          <p:nvPr/>
        </p:nvGrpSpPr>
        <p:grpSpPr>
          <a:xfrm rot="7447315">
            <a:off x="-4759939" y="-6205115"/>
            <a:ext cx="10366077" cy="1036607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7447315">
            <a:off x="12515099" y="7822297"/>
            <a:ext cx="10366077" cy="1036607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876893" y="8580423"/>
            <a:ext cx="1666125" cy="530678"/>
            <a:chOff x="0" y="0"/>
            <a:chExt cx="2221500" cy="707571"/>
          </a:xfrm>
        </p:grpSpPr>
        <p:grpSp>
          <p:nvGrpSpPr>
            <p:cNvPr name="Group 10" id="10"/>
            <p:cNvGrpSpPr/>
            <p:nvPr/>
          </p:nvGrpSpPr>
          <p:grpSpPr>
            <a:xfrm rot="0">
              <a:off x="0" y="0"/>
              <a:ext cx="101155" cy="10115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 id="13"/>
            <p:cNvGrpSpPr/>
            <p:nvPr/>
          </p:nvGrpSpPr>
          <p:grpSpPr>
            <a:xfrm rot="0">
              <a:off x="265043" y="0"/>
              <a:ext cx="101155" cy="10115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 id="16"/>
            <p:cNvGrpSpPr/>
            <p:nvPr/>
          </p:nvGrpSpPr>
          <p:grpSpPr>
            <a:xfrm rot="0">
              <a:off x="530086" y="0"/>
              <a:ext cx="101155" cy="10115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 id="19"/>
            <p:cNvGrpSpPr/>
            <p:nvPr/>
          </p:nvGrpSpPr>
          <p:grpSpPr>
            <a:xfrm rot="0">
              <a:off x="795129" y="0"/>
              <a:ext cx="101155" cy="10115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 id="22"/>
            <p:cNvGrpSpPr/>
            <p:nvPr/>
          </p:nvGrpSpPr>
          <p:grpSpPr>
            <a:xfrm rot="0">
              <a:off x="1060172" y="0"/>
              <a:ext cx="101155" cy="10115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5" id="25"/>
            <p:cNvGrpSpPr/>
            <p:nvPr/>
          </p:nvGrpSpPr>
          <p:grpSpPr>
            <a:xfrm rot="0">
              <a:off x="1325215" y="0"/>
              <a:ext cx="101155" cy="10115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8" id="28"/>
            <p:cNvGrpSpPr/>
            <p:nvPr/>
          </p:nvGrpSpPr>
          <p:grpSpPr>
            <a:xfrm rot="0">
              <a:off x="1590258" y="0"/>
              <a:ext cx="101155" cy="101155"/>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1" id="31"/>
            <p:cNvGrpSpPr/>
            <p:nvPr/>
          </p:nvGrpSpPr>
          <p:grpSpPr>
            <a:xfrm rot="0">
              <a:off x="1855302" y="0"/>
              <a:ext cx="101155" cy="101155"/>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4" id="34"/>
            <p:cNvGrpSpPr/>
            <p:nvPr/>
          </p:nvGrpSpPr>
          <p:grpSpPr>
            <a:xfrm rot="0">
              <a:off x="2120345" y="0"/>
              <a:ext cx="101155" cy="101155"/>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7" id="37"/>
            <p:cNvGrpSpPr/>
            <p:nvPr/>
          </p:nvGrpSpPr>
          <p:grpSpPr>
            <a:xfrm rot="0">
              <a:off x="0" y="201830"/>
              <a:ext cx="101155" cy="101155"/>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9" id="3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0" id="40"/>
            <p:cNvGrpSpPr/>
            <p:nvPr/>
          </p:nvGrpSpPr>
          <p:grpSpPr>
            <a:xfrm rot="0">
              <a:off x="265043" y="201830"/>
              <a:ext cx="101155" cy="101155"/>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2" id="4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3" id="43"/>
            <p:cNvGrpSpPr/>
            <p:nvPr/>
          </p:nvGrpSpPr>
          <p:grpSpPr>
            <a:xfrm rot="0">
              <a:off x="530086" y="201830"/>
              <a:ext cx="101155" cy="101155"/>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5" id="4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6" id="46"/>
            <p:cNvGrpSpPr/>
            <p:nvPr/>
          </p:nvGrpSpPr>
          <p:grpSpPr>
            <a:xfrm rot="0">
              <a:off x="795129" y="201830"/>
              <a:ext cx="101155" cy="101155"/>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8" id="4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9" id="49"/>
            <p:cNvGrpSpPr/>
            <p:nvPr/>
          </p:nvGrpSpPr>
          <p:grpSpPr>
            <a:xfrm rot="0">
              <a:off x="1060172" y="201830"/>
              <a:ext cx="101155" cy="101155"/>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1" id="5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2" id="52"/>
            <p:cNvGrpSpPr/>
            <p:nvPr/>
          </p:nvGrpSpPr>
          <p:grpSpPr>
            <a:xfrm rot="0">
              <a:off x="1325215" y="201830"/>
              <a:ext cx="101155" cy="101155"/>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4" id="5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5" id="55"/>
            <p:cNvGrpSpPr/>
            <p:nvPr/>
          </p:nvGrpSpPr>
          <p:grpSpPr>
            <a:xfrm rot="0">
              <a:off x="1590258" y="201830"/>
              <a:ext cx="101155" cy="101155"/>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7" id="5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8" id="58"/>
            <p:cNvGrpSpPr/>
            <p:nvPr/>
          </p:nvGrpSpPr>
          <p:grpSpPr>
            <a:xfrm rot="0">
              <a:off x="1855302" y="201830"/>
              <a:ext cx="101155" cy="101155"/>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0" id="6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1" id="61"/>
            <p:cNvGrpSpPr/>
            <p:nvPr/>
          </p:nvGrpSpPr>
          <p:grpSpPr>
            <a:xfrm rot="0">
              <a:off x="2120345" y="201830"/>
              <a:ext cx="101155" cy="101155"/>
              <a:chOff x="0" y="0"/>
              <a:chExt cx="812800" cy="812800"/>
            </a:xfrm>
          </p:grpSpPr>
          <p:sp>
            <p:nvSpPr>
              <p:cNvPr name="Freeform 62" id="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3" id="6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4" id="64"/>
            <p:cNvGrpSpPr/>
            <p:nvPr/>
          </p:nvGrpSpPr>
          <p:grpSpPr>
            <a:xfrm rot="0">
              <a:off x="0" y="606416"/>
              <a:ext cx="101155" cy="101155"/>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6" id="6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7" id="67"/>
            <p:cNvGrpSpPr/>
            <p:nvPr/>
          </p:nvGrpSpPr>
          <p:grpSpPr>
            <a:xfrm rot="0">
              <a:off x="265043" y="606416"/>
              <a:ext cx="101155" cy="101155"/>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9" id="6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0" id="70"/>
            <p:cNvGrpSpPr/>
            <p:nvPr/>
          </p:nvGrpSpPr>
          <p:grpSpPr>
            <a:xfrm rot="0">
              <a:off x="530086" y="606416"/>
              <a:ext cx="101155" cy="101155"/>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2" id="7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3" id="73"/>
            <p:cNvGrpSpPr/>
            <p:nvPr/>
          </p:nvGrpSpPr>
          <p:grpSpPr>
            <a:xfrm rot="0">
              <a:off x="795129" y="606416"/>
              <a:ext cx="101155" cy="101155"/>
              <a:chOff x="0" y="0"/>
              <a:chExt cx="812800" cy="812800"/>
            </a:xfrm>
          </p:grpSpPr>
          <p:sp>
            <p:nvSpPr>
              <p:cNvPr name="Freeform 74" id="7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5" id="7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6" id="76"/>
            <p:cNvGrpSpPr/>
            <p:nvPr/>
          </p:nvGrpSpPr>
          <p:grpSpPr>
            <a:xfrm rot="0">
              <a:off x="1060172" y="606416"/>
              <a:ext cx="101155" cy="101155"/>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8" id="7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9" id="79"/>
            <p:cNvGrpSpPr/>
            <p:nvPr/>
          </p:nvGrpSpPr>
          <p:grpSpPr>
            <a:xfrm rot="0">
              <a:off x="1325215" y="606416"/>
              <a:ext cx="101155" cy="101155"/>
              <a:chOff x="0" y="0"/>
              <a:chExt cx="812800" cy="812800"/>
            </a:xfrm>
          </p:grpSpPr>
          <p:sp>
            <p:nvSpPr>
              <p:cNvPr name="Freeform 80" id="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1" id="8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2" id="82"/>
            <p:cNvGrpSpPr/>
            <p:nvPr/>
          </p:nvGrpSpPr>
          <p:grpSpPr>
            <a:xfrm rot="0">
              <a:off x="1590258" y="606416"/>
              <a:ext cx="101155" cy="101155"/>
              <a:chOff x="0" y="0"/>
              <a:chExt cx="812800" cy="812800"/>
            </a:xfrm>
          </p:grpSpPr>
          <p:sp>
            <p:nvSpPr>
              <p:cNvPr name="Freeform 83" id="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4" id="8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5" id="85"/>
            <p:cNvGrpSpPr/>
            <p:nvPr/>
          </p:nvGrpSpPr>
          <p:grpSpPr>
            <a:xfrm rot="0">
              <a:off x="1855302" y="606416"/>
              <a:ext cx="101155" cy="101155"/>
              <a:chOff x="0" y="0"/>
              <a:chExt cx="812800" cy="812800"/>
            </a:xfrm>
          </p:grpSpPr>
          <p:sp>
            <p:nvSpPr>
              <p:cNvPr name="Freeform 86" id="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7" id="8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8" id="88"/>
            <p:cNvGrpSpPr/>
            <p:nvPr/>
          </p:nvGrpSpPr>
          <p:grpSpPr>
            <a:xfrm rot="0">
              <a:off x="2120345" y="606416"/>
              <a:ext cx="101155" cy="101155"/>
              <a:chOff x="0" y="0"/>
              <a:chExt cx="812800" cy="812800"/>
            </a:xfrm>
          </p:grpSpPr>
          <p:sp>
            <p:nvSpPr>
              <p:cNvPr name="Freeform 89" id="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0" id="9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1" id="91"/>
            <p:cNvGrpSpPr/>
            <p:nvPr/>
          </p:nvGrpSpPr>
          <p:grpSpPr>
            <a:xfrm rot="0">
              <a:off x="0" y="403661"/>
              <a:ext cx="101155" cy="101155"/>
              <a:chOff x="0" y="0"/>
              <a:chExt cx="812800" cy="812800"/>
            </a:xfrm>
          </p:grpSpPr>
          <p:sp>
            <p:nvSpPr>
              <p:cNvPr name="Freeform 92" id="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3" id="9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4" id="94"/>
            <p:cNvGrpSpPr/>
            <p:nvPr/>
          </p:nvGrpSpPr>
          <p:grpSpPr>
            <a:xfrm rot="0">
              <a:off x="265043" y="403661"/>
              <a:ext cx="101155" cy="101155"/>
              <a:chOff x="0" y="0"/>
              <a:chExt cx="812800" cy="812800"/>
            </a:xfrm>
          </p:grpSpPr>
          <p:sp>
            <p:nvSpPr>
              <p:cNvPr name="Freeform 95" id="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6" id="9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7" id="97"/>
            <p:cNvGrpSpPr/>
            <p:nvPr/>
          </p:nvGrpSpPr>
          <p:grpSpPr>
            <a:xfrm rot="0">
              <a:off x="530086" y="403661"/>
              <a:ext cx="101155" cy="101155"/>
              <a:chOff x="0" y="0"/>
              <a:chExt cx="812800" cy="812800"/>
            </a:xfrm>
          </p:grpSpPr>
          <p:sp>
            <p:nvSpPr>
              <p:cNvPr name="Freeform 98" id="9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9" id="9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0" id="100"/>
            <p:cNvGrpSpPr/>
            <p:nvPr/>
          </p:nvGrpSpPr>
          <p:grpSpPr>
            <a:xfrm rot="0">
              <a:off x="795129" y="403661"/>
              <a:ext cx="101155" cy="101155"/>
              <a:chOff x="0" y="0"/>
              <a:chExt cx="812800" cy="812800"/>
            </a:xfrm>
          </p:grpSpPr>
          <p:sp>
            <p:nvSpPr>
              <p:cNvPr name="Freeform 101" id="10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2" id="10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3" id="103"/>
            <p:cNvGrpSpPr/>
            <p:nvPr/>
          </p:nvGrpSpPr>
          <p:grpSpPr>
            <a:xfrm rot="0">
              <a:off x="1060172" y="403661"/>
              <a:ext cx="101155" cy="101155"/>
              <a:chOff x="0" y="0"/>
              <a:chExt cx="812800" cy="812800"/>
            </a:xfrm>
          </p:grpSpPr>
          <p:sp>
            <p:nvSpPr>
              <p:cNvPr name="Freeform 104" id="10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5" id="10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6" id="106"/>
            <p:cNvGrpSpPr/>
            <p:nvPr/>
          </p:nvGrpSpPr>
          <p:grpSpPr>
            <a:xfrm rot="0">
              <a:off x="1325215" y="403661"/>
              <a:ext cx="101155" cy="101155"/>
              <a:chOff x="0" y="0"/>
              <a:chExt cx="812800" cy="812800"/>
            </a:xfrm>
          </p:grpSpPr>
          <p:sp>
            <p:nvSpPr>
              <p:cNvPr name="Freeform 107" id="10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8" id="10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9" id="109"/>
            <p:cNvGrpSpPr/>
            <p:nvPr/>
          </p:nvGrpSpPr>
          <p:grpSpPr>
            <a:xfrm rot="0">
              <a:off x="1590258" y="403661"/>
              <a:ext cx="101155" cy="101155"/>
              <a:chOff x="0" y="0"/>
              <a:chExt cx="812800" cy="812800"/>
            </a:xfrm>
          </p:grpSpPr>
          <p:sp>
            <p:nvSpPr>
              <p:cNvPr name="Freeform 110" id="1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1" id="1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2" id="112"/>
            <p:cNvGrpSpPr/>
            <p:nvPr/>
          </p:nvGrpSpPr>
          <p:grpSpPr>
            <a:xfrm rot="0">
              <a:off x="1855302" y="403661"/>
              <a:ext cx="101155" cy="101155"/>
              <a:chOff x="0" y="0"/>
              <a:chExt cx="812800" cy="812800"/>
            </a:xfrm>
          </p:grpSpPr>
          <p:sp>
            <p:nvSpPr>
              <p:cNvPr name="Freeform 113" id="1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4" id="1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5" id="115"/>
            <p:cNvGrpSpPr/>
            <p:nvPr/>
          </p:nvGrpSpPr>
          <p:grpSpPr>
            <a:xfrm rot="0">
              <a:off x="2120345" y="403661"/>
              <a:ext cx="101155" cy="101155"/>
              <a:chOff x="0" y="0"/>
              <a:chExt cx="812800" cy="812800"/>
            </a:xfrm>
          </p:grpSpPr>
          <p:sp>
            <p:nvSpPr>
              <p:cNvPr name="Freeform 116" id="1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7" id="1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grpSp>
        <p:nvGrpSpPr>
          <p:cNvPr name="Group 118" id="118"/>
          <p:cNvGrpSpPr/>
          <p:nvPr/>
        </p:nvGrpSpPr>
        <p:grpSpPr>
          <a:xfrm rot="0">
            <a:off x="3174257" y="2110740"/>
            <a:ext cx="1666125" cy="530678"/>
            <a:chOff x="0" y="0"/>
            <a:chExt cx="2221500" cy="707571"/>
          </a:xfrm>
        </p:grpSpPr>
        <p:grpSp>
          <p:nvGrpSpPr>
            <p:cNvPr name="Group 119" id="119"/>
            <p:cNvGrpSpPr/>
            <p:nvPr/>
          </p:nvGrpSpPr>
          <p:grpSpPr>
            <a:xfrm rot="0">
              <a:off x="0" y="0"/>
              <a:ext cx="101155" cy="101155"/>
              <a:chOff x="0" y="0"/>
              <a:chExt cx="812800" cy="812800"/>
            </a:xfrm>
          </p:grpSpPr>
          <p:sp>
            <p:nvSpPr>
              <p:cNvPr name="Freeform 120" id="1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1" id="12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2" id="122"/>
            <p:cNvGrpSpPr/>
            <p:nvPr/>
          </p:nvGrpSpPr>
          <p:grpSpPr>
            <a:xfrm rot="0">
              <a:off x="265043" y="0"/>
              <a:ext cx="101155" cy="101155"/>
              <a:chOff x="0" y="0"/>
              <a:chExt cx="812800" cy="812800"/>
            </a:xfrm>
          </p:grpSpPr>
          <p:sp>
            <p:nvSpPr>
              <p:cNvPr name="Freeform 123" id="1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4" id="12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5" id="125"/>
            <p:cNvGrpSpPr/>
            <p:nvPr/>
          </p:nvGrpSpPr>
          <p:grpSpPr>
            <a:xfrm rot="0">
              <a:off x="530086" y="0"/>
              <a:ext cx="101155" cy="101155"/>
              <a:chOff x="0" y="0"/>
              <a:chExt cx="812800" cy="812800"/>
            </a:xfrm>
          </p:grpSpPr>
          <p:sp>
            <p:nvSpPr>
              <p:cNvPr name="Freeform 126" id="1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7" id="12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8" id="128"/>
            <p:cNvGrpSpPr/>
            <p:nvPr/>
          </p:nvGrpSpPr>
          <p:grpSpPr>
            <a:xfrm rot="0">
              <a:off x="795129" y="0"/>
              <a:ext cx="101155" cy="101155"/>
              <a:chOff x="0" y="0"/>
              <a:chExt cx="812800" cy="812800"/>
            </a:xfrm>
          </p:grpSpPr>
          <p:sp>
            <p:nvSpPr>
              <p:cNvPr name="Freeform 129" id="1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0" id="13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1" id="131"/>
            <p:cNvGrpSpPr/>
            <p:nvPr/>
          </p:nvGrpSpPr>
          <p:grpSpPr>
            <a:xfrm rot="0">
              <a:off x="1060172" y="0"/>
              <a:ext cx="101155" cy="101155"/>
              <a:chOff x="0" y="0"/>
              <a:chExt cx="812800" cy="812800"/>
            </a:xfrm>
          </p:grpSpPr>
          <p:sp>
            <p:nvSpPr>
              <p:cNvPr name="Freeform 132" id="1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3" id="13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4" id="134"/>
            <p:cNvGrpSpPr/>
            <p:nvPr/>
          </p:nvGrpSpPr>
          <p:grpSpPr>
            <a:xfrm rot="0">
              <a:off x="1325215" y="0"/>
              <a:ext cx="101155" cy="101155"/>
              <a:chOff x="0" y="0"/>
              <a:chExt cx="812800" cy="812800"/>
            </a:xfrm>
          </p:grpSpPr>
          <p:sp>
            <p:nvSpPr>
              <p:cNvPr name="Freeform 135" id="1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6" id="13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7" id="137"/>
            <p:cNvGrpSpPr/>
            <p:nvPr/>
          </p:nvGrpSpPr>
          <p:grpSpPr>
            <a:xfrm rot="0">
              <a:off x="1590258" y="0"/>
              <a:ext cx="101155" cy="101155"/>
              <a:chOff x="0" y="0"/>
              <a:chExt cx="812800" cy="812800"/>
            </a:xfrm>
          </p:grpSpPr>
          <p:sp>
            <p:nvSpPr>
              <p:cNvPr name="Freeform 138" id="1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9" id="13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0" id="140"/>
            <p:cNvGrpSpPr/>
            <p:nvPr/>
          </p:nvGrpSpPr>
          <p:grpSpPr>
            <a:xfrm rot="0">
              <a:off x="1855302" y="0"/>
              <a:ext cx="101155" cy="101155"/>
              <a:chOff x="0" y="0"/>
              <a:chExt cx="812800" cy="812800"/>
            </a:xfrm>
          </p:grpSpPr>
          <p:sp>
            <p:nvSpPr>
              <p:cNvPr name="Freeform 141" id="1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2" id="14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3" id="143"/>
            <p:cNvGrpSpPr/>
            <p:nvPr/>
          </p:nvGrpSpPr>
          <p:grpSpPr>
            <a:xfrm rot="0">
              <a:off x="2120345" y="0"/>
              <a:ext cx="101155" cy="101155"/>
              <a:chOff x="0" y="0"/>
              <a:chExt cx="812800" cy="812800"/>
            </a:xfrm>
          </p:grpSpPr>
          <p:sp>
            <p:nvSpPr>
              <p:cNvPr name="Freeform 144" id="1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5" id="14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6" id="146"/>
            <p:cNvGrpSpPr/>
            <p:nvPr/>
          </p:nvGrpSpPr>
          <p:grpSpPr>
            <a:xfrm rot="0">
              <a:off x="0" y="201830"/>
              <a:ext cx="101155" cy="101155"/>
              <a:chOff x="0" y="0"/>
              <a:chExt cx="812800" cy="812800"/>
            </a:xfrm>
          </p:grpSpPr>
          <p:sp>
            <p:nvSpPr>
              <p:cNvPr name="Freeform 147" id="1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8" id="14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9" id="149"/>
            <p:cNvGrpSpPr/>
            <p:nvPr/>
          </p:nvGrpSpPr>
          <p:grpSpPr>
            <a:xfrm rot="0">
              <a:off x="265043" y="201830"/>
              <a:ext cx="101155" cy="101155"/>
              <a:chOff x="0" y="0"/>
              <a:chExt cx="812800" cy="812800"/>
            </a:xfrm>
          </p:grpSpPr>
          <p:sp>
            <p:nvSpPr>
              <p:cNvPr name="Freeform 150" id="1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1" id="15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2" id="152"/>
            <p:cNvGrpSpPr/>
            <p:nvPr/>
          </p:nvGrpSpPr>
          <p:grpSpPr>
            <a:xfrm rot="0">
              <a:off x="530086" y="201830"/>
              <a:ext cx="101155" cy="101155"/>
              <a:chOff x="0" y="0"/>
              <a:chExt cx="812800" cy="812800"/>
            </a:xfrm>
          </p:grpSpPr>
          <p:sp>
            <p:nvSpPr>
              <p:cNvPr name="Freeform 153" id="1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4" id="15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5" id="155"/>
            <p:cNvGrpSpPr/>
            <p:nvPr/>
          </p:nvGrpSpPr>
          <p:grpSpPr>
            <a:xfrm rot="0">
              <a:off x="795129" y="201830"/>
              <a:ext cx="101155" cy="101155"/>
              <a:chOff x="0" y="0"/>
              <a:chExt cx="812800" cy="812800"/>
            </a:xfrm>
          </p:grpSpPr>
          <p:sp>
            <p:nvSpPr>
              <p:cNvPr name="Freeform 156" id="1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7" id="15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8" id="158"/>
            <p:cNvGrpSpPr/>
            <p:nvPr/>
          </p:nvGrpSpPr>
          <p:grpSpPr>
            <a:xfrm rot="0">
              <a:off x="1060172" y="201830"/>
              <a:ext cx="101155" cy="101155"/>
              <a:chOff x="0" y="0"/>
              <a:chExt cx="812800" cy="812800"/>
            </a:xfrm>
          </p:grpSpPr>
          <p:sp>
            <p:nvSpPr>
              <p:cNvPr name="Freeform 159" id="1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0" id="16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1" id="161"/>
            <p:cNvGrpSpPr/>
            <p:nvPr/>
          </p:nvGrpSpPr>
          <p:grpSpPr>
            <a:xfrm rot="0">
              <a:off x="1325215" y="201830"/>
              <a:ext cx="101155" cy="101155"/>
              <a:chOff x="0" y="0"/>
              <a:chExt cx="812800" cy="812800"/>
            </a:xfrm>
          </p:grpSpPr>
          <p:sp>
            <p:nvSpPr>
              <p:cNvPr name="Freeform 162" id="1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3" id="16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4" id="164"/>
            <p:cNvGrpSpPr/>
            <p:nvPr/>
          </p:nvGrpSpPr>
          <p:grpSpPr>
            <a:xfrm rot="0">
              <a:off x="1590258" y="201830"/>
              <a:ext cx="101155" cy="101155"/>
              <a:chOff x="0" y="0"/>
              <a:chExt cx="812800" cy="812800"/>
            </a:xfrm>
          </p:grpSpPr>
          <p:sp>
            <p:nvSpPr>
              <p:cNvPr name="Freeform 165" id="1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6" id="16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7" id="167"/>
            <p:cNvGrpSpPr/>
            <p:nvPr/>
          </p:nvGrpSpPr>
          <p:grpSpPr>
            <a:xfrm rot="0">
              <a:off x="1855302" y="201830"/>
              <a:ext cx="101155" cy="101155"/>
              <a:chOff x="0" y="0"/>
              <a:chExt cx="812800" cy="812800"/>
            </a:xfrm>
          </p:grpSpPr>
          <p:sp>
            <p:nvSpPr>
              <p:cNvPr name="Freeform 168" id="1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9" id="16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0" id="170"/>
            <p:cNvGrpSpPr/>
            <p:nvPr/>
          </p:nvGrpSpPr>
          <p:grpSpPr>
            <a:xfrm rot="0">
              <a:off x="2120345" y="201830"/>
              <a:ext cx="101155" cy="101155"/>
              <a:chOff x="0" y="0"/>
              <a:chExt cx="812800" cy="812800"/>
            </a:xfrm>
          </p:grpSpPr>
          <p:sp>
            <p:nvSpPr>
              <p:cNvPr name="Freeform 171" id="1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2" id="17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3" id="173"/>
            <p:cNvGrpSpPr/>
            <p:nvPr/>
          </p:nvGrpSpPr>
          <p:grpSpPr>
            <a:xfrm rot="0">
              <a:off x="0" y="606416"/>
              <a:ext cx="101155" cy="101155"/>
              <a:chOff x="0" y="0"/>
              <a:chExt cx="812800" cy="812800"/>
            </a:xfrm>
          </p:grpSpPr>
          <p:sp>
            <p:nvSpPr>
              <p:cNvPr name="Freeform 174" id="17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5" id="17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6" id="176"/>
            <p:cNvGrpSpPr/>
            <p:nvPr/>
          </p:nvGrpSpPr>
          <p:grpSpPr>
            <a:xfrm rot="0">
              <a:off x="265043" y="606416"/>
              <a:ext cx="101155" cy="101155"/>
              <a:chOff x="0" y="0"/>
              <a:chExt cx="812800" cy="812800"/>
            </a:xfrm>
          </p:grpSpPr>
          <p:sp>
            <p:nvSpPr>
              <p:cNvPr name="Freeform 177" id="1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8" id="17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9" id="179"/>
            <p:cNvGrpSpPr/>
            <p:nvPr/>
          </p:nvGrpSpPr>
          <p:grpSpPr>
            <a:xfrm rot="0">
              <a:off x="530086" y="606416"/>
              <a:ext cx="101155" cy="101155"/>
              <a:chOff x="0" y="0"/>
              <a:chExt cx="812800" cy="812800"/>
            </a:xfrm>
          </p:grpSpPr>
          <p:sp>
            <p:nvSpPr>
              <p:cNvPr name="Freeform 180" id="1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1" id="18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2" id="182"/>
            <p:cNvGrpSpPr/>
            <p:nvPr/>
          </p:nvGrpSpPr>
          <p:grpSpPr>
            <a:xfrm rot="0">
              <a:off x="795129" y="606416"/>
              <a:ext cx="101155" cy="101155"/>
              <a:chOff x="0" y="0"/>
              <a:chExt cx="812800" cy="812800"/>
            </a:xfrm>
          </p:grpSpPr>
          <p:sp>
            <p:nvSpPr>
              <p:cNvPr name="Freeform 183" id="1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4" id="18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5" id="185"/>
            <p:cNvGrpSpPr/>
            <p:nvPr/>
          </p:nvGrpSpPr>
          <p:grpSpPr>
            <a:xfrm rot="0">
              <a:off x="1060172" y="606416"/>
              <a:ext cx="101155" cy="101155"/>
              <a:chOff x="0" y="0"/>
              <a:chExt cx="812800" cy="812800"/>
            </a:xfrm>
          </p:grpSpPr>
          <p:sp>
            <p:nvSpPr>
              <p:cNvPr name="Freeform 186" id="1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7" id="18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8" id="188"/>
            <p:cNvGrpSpPr/>
            <p:nvPr/>
          </p:nvGrpSpPr>
          <p:grpSpPr>
            <a:xfrm rot="0">
              <a:off x="1325215" y="606416"/>
              <a:ext cx="101155" cy="101155"/>
              <a:chOff x="0" y="0"/>
              <a:chExt cx="812800" cy="812800"/>
            </a:xfrm>
          </p:grpSpPr>
          <p:sp>
            <p:nvSpPr>
              <p:cNvPr name="Freeform 189" id="1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0" id="19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1" id="191"/>
            <p:cNvGrpSpPr/>
            <p:nvPr/>
          </p:nvGrpSpPr>
          <p:grpSpPr>
            <a:xfrm rot="0">
              <a:off x="1590258" y="606416"/>
              <a:ext cx="101155" cy="101155"/>
              <a:chOff x="0" y="0"/>
              <a:chExt cx="812800" cy="812800"/>
            </a:xfrm>
          </p:grpSpPr>
          <p:sp>
            <p:nvSpPr>
              <p:cNvPr name="Freeform 192" id="1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3" id="19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4" id="194"/>
            <p:cNvGrpSpPr/>
            <p:nvPr/>
          </p:nvGrpSpPr>
          <p:grpSpPr>
            <a:xfrm rot="0">
              <a:off x="1855302" y="606416"/>
              <a:ext cx="101155" cy="101155"/>
              <a:chOff x="0" y="0"/>
              <a:chExt cx="812800" cy="812800"/>
            </a:xfrm>
          </p:grpSpPr>
          <p:sp>
            <p:nvSpPr>
              <p:cNvPr name="Freeform 195" id="1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6" id="19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7" id="197"/>
            <p:cNvGrpSpPr/>
            <p:nvPr/>
          </p:nvGrpSpPr>
          <p:grpSpPr>
            <a:xfrm rot="0">
              <a:off x="2120345" y="606416"/>
              <a:ext cx="101155" cy="101155"/>
              <a:chOff x="0" y="0"/>
              <a:chExt cx="812800" cy="812800"/>
            </a:xfrm>
          </p:grpSpPr>
          <p:sp>
            <p:nvSpPr>
              <p:cNvPr name="Freeform 198" id="19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9" id="19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0" id="200"/>
            <p:cNvGrpSpPr/>
            <p:nvPr/>
          </p:nvGrpSpPr>
          <p:grpSpPr>
            <a:xfrm rot="0">
              <a:off x="0" y="403661"/>
              <a:ext cx="101155" cy="101155"/>
              <a:chOff x="0" y="0"/>
              <a:chExt cx="812800" cy="812800"/>
            </a:xfrm>
          </p:grpSpPr>
          <p:sp>
            <p:nvSpPr>
              <p:cNvPr name="Freeform 201" id="20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2" id="20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3" id="203"/>
            <p:cNvGrpSpPr/>
            <p:nvPr/>
          </p:nvGrpSpPr>
          <p:grpSpPr>
            <a:xfrm rot="0">
              <a:off x="265043" y="403661"/>
              <a:ext cx="101155" cy="101155"/>
              <a:chOff x="0" y="0"/>
              <a:chExt cx="812800" cy="812800"/>
            </a:xfrm>
          </p:grpSpPr>
          <p:sp>
            <p:nvSpPr>
              <p:cNvPr name="Freeform 204" id="20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5" id="20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6" id="206"/>
            <p:cNvGrpSpPr/>
            <p:nvPr/>
          </p:nvGrpSpPr>
          <p:grpSpPr>
            <a:xfrm rot="0">
              <a:off x="530086" y="403661"/>
              <a:ext cx="101155" cy="101155"/>
              <a:chOff x="0" y="0"/>
              <a:chExt cx="812800" cy="812800"/>
            </a:xfrm>
          </p:grpSpPr>
          <p:sp>
            <p:nvSpPr>
              <p:cNvPr name="Freeform 207" id="20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8" id="20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9" id="209"/>
            <p:cNvGrpSpPr/>
            <p:nvPr/>
          </p:nvGrpSpPr>
          <p:grpSpPr>
            <a:xfrm rot="0">
              <a:off x="795129" y="403661"/>
              <a:ext cx="101155" cy="101155"/>
              <a:chOff x="0" y="0"/>
              <a:chExt cx="812800" cy="812800"/>
            </a:xfrm>
          </p:grpSpPr>
          <p:sp>
            <p:nvSpPr>
              <p:cNvPr name="Freeform 210" id="2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1" id="2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2" id="212"/>
            <p:cNvGrpSpPr/>
            <p:nvPr/>
          </p:nvGrpSpPr>
          <p:grpSpPr>
            <a:xfrm rot="0">
              <a:off x="1060172" y="403661"/>
              <a:ext cx="101155" cy="101155"/>
              <a:chOff x="0" y="0"/>
              <a:chExt cx="812800" cy="812800"/>
            </a:xfrm>
          </p:grpSpPr>
          <p:sp>
            <p:nvSpPr>
              <p:cNvPr name="Freeform 213" id="2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4" id="2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5" id="215"/>
            <p:cNvGrpSpPr/>
            <p:nvPr/>
          </p:nvGrpSpPr>
          <p:grpSpPr>
            <a:xfrm rot="0">
              <a:off x="1325215" y="403661"/>
              <a:ext cx="101155" cy="101155"/>
              <a:chOff x="0" y="0"/>
              <a:chExt cx="812800" cy="812800"/>
            </a:xfrm>
          </p:grpSpPr>
          <p:sp>
            <p:nvSpPr>
              <p:cNvPr name="Freeform 216" id="2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7" id="2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8" id="218"/>
            <p:cNvGrpSpPr/>
            <p:nvPr/>
          </p:nvGrpSpPr>
          <p:grpSpPr>
            <a:xfrm rot="0">
              <a:off x="1590258" y="403661"/>
              <a:ext cx="101155" cy="101155"/>
              <a:chOff x="0" y="0"/>
              <a:chExt cx="812800" cy="812800"/>
            </a:xfrm>
          </p:grpSpPr>
          <p:sp>
            <p:nvSpPr>
              <p:cNvPr name="Freeform 219" id="2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0" id="2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1" id="221"/>
            <p:cNvGrpSpPr/>
            <p:nvPr/>
          </p:nvGrpSpPr>
          <p:grpSpPr>
            <a:xfrm rot="0">
              <a:off x="1855302" y="403661"/>
              <a:ext cx="101155" cy="101155"/>
              <a:chOff x="0" y="0"/>
              <a:chExt cx="812800" cy="812800"/>
            </a:xfrm>
          </p:grpSpPr>
          <p:sp>
            <p:nvSpPr>
              <p:cNvPr name="Freeform 222" id="2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3" id="2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4" id="224"/>
            <p:cNvGrpSpPr/>
            <p:nvPr/>
          </p:nvGrpSpPr>
          <p:grpSpPr>
            <a:xfrm rot="0">
              <a:off x="2120345" y="403661"/>
              <a:ext cx="101155" cy="101155"/>
              <a:chOff x="0" y="0"/>
              <a:chExt cx="812800" cy="812800"/>
            </a:xfrm>
          </p:grpSpPr>
          <p:sp>
            <p:nvSpPr>
              <p:cNvPr name="Freeform 225" id="2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6" id="2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227" id="227"/>
          <p:cNvSpPr/>
          <p:nvPr/>
        </p:nvSpPr>
        <p:spPr>
          <a:xfrm flipH="false" flipV="false" rot="0">
            <a:off x="422464" y="5143500"/>
            <a:ext cx="6700641" cy="3848159"/>
          </a:xfrm>
          <a:custGeom>
            <a:avLst/>
            <a:gdLst/>
            <a:ahLst/>
            <a:cxnLst/>
            <a:rect r="r" b="b" t="t" l="l"/>
            <a:pathLst>
              <a:path h="3848159" w="6700641">
                <a:moveTo>
                  <a:pt x="0" y="0"/>
                </a:moveTo>
                <a:lnTo>
                  <a:pt x="6700641" y="0"/>
                </a:lnTo>
                <a:lnTo>
                  <a:pt x="6700641" y="3848159"/>
                </a:lnTo>
                <a:lnTo>
                  <a:pt x="0" y="3848159"/>
                </a:lnTo>
                <a:lnTo>
                  <a:pt x="0" y="0"/>
                </a:lnTo>
                <a:close/>
              </a:path>
            </a:pathLst>
          </a:custGeom>
          <a:blipFill>
            <a:blip r:embed="rId2"/>
            <a:stretch>
              <a:fillRect l="0" t="0" r="0" b="0"/>
            </a:stretch>
          </a:blipFill>
        </p:spPr>
      </p:sp>
      <p:grpSp>
        <p:nvGrpSpPr>
          <p:cNvPr name="Group 228" id="228"/>
          <p:cNvGrpSpPr/>
          <p:nvPr/>
        </p:nvGrpSpPr>
        <p:grpSpPr>
          <a:xfrm rot="0">
            <a:off x="6531736" y="7076598"/>
            <a:ext cx="3745715" cy="1430013"/>
            <a:chOff x="0" y="0"/>
            <a:chExt cx="4994287" cy="1906684"/>
          </a:xfrm>
        </p:grpSpPr>
        <p:sp>
          <p:nvSpPr>
            <p:cNvPr name="AutoShape 229" id="229"/>
            <p:cNvSpPr/>
            <p:nvPr/>
          </p:nvSpPr>
          <p:spPr>
            <a:xfrm flipV="true">
              <a:off x="4350433" y="4633"/>
              <a:ext cx="632030" cy="1613079"/>
            </a:xfrm>
            <a:prstGeom prst="line">
              <a:avLst/>
            </a:prstGeom>
            <a:ln cap="flat" w="25400">
              <a:solidFill>
                <a:srgbClr val="B3C0C3"/>
              </a:solidFill>
              <a:prstDash val="solid"/>
              <a:headEnd type="none" len="sm" w="sm"/>
              <a:tailEnd type="none" len="sm" w="sm"/>
            </a:ln>
          </p:spPr>
        </p:sp>
        <p:sp>
          <p:nvSpPr>
            <p:cNvPr name="AutoShape 230" id="230"/>
            <p:cNvSpPr/>
            <p:nvPr/>
          </p:nvSpPr>
          <p:spPr>
            <a:xfrm>
              <a:off x="396331" y="1617712"/>
              <a:ext cx="3954102" cy="0"/>
            </a:xfrm>
            <a:prstGeom prst="line">
              <a:avLst/>
            </a:prstGeom>
            <a:ln cap="flat" w="25400">
              <a:solidFill>
                <a:srgbClr val="B3C0C3"/>
              </a:solidFill>
              <a:prstDash val="solid"/>
              <a:headEnd type="none" len="sm" w="sm"/>
              <a:tailEnd type="none" len="sm" w="sm"/>
            </a:ln>
          </p:spPr>
        </p:sp>
        <p:grpSp>
          <p:nvGrpSpPr>
            <p:cNvPr name="Group 231" id="231"/>
            <p:cNvGrpSpPr/>
            <p:nvPr/>
          </p:nvGrpSpPr>
          <p:grpSpPr>
            <a:xfrm rot="0">
              <a:off x="0" y="1328741"/>
              <a:ext cx="577943" cy="577943"/>
              <a:chOff x="0" y="0"/>
              <a:chExt cx="812800" cy="812800"/>
            </a:xfrm>
          </p:grpSpPr>
          <p:sp>
            <p:nvSpPr>
              <p:cNvPr name="Freeform 232" id="2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3C0C3">
                  <a:alpha val="37647"/>
                </a:srgbClr>
              </a:solidFill>
            </p:spPr>
          </p:sp>
          <p:sp>
            <p:nvSpPr>
              <p:cNvPr name="TextBox 233" id="233"/>
              <p:cNvSpPr txBox="true"/>
              <p:nvPr/>
            </p:nvSpPr>
            <p:spPr>
              <a:xfrm>
                <a:off x="76200" y="19050"/>
                <a:ext cx="660400" cy="717550"/>
              </a:xfrm>
              <a:prstGeom prst="rect">
                <a:avLst/>
              </a:prstGeom>
            </p:spPr>
            <p:txBody>
              <a:bodyPr anchor="ctr" rtlCol="false" tIns="50800" lIns="50800" bIns="50800" rIns="50800"/>
              <a:lstStyle/>
              <a:p>
                <a:pPr algn="ctr">
                  <a:lnSpc>
                    <a:spcPts val="3657"/>
                  </a:lnSpc>
                </a:pPr>
              </a:p>
            </p:txBody>
          </p:sp>
        </p:grpSp>
        <p:grpSp>
          <p:nvGrpSpPr>
            <p:cNvPr name="Group 234" id="234"/>
            <p:cNvGrpSpPr/>
            <p:nvPr/>
          </p:nvGrpSpPr>
          <p:grpSpPr>
            <a:xfrm rot="0">
              <a:off x="155864" y="1484604"/>
              <a:ext cx="266216" cy="266216"/>
              <a:chOff x="0" y="0"/>
              <a:chExt cx="812800" cy="812800"/>
            </a:xfrm>
          </p:grpSpPr>
          <p:sp>
            <p:nvSpPr>
              <p:cNvPr name="Freeform 235" id="2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3C0C3"/>
              </a:solidFill>
            </p:spPr>
          </p:sp>
          <p:sp>
            <p:nvSpPr>
              <p:cNvPr name="TextBox 236" id="236"/>
              <p:cNvSpPr txBox="true"/>
              <p:nvPr/>
            </p:nvSpPr>
            <p:spPr>
              <a:xfrm>
                <a:off x="76200" y="19050"/>
                <a:ext cx="660400" cy="717550"/>
              </a:xfrm>
              <a:prstGeom prst="rect">
                <a:avLst/>
              </a:prstGeom>
            </p:spPr>
            <p:txBody>
              <a:bodyPr anchor="ctr" rtlCol="false" tIns="50800" lIns="50800" bIns="50800" rIns="50800"/>
              <a:lstStyle/>
              <a:p>
                <a:pPr algn="ctr">
                  <a:lnSpc>
                    <a:spcPts val="3657"/>
                  </a:lnSpc>
                </a:pPr>
              </a:p>
            </p:txBody>
          </p:sp>
        </p:grpSp>
      </p:grpSp>
      <p:sp>
        <p:nvSpPr>
          <p:cNvPr name="TextBox 237" id="237"/>
          <p:cNvSpPr txBox="true"/>
          <p:nvPr/>
        </p:nvSpPr>
        <p:spPr>
          <a:xfrm rot="0">
            <a:off x="6047509" y="1047750"/>
            <a:ext cx="11211791" cy="602008"/>
          </a:xfrm>
          <a:prstGeom prst="rect">
            <a:avLst/>
          </a:prstGeom>
        </p:spPr>
        <p:txBody>
          <a:bodyPr anchor="t" rtlCol="false" tIns="0" lIns="0" bIns="0" rIns="0">
            <a:spAutoFit/>
          </a:bodyPr>
          <a:lstStyle/>
          <a:p>
            <a:pPr algn="l">
              <a:lnSpc>
                <a:spcPts val="4305"/>
              </a:lnSpc>
            </a:pPr>
            <a:r>
              <a:rPr lang="en-US" sz="4100" b="true">
                <a:solidFill>
                  <a:srgbClr val="FFFFFF"/>
                </a:solidFill>
                <a:latin typeface="Poppins Bold"/>
                <a:ea typeface="Poppins Bold"/>
                <a:cs typeface="Poppins Bold"/>
                <a:sym typeface="Poppins Bold"/>
              </a:rPr>
              <a:t>Restaurant Distribution Across Countries</a:t>
            </a:r>
          </a:p>
        </p:txBody>
      </p:sp>
    </p:spTree>
  </p:cSld>
  <p:clrMapOvr>
    <a:masterClrMapping/>
  </p:clrMapOvr>
  <p:transition spd="fast">
    <p:push dir="u"/>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sp>
        <p:nvSpPr>
          <p:cNvPr name="TextBox 2" id="2"/>
          <p:cNvSpPr txBox="true"/>
          <p:nvPr/>
        </p:nvSpPr>
        <p:spPr>
          <a:xfrm rot="0">
            <a:off x="7271713" y="2704916"/>
            <a:ext cx="10989945" cy="5112038"/>
          </a:xfrm>
          <a:prstGeom prst="rect">
            <a:avLst/>
          </a:prstGeom>
        </p:spPr>
        <p:txBody>
          <a:bodyPr anchor="t" rtlCol="false" tIns="0" lIns="0" bIns="0" rIns="0">
            <a:spAutoFit/>
          </a:bodyPr>
          <a:lstStyle/>
          <a:p>
            <a:pPr algn="l" marL="474978" indent="-237489" lvl="1">
              <a:lnSpc>
                <a:spcPts val="4091"/>
              </a:lnSpc>
              <a:buFont typeface="Arial"/>
              <a:buChar char="•"/>
            </a:pPr>
            <a:r>
              <a:rPr lang="en-US" sz="2199">
                <a:solidFill>
                  <a:srgbClr val="FDFEFF"/>
                </a:solidFill>
                <a:latin typeface="Poppins"/>
                <a:ea typeface="Poppins"/>
                <a:cs typeface="Poppins"/>
                <a:sym typeface="Poppins"/>
              </a:rPr>
              <a:t>Restaurant openings steadily increased from 2010 to 2018.</a:t>
            </a:r>
          </a:p>
          <a:p>
            <a:pPr algn="l">
              <a:lnSpc>
                <a:spcPts val="4091"/>
              </a:lnSpc>
            </a:pPr>
          </a:p>
          <a:p>
            <a:pPr algn="l" marL="474978" indent="-237489" lvl="1">
              <a:lnSpc>
                <a:spcPts val="4091"/>
              </a:lnSpc>
              <a:buFont typeface="Arial"/>
              <a:buChar char="•"/>
            </a:pPr>
            <a:r>
              <a:rPr lang="en-US" sz="2199">
                <a:solidFill>
                  <a:srgbClr val="FDFEFF"/>
                </a:solidFill>
                <a:latin typeface="Poppins"/>
                <a:ea typeface="Poppins"/>
                <a:cs typeface="Poppins"/>
                <a:sym typeface="Poppins"/>
              </a:rPr>
              <a:t>2018 saw the highest number of launches (1,102), showing strong platform adoption.</a:t>
            </a:r>
          </a:p>
          <a:p>
            <a:pPr algn="l">
              <a:lnSpc>
                <a:spcPts val="4091"/>
              </a:lnSpc>
            </a:pPr>
          </a:p>
          <a:p>
            <a:pPr algn="l" marL="474978" indent="-237489" lvl="1">
              <a:lnSpc>
                <a:spcPts val="4091"/>
              </a:lnSpc>
              <a:buFont typeface="Arial"/>
              <a:buChar char="•"/>
            </a:pPr>
            <a:r>
              <a:rPr lang="en-US" sz="2199">
                <a:solidFill>
                  <a:srgbClr val="FDFEFF"/>
                </a:solidFill>
                <a:latin typeface="Poppins"/>
                <a:ea typeface="Poppins"/>
                <a:cs typeface="Poppins"/>
                <a:sym typeface="Poppins"/>
              </a:rPr>
              <a:t>R</a:t>
            </a:r>
            <a:r>
              <a:rPr lang="en-US" sz="2199">
                <a:solidFill>
                  <a:srgbClr val="FDFEFF"/>
                </a:solidFill>
                <a:latin typeface="Poppins"/>
                <a:ea typeface="Poppins"/>
                <a:cs typeface="Poppins"/>
                <a:sym typeface="Poppins"/>
              </a:rPr>
              <a:t>eflects rising consumer demand and digital growth momentum.</a:t>
            </a:r>
          </a:p>
          <a:p>
            <a:pPr algn="l">
              <a:lnSpc>
                <a:spcPts val="4091"/>
              </a:lnSpc>
            </a:pPr>
          </a:p>
          <a:p>
            <a:pPr algn="l" marL="474978" indent="-237489" lvl="1">
              <a:lnSpc>
                <a:spcPts val="4091"/>
              </a:lnSpc>
              <a:buFont typeface="Arial"/>
              <a:buChar char="•"/>
            </a:pPr>
            <a:r>
              <a:rPr lang="en-US" sz="2199">
                <a:solidFill>
                  <a:srgbClr val="FDFEFF"/>
                </a:solidFill>
                <a:latin typeface="Poppins"/>
                <a:ea typeface="Poppins"/>
                <a:cs typeface="Poppins"/>
                <a:sym typeface="Poppins"/>
              </a:rPr>
              <a:t>F</a:t>
            </a:r>
            <a:r>
              <a:rPr lang="en-US" sz="2199">
                <a:solidFill>
                  <a:srgbClr val="FDFEFF"/>
                </a:solidFill>
                <a:latin typeface="Poppins"/>
                <a:ea typeface="Poppins"/>
                <a:cs typeface="Poppins"/>
                <a:sym typeface="Poppins"/>
              </a:rPr>
              <a:t>avorable environment for expansion into new regions.</a:t>
            </a:r>
          </a:p>
          <a:p>
            <a:pPr algn="l">
              <a:lnSpc>
                <a:spcPts val="4091"/>
              </a:lnSpc>
            </a:pPr>
          </a:p>
          <a:p>
            <a:pPr algn="l">
              <a:lnSpc>
                <a:spcPts val="4091"/>
              </a:lnSpc>
            </a:pPr>
          </a:p>
        </p:txBody>
      </p:sp>
      <p:grpSp>
        <p:nvGrpSpPr>
          <p:cNvPr name="Group 3" id="3"/>
          <p:cNvGrpSpPr/>
          <p:nvPr/>
        </p:nvGrpSpPr>
        <p:grpSpPr>
          <a:xfrm rot="7447315">
            <a:off x="-4759939" y="-6205115"/>
            <a:ext cx="10366077" cy="1036607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7447315">
            <a:off x="12930012" y="8577147"/>
            <a:ext cx="10366077" cy="1036607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876893" y="8580423"/>
            <a:ext cx="1666125" cy="530678"/>
            <a:chOff x="0" y="0"/>
            <a:chExt cx="2221500" cy="707571"/>
          </a:xfrm>
        </p:grpSpPr>
        <p:grpSp>
          <p:nvGrpSpPr>
            <p:cNvPr name="Group 10" id="10"/>
            <p:cNvGrpSpPr/>
            <p:nvPr/>
          </p:nvGrpSpPr>
          <p:grpSpPr>
            <a:xfrm rot="0">
              <a:off x="0" y="0"/>
              <a:ext cx="101155" cy="10115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 id="13"/>
            <p:cNvGrpSpPr/>
            <p:nvPr/>
          </p:nvGrpSpPr>
          <p:grpSpPr>
            <a:xfrm rot="0">
              <a:off x="265043" y="0"/>
              <a:ext cx="101155" cy="10115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 id="16"/>
            <p:cNvGrpSpPr/>
            <p:nvPr/>
          </p:nvGrpSpPr>
          <p:grpSpPr>
            <a:xfrm rot="0">
              <a:off x="530086" y="0"/>
              <a:ext cx="101155" cy="10115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 id="19"/>
            <p:cNvGrpSpPr/>
            <p:nvPr/>
          </p:nvGrpSpPr>
          <p:grpSpPr>
            <a:xfrm rot="0">
              <a:off x="795129" y="0"/>
              <a:ext cx="101155" cy="10115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 id="22"/>
            <p:cNvGrpSpPr/>
            <p:nvPr/>
          </p:nvGrpSpPr>
          <p:grpSpPr>
            <a:xfrm rot="0">
              <a:off x="1060172" y="0"/>
              <a:ext cx="101155" cy="10115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5" id="25"/>
            <p:cNvGrpSpPr/>
            <p:nvPr/>
          </p:nvGrpSpPr>
          <p:grpSpPr>
            <a:xfrm rot="0">
              <a:off x="1325215" y="0"/>
              <a:ext cx="101155" cy="10115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8" id="28"/>
            <p:cNvGrpSpPr/>
            <p:nvPr/>
          </p:nvGrpSpPr>
          <p:grpSpPr>
            <a:xfrm rot="0">
              <a:off x="1590258" y="0"/>
              <a:ext cx="101155" cy="101155"/>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1" id="31"/>
            <p:cNvGrpSpPr/>
            <p:nvPr/>
          </p:nvGrpSpPr>
          <p:grpSpPr>
            <a:xfrm rot="0">
              <a:off x="1855302" y="0"/>
              <a:ext cx="101155" cy="101155"/>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4" id="34"/>
            <p:cNvGrpSpPr/>
            <p:nvPr/>
          </p:nvGrpSpPr>
          <p:grpSpPr>
            <a:xfrm rot="0">
              <a:off x="2120345" y="0"/>
              <a:ext cx="101155" cy="101155"/>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7" id="37"/>
            <p:cNvGrpSpPr/>
            <p:nvPr/>
          </p:nvGrpSpPr>
          <p:grpSpPr>
            <a:xfrm rot="0">
              <a:off x="0" y="201830"/>
              <a:ext cx="101155" cy="101155"/>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9" id="3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0" id="40"/>
            <p:cNvGrpSpPr/>
            <p:nvPr/>
          </p:nvGrpSpPr>
          <p:grpSpPr>
            <a:xfrm rot="0">
              <a:off x="265043" y="201830"/>
              <a:ext cx="101155" cy="101155"/>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2" id="4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3" id="43"/>
            <p:cNvGrpSpPr/>
            <p:nvPr/>
          </p:nvGrpSpPr>
          <p:grpSpPr>
            <a:xfrm rot="0">
              <a:off x="530086" y="201830"/>
              <a:ext cx="101155" cy="101155"/>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5" id="4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6" id="46"/>
            <p:cNvGrpSpPr/>
            <p:nvPr/>
          </p:nvGrpSpPr>
          <p:grpSpPr>
            <a:xfrm rot="0">
              <a:off x="795129" y="201830"/>
              <a:ext cx="101155" cy="101155"/>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8" id="4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9" id="49"/>
            <p:cNvGrpSpPr/>
            <p:nvPr/>
          </p:nvGrpSpPr>
          <p:grpSpPr>
            <a:xfrm rot="0">
              <a:off x="1060172" y="201830"/>
              <a:ext cx="101155" cy="101155"/>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1" id="5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2" id="52"/>
            <p:cNvGrpSpPr/>
            <p:nvPr/>
          </p:nvGrpSpPr>
          <p:grpSpPr>
            <a:xfrm rot="0">
              <a:off x="1325215" y="201830"/>
              <a:ext cx="101155" cy="101155"/>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4" id="5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5" id="55"/>
            <p:cNvGrpSpPr/>
            <p:nvPr/>
          </p:nvGrpSpPr>
          <p:grpSpPr>
            <a:xfrm rot="0">
              <a:off x="1590258" y="201830"/>
              <a:ext cx="101155" cy="101155"/>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7" id="5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8" id="58"/>
            <p:cNvGrpSpPr/>
            <p:nvPr/>
          </p:nvGrpSpPr>
          <p:grpSpPr>
            <a:xfrm rot="0">
              <a:off x="1855302" y="201830"/>
              <a:ext cx="101155" cy="101155"/>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0" id="6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1" id="61"/>
            <p:cNvGrpSpPr/>
            <p:nvPr/>
          </p:nvGrpSpPr>
          <p:grpSpPr>
            <a:xfrm rot="0">
              <a:off x="2120345" y="201830"/>
              <a:ext cx="101155" cy="101155"/>
              <a:chOff x="0" y="0"/>
              <a:chExt cx="812800" cy="812800"/>
            </a:xfrm>
          </p:grpSpPr>
          <p:sp>
            <p:nvSpPr>
              <p:cNvPr name="Freeform 62" id="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3" id="6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4" id="64"/>
            <p:cNvGrpSpPr/>
            <p:nvPr/>
          </p:nvGrpSpPr>
          <p:grpSpPr>
            <a:xfrm rot="0">
              <a:off x="0" y="606416"/>
              <a:ext cx="101155" cy="101155"/>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6" id="6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7" id="67"/>
            <p:cNvGrpSpPr/>
            <p:nvPr/>
          </p:nvGrpSpPr>
          <p:grpSpPr>
            <a:xfrm rot="0">
              <a:off x="265043" y="606416"/>
              <a:ext cx="101155" cy="101155"/>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9" id="6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0" id="70"/>
            <p:cNvGrpSpPr/>
            <p:nvPr/>
          </p:nvGrpSpPr>
          <p:grpSpPr>
            <a:xfrm rot="0">
              <a:off x="530086" y="606416"/>
              <a:ext cx="101155" cy="101155"/>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2" id="7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3" id="73"/>
            <p:cNvGrpSpPr/>
            <p:nvPr/>
          </p:nvGrpSpPr>
          <p:grpSpPr>
            <a:xfrm rot="0">
              <a:off x="795129" y="606416"/>
              <a:ext cx="101155" cy="101155"/>
              <a:chOff x="0" y="0"/>
              <a:chExt cx="812800" cy="812800"/>
            </a:xfrm>
          </p:grpSpPr>
          <p:sp>
            <p:nvSpPr>
              <p:cNvPr name="Freeform 74" id="7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5" id="7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6" id="76"/>
            <p:cNvGrpSpPr/>
            <p:nvPr/>
          </p:nvGrpSpPr>
          <p:grpSpPr>
            <a:xfrm rot="0">
              <a:off x="1060172" y="606416"/>
              <a:ext cx="101155" cy="101155"/>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8" id="7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9" id="79"/>
            <p:cNvGrpSpPr/>
            <p:nvPr/>
          </p:nvGrpSpPr>
          <p:grpSpPr>
            <a:xfrm rot="0">
              <a:off x="1325215" y="606416"/>
              <a:ext cx="101155" cy="101155"/>
              <a:chOff x="0" y="0"/>
              <a:chExt cx="812800" cy="812800"/>
            </a:xfrm>
          </p:grpSpPr>
          <p:sp>
            <p:nvSpPr>
              <p:cNvPr name="Freeform 80" id="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1" id="8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2" id="82"/>
            <p:cNvGrpSpPr/>
            <p:nvPr/>
          </p:nvGrpSpPr>
          <p:grpSpPr>
            <a:xfrm rot="0">
              <a:off x="1590258" y="606416"/>
              <a:ext cx="101155" cy="101155"/>
              <a:chOff x="0" y="0"/>
              <a:chExt cx="812800" cy="812800"/>
            </a:xfrm>
          </p:grpSpPr>
          <p:sp>
            <p:nvSpPr>
              <p:cNvPr name="Freeform 83" id="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4" id="8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5" id="85"/>
            <p:cNvGrpSpPr/>
            <p:nvPr/>
          </p:nvGrpSpPr>
          <p:grpSpPr>
            <a:xfrm rot="0">
              <a:off x="1855302" y="606416"/>
              <a:ext cx="101155" cy="101155"/>
              <a:chOff x="0" y="0"/>
              <a:chExt cx="812800" cy="812800"/>
            </a:xfrm>
          </p:grpSpPr>
          <p:sp>
            <p:nvSpPr>
              <p:cNvPr name="Freeform 86" id="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7" id="8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8" id="88"/>
            <p:cNvGrpSpPr/>
            <p:nvPr/>
          </p:nvGrpSpPr>
          <p:grpSpPr>
            <a:xfrm rot="0">
              <a:off x="2120345" y="606416"/>
              <a:ext cx="101155" cy="101155"/>
              <a:chOff x="0" y="0"/>
              <a:chExt cx="812800" cy="812800"/>
            </a:xfrm>
          </p:grpSpPr>
          <p:sp>
            <p:nvSpPr>
              <p:cNvPr name="Freeform 89" id="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0" id="9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1" id="91"/>
            <p:cNvGrpSpPr/>
            <p:nvPr/>
          </p:nvGrpSpPr>
          <p:grpSpPr>
            <a:xfrm rot="0">
              <a:off x="0" y="403661"/>
              <a:ext cx="101155" cy="101155"/>
              <a:chOff x="0" y="0"/>
              <a:chExt cx="812800" cy="812800"/>
            </a:xfrm>
          </p:grpSpPr>
          <p:sp>
            <p:nvSpPr>
              <p:cNvPr name="Freeform 92" id="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3" id="9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4" id="94"/>
            <p:cNvGrpSpPr/>
            <p:nvPr/>
          </p:nvGrpSpPr>
          <p:grpSpPr>
            <a:xfrm rot="0">
              <a:off x="265043" y="403661"/>
              <a:ext cx="101155" cy="101155"/>
              <a:chOff x="0" y="0"/>
              <a:chExt cx="812800" cy="812800"/>
            </a:xfrm>
          </p:grpSpPr>
          <p:sp>
            <p:nvSpPr>
              <p:cNvPr name="Freeform 95" id="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6" id="9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7" id="97"/>
            <p:cNvGrpSpPr/>
            <p:nvPr/>
          </p:nvGrpSpPr>
          <p:grpSpPr>
            <a:xfrm rot="0">
              <a:off x="530086" y="403661"/>
              <a:ext cx="101155" cy="101155"/>
              <a:chOff x="0" y="0"/>
              <a:chExt cx="812800" cy="812800"/>
            </a:xfrm>
          </p:grpSpPr>
          <p:sp>
            <p:nvSpPr>
              <p:cNvPr name="Freeform 98" id="9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9" id="9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0" id="100"/>
            <p:cNvGrpSpPr/>
            <p:nvPr/>
          </p:nvGrpSpPr>
          <p:grpSpPr>
            <a:xfrm rot="0">
              <a:off x="795129" y="403661"/>
              <a:ext cx="101155" cy="101155"/>
              <a:chOff x="0" y="0"/>
              <a:chExt cx="812800" cy="812800"/>
            </a:xfrm>
          </p:grpSpPr>
          <p:sp>
            <p:nvSpPr>
              <p:cNvPr name="Freeform 101" id="10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2" id="10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3" id="103"/>
            <p:cNvGrpSpPr/>
            <p:nvPr/>
          </p:nvGrpSpPr>
          <p:grpSpPr>
            <a:xfrm rot="0">
              <a:off x="1060172" y="403661"/>
              <a:ext cx="101155" cy="101155"/>
              <a:chOff x="0" y="0"/>
              <a:chExt cx="812800" cy="812800"/>
            </a:xfrm>
          </p:grpSpPr>
          <p:sp>
            <p:nvSpPr>
              <p:cNvPr name="Freeform 104" id="10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5" id="10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6" id="106"/>
            <p:cNvGrpSpPr/>
            <p:nvPr/>
          </p:nvGrpSpPr>
          <p:grpSpPr>
            <a:xfrm rot="0">
              <a:off x="1325215" y="403661"/>
              <a:ext cx="101155" cy="101155"/>
              <a:chOff x="0" y="0"/>
              <a:chExt cx="812800" cy="812800"/>
            </a:xfrm>
          </p:grpSpPr>
          <p:sp>
            <p:nvSpPr>
              <p:cNvPr name="Freeform 107" id="10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8" id="10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9" id="109"/>
            <p:cNvGrpSpPr/>
            <p:nvPr/>
          </p:nvGrpSpPr>
          <p:grpSpPr>
            <a:xfrm rot="0">
              <a:off x="1590258" y="403661"/>
              <a:ext cx="101155" cy="101155"/>
              <a:chOff x="0" y="0"/>
              <a:chExt cx="812800" cy="812800"/>
            </a:xfrm>
          </p:grpSpPr>
          <p:sp>
            <p:nvSpPr>
              <p:cNvPr name="Freeform 110" id="1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1" id="1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2" id="112"/>
            <p:cNvGrpSpPr/>
            <p:nvPr/>
          </p:nvGrpSpPr>
          <p:grpSpPr>
            <a:xfrm rot="0">
              <a:off x="1855302" y="403661"/>
              <a:ext cx="101155" cy="101155"/>
              <a:chOff x="0" y="0"/>
              <a:chExt cx="812800" cy="812800"/>
            </a:xfrm>
          </p:grpSpPr>
          <p:sp>
            <p:nvSpPr>
              <p:cNvPr name="Freeform 113" id="1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4" id="1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5" id="115"/>
            <p:cNvGrpSpPr/>
            <p:nvPr/>
          </p:nvGrpSpPr>
          <p:grpSpPr>
            <a:xfrm rot="0">
              <a:off x="2120345" y="403661"/>
              <a:ext cx="101155" cy="101155"/>
              <a:chOff x="0" y="0"/>
              <a:chExt cx="812800" cy="812800"/>
            </a:xfrm>
          </p:grpSpPr>
          <p:sp>
            <p:nvSpPr>
              <p:cNvPr name="Freeform 116" id="1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7" id="1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118" id="118"/>
          <p:cNvSpPr/>
          <p:nvPr/>
        </p:nvSpPr>
        <p:spPr>
          <a:xfrm flipH="false" flipV="false" rot="0">
            <a:off x="265107" y="3142206"/>
            <a:ext cx="6700006" cy="3824754"/>
          </a:xfrm>
          <a:custGeom>
            <a:avLst/>
            <a:gdLst/>
            <a:ahLst/>
            <a:cxnLst/>
            <a:rect r="r" b="b" t="t" l="l"/>
            <a:pathLst>
              <a:path h="3824754" w="6700006">
                <a:moveTo>
                  <a:pt x="0" y="0"/>
                </a:moveTo>
                <a:lnTo>
                  <a:pt x="6700006" y="0"/>
                </a:lnTo>
                <a:lnTo>
                  <a:pt x="6700006" y="3824754"/>
                </a:lnTo>
                <a:lnTo>
                  <a:pt x="0" y="3824754"/>
                </a:lnTo>
                <a:lnTo>
                  <a:pt x="0" y="0"/>
                </a:lnTo>
                <a:close/>
              </a:path>
            </a:pathLst>
          </a:custGeom>
          <a:blipFill>
            <a:blip r:embed="rId2"/>
            <a:stretch>
              <a:fillRect l="0" t="0" r="0" b="0"/>
            </a:stretch>
          </a:blipFill>
        </p:spPr>
      </p:sp>
      <p:sp>
        <p:nvSpPr>
          <p:cNvPr name="TextBox 119" id="119"/>
          <p:cNvSpPr txBox="true"/>
          <p:nvPr/>
        </p:nvSpPr>
        <p:spPr>
          <a:xfrm rot="0">
            <a:off x="7252663" y="1047750"/>
            <a:ext cx="11211791" cy="602008"/>
          </a:xfrm>
          <a:prstGeom prst="rect">
            <a:avLst/>
          </a:prstGeom>
        </p:spPr>
        <p:txBody>
          <a:bodyPr anchor="t" rtlCol="false" tIns="0" lIns="0" bIns="0" rIns="0">
            <a:spAutoFit/>
          </a:bodyPr>
          <a:lstStyle/>
          <a:p>
            <a:pPr algn="l">
              <a:lnSpc>
                <a:spcPts val="4305"/>
              </a:lnSpc>
            </a:pPr>
            <a:r>
              <a:rPr lang="en-US" sz="4100" b="true">
                <a:solidFill>
                  <a:srgbClr val="FFFFFF"/>
                </a:solidFill>
                <a:latin typeface="Poppins Bold"/>
                <a:ea typeface="Poppins Bold"/>
                <a:cs typeface="Poppins Bold"/>
                <a:sym typeface="Poppins Bold"/>
              </a:rPr>
              <a:t>Year-wise Restaurant Growth</a:t>
            </a:r>
          </a:p>
        </p:txBody>
      </p:sp>
    </p:spTree>
  </p:cSld>
  <p:clrMapOvr>
    <a:masterClrMapping/>
  </p:clrMapOvr>
  <p:transition spd="fast">
    <p:push dir="u"/>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sp>
        <p:nvSpPr>
          <p:cNvPr name="TextBox 2" id="2"/>
          <p:cNvSpPr txBox="true"/>
          <p:nvPr/>
        </p:nvSpPr>
        <p:spPr>
          <a:xfrm rot="0">
            <a:off x="6347857" y="3411427"/>
            <a:ext cx="11680975" cy="4176276"/>
          </a:xfrm>
          <a:prstGeom prst="rect">
            <a:avLst/>
          </a:prstGeom>
        </p:spPr>
        <p:txBody>
          <a:bodyPr anchor="t" rtlCol="false" tIns="0" lIns="0" bIns="0" rIns="0">
            <a:spAutoFit/>
          </a:bodyPr>
          <a:lstStyle/>
          <a:p>
            <a:pPr algn="just" marL="552653" indent="-276327" lvl="1">
              <a:lnSpc>
                <a:spcPts val="4761"/>
              </a:lnSpc>
              <a:buFont typeface="Arial"/>
              <a:buChar char="•"/>
            </a:pPr>
            <a:r>
              <a:rPr lang="en-US" sz="2559">
                <a:solidFill>
                  <a:srgbClr val="FDFEFF"/>
                </a:solidFill>
                <a:latin typeface="Poppins"/>
                <a:ea typeface="Poppins"/>
                <a:cs typeface="Poppins"/>
                <a:sym typeface="Poppins"/>
              </a:rPr>
              <a:t>Out of 8,652 restaurants in India, only 388 (≈4.5%) fall under Price Range 4.</a:t>
            </a:r>
          </a:p>
          <a:p>
            <a:pPr algn="just" marL="552653" indent="-276327" lvl="1">
              <a:lnSpc>
                <a:spcPts val="4761"/>
              </a:lnSpc>
              <a:buFont typeface="Arial"/>
              <a:buChar char="•"/>
            </a:pPr>
            <a:r>
              <a:rPr lang="en-US" sz="2559">
                <a:solidFill>
                  <a:srgbClr val="FDFEFF"/>
                </a:solidFill>
                <a:latin typeface="Poppins"/>
                <a:ea typeface="Poppins"/>
                <a:cs typeface="Poppins"/>
                <a:sym typeface="Poppins"/>
              </a:rPr>
              <a:t>Indicates a small upscale segment in a largely budget-oriented market.</a:t>
            </a:r>
          </a:p>
          <a:p>
            <a:pPr algn="just" marL="552653" indent="-276327" lvl="1">
              <a:lnSpc>
                <a:spcPts val="4761"/>
              </a:lnSpc>
              <a:buFont typeface="Arial"/>
              <a:buChar char="•"/>
            </a:pPr>
            <a:r>
              <a:rPr lang="en-US" sz="2559">
                <a:solidFill>
                  <a:srgbClr val="FDFEFF"/>
                </a:solidFill>
                <a:latin typeface="Poppins"/>
                <a:ea typeface="Poppins"/>
                <a:cs typeface="Poppins"/>
                <a:sym typeface="Poppins"/>
              </a:rPr>
              <a:t>Highlights opportunity for premium restaurant expansion in select urban areas.</a:t>
            </a:r>
          </a:p>
          <a:p>
            <a:pPr algn="just">
              <a:lnSpc>
                <a:spcPts val="4761"/>
              </a:lnSpc>
            </a:pPr>
          </a:p>
        </p:txBody>
      </p:sp>
      <p:grpSp>
        <p:nvGrpSpPr>
          <p:cNvPr name="Group 3" id="3"/>
          <p:cNvGrpSpPr/>
          <p:nvPr/>
        </p:nvGrpSpPr>
        <p:grpSpPr>
          <a:xfrm rot="7447315">
            <a:off x="-4759939" y="-6205115"/>
            <a:ext cx="10366077" cy="1036607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7447315">
            <a:off x="12515099" y="7822297"/>
            <a:ext cx="10366077" cy="1036607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876893" y="8580423"/>
            <a:ext cx="1666125" cy="530678"/>
            <a:chOff x="0" y="0"/>
            <a:chExt cx="2221500" cy="707571"/>
          </a:xfrm>
        </p:grpSpPr>
        <p:grpSp>
          <p:nvGrpSpPr>
            <p:cNvPr name="Group 10" id="10"/>
            <p:cNvGrpSpPr/>
            <p:nvPr/>
          </p:nvGrpSpPr>
          <p:grpSpPr>
            <a:xfrm rot="0">
              <a:off x="0" y="0"/>
              <a:ext cx="101155" cy="10115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 id="13"/>
            <p:cNvGrpSpPr/>
            <p:nvPr/>
          </p:nvGrpSpPr>
          <p:grpSpPr>
            <a:xfrm rot="0">
              <a:off x="265043" y="0"/>
              <a:ext cx="101155" cy="10115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 id="16"/>
            <p:cNvGrpSpPr/>
            <p:nvPr/>
          </p:nvGrpSpPr>
          <p:grpSpPr>
            <a:xfrm rot="0">
              <a:off x="530086" y="0"/>
              <a:ext cx="101155" cy="10115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 id="19"/>
            <p:cNvGrpSpPr/>
            <p:nvPr/>
          </p:nvGrpSpPr>
          <p:grpSpPr>
            <a:xfrm rot="0">
              <a:off x="795129" y="0"/>
              <a:ext cx="101155" cy="10115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 id="22"/>
            <p:cNvGrpSpPr/>
            <p:nvPr/>
          </p:nvGrpSpPr>
          <p:grpSpPr>
            <a:xfrm rot="0">
              <a:off x="1060172" y="0"/>
              <a:ext cx="101155" cy="10115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5" id="25"/>
            <p:cNvGrpSpPr/>
            <p:nvPr/>
          </p:nvGrpSpPr>
          <p:grpSpPr>
            <a:xfrm rot="0">
              <a:off x="1325215" y="0"/>
              <a:ext cx="101155" cy="10115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8" id="28"/>
            <p:cNvGrpSpPr/>
            <p:nvPr/>
          </p:nvGrpSpPr>
          <p:grpSpPr>
            <a:xfrm rot="0">
              <a:off x="1590258" y="0"/>
              <a:ext cx="101155" cy="101155"/>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1" id="31"/>
            <p:cNvGrpSpPr/>
            <p:nvPr/>
          </p:nvGrpSpPr>
          <p:grpSpPr>
            <a:xfrm rot="0">
              <a:off x="1855302" y="0"/>
              <a:ext cx="101155" cy="101155"/>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4" id="34"/>
            <p:cNvGrpSpPr/>
            <p:nvPr/>
          </p:nvGrpSpPr>
          <p:grpSpPr>
            <a:xfrm rot="0">
              <a:off x="2120345" y="0"/>
              <a:ext cx="101155" cy="101155"/>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7" id="37"/>
            <p:cNvGrpSpPr/>
            <p:nvPr/>
          </p:nvGrpSpPr>
          <p:grpSpPr>
            <a:xfrm rot="0">
              <a:off x="0" y="201830"/>
              <a:ext cx="101155" cy="101155"/>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9" id="3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0" id="40"/>
            <p:cNvGrpSpPr/>
            <p:nvPr/>
          </p:nvGrpSpPr>
          <p:grpSpPr>
            <a:xfrm rot="0">
              <a:off x="265043" y="201830"/>
              <a:ext cx="101155" cy="101155"/>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2" id="4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3" id="43"/>
            <p:cNvGrpSpPr/>
            <p:nvPr/>
          </p:nvGrpSpPr>
          <p:grpSpPr>
            <a:xfrm rot="0">
              <a:off x="530086" y="201830"/>
              <a:ext cx="101155" cy="101155"/>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5" id="4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6" id="46"/>
            <p:cNvGrpSpPr/>
            <p:nvPr/>
          </p:nvGrpSpPr>
          <p:grpSpPr>
            <a:xfrm rot="0">
              <a:off x="795129" y="201830"/>
              <a:ext cx="101155" cy="101155"/>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8" id="4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9" id="49"/>
            <p:cNvGrpSpPr/>
            <p:nvPr/>
          </p:nvGrpSpPr>
          <p:grpSpPr>
            <a:xfrm rot="0">
              <a:off x="1060172" y="201830"/>
              <a:ext cx="101155" cy="101155"/>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1" id="5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2" id="52"/>
            <p:cNvGrpSpPr/>
            <p:nvPr/>
          </p:nvGrpSpPr>
          <p:grpSpPr>
            <a:xfrm rot="0">
              <a:off x="1325215" y="201830"/>
              <a:ext cx="101155" cy="101155"/>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4" id="5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5" id="55"/>
            <p:cNvGrpSpPr/>
            <p:nvPr/>
          </p:nvGrpSpPr>
          <p:grpSpPr>
            <a:xfrm rot="0">
              <a:off x="1590258" y="201830"/>
              <a:ext cx="101155" cy="101155"/>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7" id="5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8" id="58"/>
            <p:cNvGrpSpPr/>
            <p:nvPr/>
          </p:nvGrpSpPr>
          <p:grpSpPr>
            <a:xfrm rot="0">
              <a:off x="1855302" y="201830"/>
              <a:ext cx="101155" cy="101155"/>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0" id="6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1" id="61"/>
            <p:cNvGrpSpPr/>
            <p:nvPr/>
          </p:nvGrpSpPr>
          <p:grpSpPr>
            <a:xfrm rot="0">
              <a:off x="2120345" y="201830"/>
              <a:ext cx="101155" cy="101155"/>
              <a:chOff x="0" y="0"/>
              <a:chExt cx="812800" cy="812800"/>
            </a:xfrm>
          </p:grpSpPr>
          <p:sp>
            <p:nvSpPr>
              <p:cNvPr name="Freeform 62" id="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3" id="6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4" id="64"/>
            <p:cNvGrpSpPr/>
            <p:nvPr/>
          </p:nvGrpSpPr>
          <p:grpSpPr>
            <a:xfrm rot="0">
              <a:off x="0" y="606416"/>
              <a:ext cx="101155" cy="101155"/>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6" id="6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7" id="67"/>
            <p:cNvGrpSpPr/>
            <p:nvPr/>
          </p:nvGrpSpPr>
          <p:grpSpPr>
            <a:xfrm rot="0">
              <a:off x="265043" y="606416"/>
              <a:ext cx="101155" cy="101155"/>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9" id="6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0" id="70"/>
            <p:cNvGrpSpPr/>
            <p:nvPr/>
          </p:nvGrpSpPr>
          <p:grpSpPr>
            <a:xfrm rot="0">
              <a:off x="530086" y="606416"/>
              <a:ext cx="101155" cy="101155"/>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2" id="7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3" id="73"/>
            <p:cNvGrpSpPr/>
            <p:nvPr/>
          </p:nvGrpSpPr>
          <p:grpSpPr>
            <a:xfrm rot="0">
              <a:off x="795129" y="606416"/>
              <a:ext cx="101155" cy="101155"/>
              <a:chOff x="0" y="0"/>
              <a:chExt cx="812800" cy="812800"/>
            </a:xfrm>
          </p:grpSpPr>
          <p:sp>
            <p:nvSpPr>
              <p:cNvPr name="Freeform 74" id="7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5" id="7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6" id="76"/>
            <p:cNvGrpSpPr/>
            <p:nvPr/>
          </p:nvGrpSpPr>
          <p:grpSpPr>
            <a:xfrm rot="0">
              <a:off x="1060172" y="606416"/>
              <a:ext cx="101155" cy="101155"/>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8" id="7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9" id="79"/>
            <p:cNvGrpSpPr/>
            <p:nvPr/>
          </p:nvGrpSpPr>
          <p:grpSpPr>
            <a:xfrm rot="0">
              <a:off x="1325215" y="606416"/>
              <a:ext cx="101155" cy="101155"/>
              <a:chOff x="0" y="0"/>
              <a:chExt cx="812800" cy="812800"/>
            </a:xfrm>
          </p:grpSpPr>
          <p:sp>
            <p:nvSpPr>
              <p:cNvPr name="Freeform 80" id="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1" id="8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2" id="82"/>
            <p:cNvGrpSpPr/>
            <p:nvPr/>
          </p:nvGrpSpPr>
          <p:grpSpPr>
            <a:xfrm rot="0">
              <a:off x="1590258" y="606416"/>
              <a:ext cx="101155" cy="101155"/>
              <a:chOff x="0" y="0"/>
              <a:chExt cx="812800" cy="812800"/>
            </a:xfrm>
          </p:grpSpPr>
          <p:sp>
            <p:nvSpPr>
              <p:cNvPr name="Freeform 83" id="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4" id="8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5" id="85"/>
            <p:cNvGrpSpPr/>
            <p:nvPr/>
          </p:nvGrpSpPr>
          <p:grpSpPr>
            <a:xfrm rot="0">
              <a:off x="1855302" y="606416"/>
              <a:ext cx="101155" cy="101155"/>
              <a:chOff x="0" y="0"/>
              <a:chExt cx="812800" cy="812800"/>
            </a:xfrm>
          </p:grpSpPr>
          <p:sp>
            <p:nvSpPr>
              <p:cNvPr name="Freeform 86" id="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7" id="8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8" id="88"/>
            <p:cNvGrpSpPr/>
            <p:nvPr/>
          </p:nvGrpSpPr>
          <p:grpSpPr>
            <a:xfrm rot="0">
              <a:off x="2120345" y="606416"/>
              <a:ext cx="101155" cy="101155"/>
              <a:chOff x="0" y="0"/>
              <a:chExt cx="812800" cy="812800"/>
            </a:xfrm>
          </p:grpSpPr>
          <p:sp>
            <p:nvSpPr>
              <p:cNvPr name="Freeform 89" id="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0" id="9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1" id="91"/>
            <p:cNvGrpSpPr/>
            <p:nvPr/>
          </p:nvGrpSpPr>
          <p:grpSpPr>
            <a:xfrm rot="0">
              <a:off x="0" y="403661"/>
              <a:ext cx="101155" cy="101155"/>
              <a:chOff x="0" y="0"/>
              <a:chExt cx="812800" cy="812800"/>
            </a:xfrm>
          </p:grpSpPr>
          <p:sp>
            <p:nvSpPr>
              <p:cNvPr name="Freeform 92" id="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3" id="9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4" id="94"/>
            <p:cNvGrpSpPr/>
            <p:nvPr/>
          </p:nvGrpSpPr>
          <p:grpSpPr>
            <a:xfrm rot="0">
              <a:off x="265043" y="403661"/>
              <a:ext cx="101155" cy="101155"/>
              <a:chOff x="0" y="0"/>
              <a:chExt cx="812800" cy="812800"/>
            </a:xfrm>
          </p:grpSpPr>
          <p:sp>
            <p:nvSpPr>
              <p:cNvPr name="Freeform 95" id="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6" id="9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7" id="97"/>
            <p:cNvGrpSpPr/>
            <p:nvPr/>
          </p:nvGrpSpPr>
          <p:grpSpPr>
            <a:xfrm rot="0">
              <a:off x="530086" y="403661"/>
              <a:ext cx="101155" cy="101155"/>
              <a:chOff x="0" y="0"/>
              <a:chExt cx="812800" cy="812800"/>
            </a:xfrm>
          </p:grpSpPr>
          <p:sp>
            <p:nvSpPr>
              <p:cNvPr name="Freeform 98" id="9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9" id="9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0" id="100"/>
            <p:cNvGrpSpPr/>
            <p:nvPr/>
          </p:nvGrpSpPr>
          <p:grpSpPr>
            <a:xfrm rot="0">
              <a:off x="795129" y="403661"/>
              <a:ext cx="101155" cy="101155"/>
              <a:chOff x="0" y="0"/>
              <a:chExt cx="812800" cy="812800"/>
            </a:xfrm>
          </p:grpSpPr>
          <p:sp>
            <p:nvSpPr>
              <p:cNvPr name="Freeform 101" id="10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2" id="10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3" id="103"/>
            <p:cNvGrpSpPr/>
            <p:nvPr/>
          </p:nvGrpSpPr>
          <p:grpSpPr>
            <a:xfrm rot="0">
              <a:off x="1060172" y="403661"/>
              <a:ext cx="101155" cy="101155"/>
              <a:chOff x="0" y="0"/>
              <a:chExt cx="812800" cy="812800"/>
            </a:xfrm>
          </p:grpSpPr>
          <p:sp>
            <p:nvSpPr>
              <p:cNvPr name="Freeform 104" id="10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5" id="10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6" id="106"/>
            <p:cNvGrpSpPr/>
            <p:nvPr/>
          </p:nvGrpSpPr>
          <p:grpSpPr>
            <a:xfrm rot="0">
              <a:off x="1325215" y="403661"/>
              <a:ext cx="101155" cy="101155"/>
              <a:chOff x="0" y="0"/>
              <a:chExt cx="812800" cy="812800"/>
            </a:xfrm>
          </p:grpSpPr>
          <p:sp>
            <p:nvSpPr>
              <p:cNvPr name="Freeform 107" id="10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8" id="10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9" id="109"/>
            <p:cNvGrpSpPr/>
            <p:nvPr/>
          </p:nvGrpSpPr>
          <p:grpSpPr>
            <a:xfrm rot="0">
              <a:off x="1590258" y="403661"/>
              <a:ext cx="101155" cy="101155"/>
              <a:chOff x="0" y="0"/>
              <a:chExt cx="812800" cy="812800"/>
            </a:xfrm>
          </p:grpSpPr>
          <p:sp>
            <p:nvSpPr>
              <p:cNvPr name="Freeform 110" id="1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1" id="1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2" id="112"/>
            <p:cNvGrpSpPr/>
            <p:nvPr/>
          </p:nvGrpSpPr>
          <p:grpSpPr>
            <a:xfrm rot="0">
              <a:off x="1855302" y="403661"/>
              <a:ext cx="101155" cy="101155"/>
              <a:chOff x="0" y="0"/>
              <a:chExt cx="812800" cy="812800"/>
            </a:xfrm>
          </p:grpSpPr>
          <p:sp>
            <p:nvSpPr>
              <p:cNvPr name="Freeform 113" id="1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4" id="1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5" id="115"/>
            <p:cNvGrpSpPr/>
            <p:nvPr/>
          </p:nvGrpSpPr>
          <p:grpSpPr>
            <a:xfrm rot="0">
              <a:off x="2120345" y="403661"/>
              <a:ext cx="101155" cy="101155"/>
              <a:chOff x="0" y="0"/>
              <a:chExt cx="812800" cy="812800"/>
            </a:xfrm>
          </p:grpSpPr>
          <p:sp>
            <p:nvSpPr>
              <p:cNvPr name="Freeform 116" id="1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7" id="1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grpSp>
        <p:nvGrpSpPr>
          <p:cNvPr name="Group 118" id="118"/>
          <p:cNvGrpSpPr/>
          <p:nvPr/>
        </p:nvGrpSpPr>
        <p:grpSpPr>
          <a:xfrm rot="0">
            <a:off x="3174257" y="2110740"/>
            <a:ext cx="1666125" cy="530678"/>
            <a:chOff x="0" y="0"/>
            <a:chExt cx="2221500" cy="707571"/>
          </a:xfrm>
        </p:grpSpPr>
        <p:grpSp>
          <p:nvGrpSpPr>
            <p:cNvPr name="Group 119" id="119"/>
            <p:cNvGrpSpPr/>
            <p:nvPr/>
          </p:nvGrpSpPr>
          <p:grpSpPr>
            <a:xfrm rot="0">
              <a:off x="0" y="0"/>
              <a:ext cx="101155" cy="101155"/>
              <a:chOff x="0" y="0"/>
              <a:chExt cx="812800" cy="812800"/>
            </a:xfrm>
          </p:grpSpPr>
          <p:sp>
            <p:nvSpPr>
              <p:cNvPr name="Freeform 120" id="1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1" id="12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2" id="122"/>
            <p:cNvGrpSpPr/>
            <p:nvPr/>
          </p:nvGrpSpPr>
          <p:grpSpPr>
            <a:xfrm rot="0">
              <a:off x="265043" y="0"/>
              <a:ext cx="101155" cy="101155"/>
              <a:chOff x="0" y="0"/>
              <a:chExt cx="812800" cy="812800"/>
            </a:xfrm>
          </p:grpSpPr>
          <p:sp>
            <p:nvSpPr>
              <p:cNvPr name="Freeform 123" id="1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4" id="12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5" id="125"/>
            <p:cNvGrpSpPr/>
            <p:nvPr/>
          </p:nvGrpSpPr>
          <p:grpSpPr>
            <a:xfrm rot="0">
              <a:off x="530086" y="0"/>
              <a:ext cx="101155" cy="101155"/>
              <a:chOff x="0" y="0"/>
              <a:chExt cx="812800" cy="812800"/>
            </a:xfrm>
          </p:grpSpPr>
          <p:sp>
            <p:nvSpPr>
              <p:cNvPr name="Freeform 126" id="1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7" id="12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8" id="128"/>
            <p:cNvGrpSpPr/>
            <p:nvPr/>
          </p:nvGrpSpPr>
          <p:grpSpPr>
            <a:xfrm rot="0">
              <a:off x="795129" y="0"/>
              <a:ext cx="101155" cy="101155"/>
              <a:chOff x="0" y="0"/>
              <a:chExt cx="812800" cy="812800"/>
            </a:xfrm>
          </p:grpSpPr>
          <p:sp>
            <p:nvSpPr>
              <p:cNvPr name="Freeform 129" id="1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0" id="13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1" id="131"/>
            <p:cNvGrpSpPr/>
            <p:nvPr/>
          </p:nvGrpSpPr>
          <p:grpSpPr>
            <a:xfrm rot="0">
              <a:off x="1060172" y="0"/>
              <a:ext cx="101155" cy="101155"/>
              <a:chOff x="0" y="0"/>
              <a:chExt cx="812800" cy="812800"/>
            </a:xfrm>
          </p:grpSpPr>
          <p:sp>
            <p:nvSpPr>
              <p:cNvPr name="Freeform 132" id="1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3" id="13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4" id="134"/>
            <p:cNvGrpSpPr/>
            <p:nvPr/>
          </p:nvGrpSpPr>
          <p:grpSpPr>
            <a:xfrm rot="0">
              <a:off x="1325215" y="0"/>
              <a:ext cx="101155" cy="101155"/>
              <a:chOff x="0" y="0"/>
              <a:chExt cx="812800" cy="812800"/>
            </a:xfrm>
          </p:grpSpPr>
          <p:sp>
            <p:nvSpPr>
              <p:cNvPr name="Freeform 135" id="1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6" id="13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7" id="137"/>
            <p:cNvGrpSpPr/>
            <p:nvPr/>
          </p:nvGrpSpPr>
          <p:grpSpPr>
            <a:xfrm rot="0">
              <a:off x="1590258" y="0"/>
              <a:ext cx="101155" cy="101155"/>
              <a:chOff x="0" y="0"/>
              <a:chExt cx="812800" cy="812800"/>
            </a:xfrm>
          </p:grpSpPr>
          <p:sp>
            <p:nvSpPr>
              <p:cNvPr name="Freeform 138" id="1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9" id="13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0" id="140"/>
            <p:cNvGrpSpPr/>
            <p:nvPr/>
          </p:nvGrpSpPr>
          <p:grpSpPr>
            <a:xfrm rot="0">
              <a:off x="1855302" y="0"/>
              <a:ext cx="101155" cy="101155"/>
              <a:chOff x="0" y="0"/>
              <a:chExt cx="812800" cy="812800"/>
            </a:xfrm>
          </p:grpSpPr>
          <p:sp>
            <p:nvSpPr>
              <p:cNvPr name="Freeform 141" id="1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2" id="14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3" id="143"/>
            <p:cNvGrpSpPr/>
            <p:nvPr/>
          </p:nvGrpSpPr>
          <p:grpSpPr>
            <a:xfrm rot="0">
              <a:off x="2120345" y="0"/>
              <a:ext cx="101155" cy="101155"/>
              <a:chOff x="0" y="0"/>
              <a:chExt cx="812800" cy="812800"/>
            </a:xfrm>
          </p:grpSpPr>
          <p:sp>
            <p:nvSpPr>
              <p:cNvPr name="Freeform 144" id="1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5" id="14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6" id="146"/>
            <p:cNvGrpSpPr/>
            <p:nvPr/>
          </p:nvGrpSpPr>
          <p:grpSpPr>
            <a:xfrm rot="0">
              <a:off x="0" y="201830"/>
              <a:ext cx="101155" cy="101155"/>
              <a:chOff x="0" y="0"/>
              <a:chExt cx="812800" cy="812800"/>
            </a:xfrm>
          </p:grpSpPr>
          <p:sp>
            <p:nvSpPr>
              <p:cNvPr name="Freeform 147" id="1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8" id="14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9" id="149"/>
            <p:cNvGrpSpPr/>
            <p:nvPr/>
          </p:nvGrpSpPr>
          <p:grpSpPr>
            <a:xfrm rot="0">
              <a:off x="265043" y="201830"/>
              <a:ext cx="101155" cy="101155"/>
              <a:chOff x="0" y="0"/>
              <a:chExt cx="812800" cy="812800"/>
            </a:xfrm>
          </p:grpSpPr>
          <p:sp>
            <p:nvSpPr>
              <p:cNvPr name="Freeform 150" id="1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1" id="15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2" id="152"/>
            <p:cNvGrpSpPr/>
            <p:nvPr/>
          </p:nvGrpSpPr>
          <p:grpSpPr>
            <a:xfrm rot="0">
              <a:off x="530086" y="201830"/>
              <a:ext cx="101155" cy="101155"/>
              <a:chOff x="0" y="0"/>
              <a:chExt cx="812800" cy="812800"/>
            </a:xfrm>
          </p:grpSpPr>
          <p:sp>
            <p:nvSpPr>
              <p:cNvPr name="Freeform 153" id="1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4" id="15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5" id="155"/>
            <p:cNvGrpSpPr/>
            <p:nvPr/>
          </p:nvGrpSpPr>
          <p:grpSpPr>
            <a:xfrm rot="0">
              <a:off x="795129" y="201830"/>
              <a:ext cx="101155" cy="101155"/>
              <a:chOff x="0" y="0"/>
              <a:chExt cx="812800" cy="812800"/>
            </a:xfrm>
          </p:grpSpPr>
          <p:sp>
            <p:nvSpPr>
              <p:cNvPr name="Freeform 156" id="1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7" id="15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8" id="158"/>
            <p:cNvGrpSpPr/>
            <p:nvPr/>
          </p:nvGrpSpPr>
          <p:grpSpPr>
            <a:xfrm rot="0">
              <a:off x="1060172" y="201830"/>
              <a:ext cx="101155" cy="101155"/>
              <a:chOff x="0" y="0"/>
              <a:chExt cx="812800" cy="812800"/>
            </a:xfrm>
          </p:grpSpPr>
          <p:sp>
            <p:nvSpPr>
              <p:cNvPr name="Freeform 159" id="1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0" id="16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1" id="161"/>
            <p:cNvGrpSpPr/>
            <p:nvPr/>
          </p:nvGrpSpPr>
          <p:grpSpPr>
            <a:xfrm rot="0">
              <a:off x="1325215" y="201830"/>
              <a:ext cx="101155" cy="101155"/>
              <a:chOff x="0" y="0"/>
              <a:chExt cx="812800" cy="812800"/>
            </a:xfrm>
          </p:grpSpPr>
          <p:sp>
            <p:nvSpPr>
              <p:cNvPr name="Freeform 162" id="1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3" id="16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4" id="164"/>
            <p:cNvGrpSpPr/>
            <p:nvPr/>
          </p:nvGrpSpPr>
          <p:grpSpPr>
            <a:xfrm rot="0">
              <a:off x="1590258" y="201830"/>
              <a:ext cx="101155" cy="101155"/>
              <a:chOff x="0" y="0"/>
              <a:chExt cx="812800" cy="812800"/>
            </a:xfrm>
          </p:grpSpPr>
          <p:sp>
            <p:nvSpPr>
              <p:cNvPr name="Freeform 165" id="1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6" id="16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7" id="167"/>
            <p:cNvGrpSpPr/>
            <p:nvPr/>
          </p:nvGrpSpPr>
          <p:grpSpPr>
            <a:xfrm rot="0">
              <a:off x="1855302" y="201830"/>
              <a:ext cx="101155" cy="101155"/>
              <a:chOff x="0" y="0"/>
              <a:chExt cx="812800" cy="812800"/>
            </a:xfrm>
          </p:grpSpPr>
          <p:sp>
            <p:nvSpPr>
              <p:cNvPr name="Freeform 168" id="1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9" id="16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0" id="170"/>
            <p:cNvGrpSpPr/>
            <p:nvPr/>
          </p:nvGrpSpPr>
          <p:grpSpPr>
            <a:xfrm rot="0">
              <a:off x="2120345" y="201830"/>
              <a:ext cx="101155" cy="101155"/>
              <a:chOff x="0" y="0"/>
              <a:chExt cx="812800" cy="812800"/>
            </a:xfrm>
          </p:grpSpPr>
          <p:sp>
            <p:nvSpPr>
              <p:cNvPr name="Freeform 171" id="1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2" id="17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3" id="173"/>
            <p:cNvGrpSpPr/>
            <p:nvPr/>
          </p:nvGrpSpPr>
          <p:grpSpPr>
            <a:xfrm rot="0">
              <a:off x="0" y="606416"/>
              <a:ext cx="101155" cy="101155"/>
              <a:chOff x="0" y="0"/>
              <a:chExt cx="812800" cy="812800"/>
            </a:xfrm>
          </p:grpSpPr>
          <p:sp>
            <p:nvSpPr>
              <p:cNvPr name="Freeform 174" id="17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5" id="17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6" id="176"/>
            <p:cNvGrpSpPr/>
            <p:nvPr/>
          </p:nvGrpSpPr>
          <p:grpSpPr>
            <a:xfrm rot="0">
              <a:off x="265043" y="606416"/>
              <a:ext cx="101155" cy="101155"/>
              <a:chOff x="0" y="0"/>
              <a:chExt cx="812800" cy="812800"/>
            </a:xfrm>
          </p:grpSpPr>
          <p:sp>
            <p:nvSpPr>
              <p:cNvPr name="Freeform 177" id="1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8" id="17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9" id="179"/>
            <p:cNvGrpSpPr/>
            <p:nvPr/>
          </p:nvGrpSpPr>
          <p:grpSpPr>
            <a:xfrm rot="0">
              <a:off x="530086" y="606416"/>
              <a:ext cx="101155" cy="101155"/>
              <a:chOff x="0" y="0"/>
              <a:chExt cx="812800" cy="812800"/>
            </a:xfrm>
          </p:grpSpPr>
          <p:sp>
            <p:nvSpPr>
              <p:cNvPr name="Freeform 180" id="1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1" id="18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2" id="182"/>
            <p:cNvGrpSpPr/>
            <p:nvPr/>
          </p:nvGrpSpPr>
          <p:grpSpPr>
            <a:xfrm rot="0">
              <a:off x="795129" y="606416"/>
              <a:ext cx="101155" cy="101155"/>
              <a:chOff x="0" y="0"/>
              <a:chExt cx="812800" cy="812800"/>
            </a:xfrm>
          </p:grpSpPr>
          <p:sp>
            <p:nvSpPr>
              <p:cNvPr name="Freeform 183" id="1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4" id="18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5" id="185"/>
            <p:cNvGrpSpPr/>
            <p:nvPr/>
          </p:nvGrpSpPr>
          <p:grpSpPr>
            <a:xfrm rot="0">
              <a:off x="1060172" y="606416"/>
              <a:ext cx="101155" cy="101155"/>
              <a:chOff x="0" y="0"/>
              <a:chExt cx="812800" cy="812800"/>
            </a:xfrm>
          </p:grpSpPr>
          <p:sp>
            <p:nvSpPr>
              <p:cNvPr name="Freeform 186" id="1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7" id="18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8" id="188"/>
            <p:cNvGrpSpPr/>
            <p:nvPr/>
          </p:nvGrpSpPr>
          <p:grpSpPr>
            <a:xfrm rot="0">
              <a:off x="1325215" y="606416"/>
              <a:ext cx="101155" cy="101155"/>
              <a:chOff x="0" y="0"/>
              <a:chExt cx="812800" cy="812800"/>
            </a:xfrm>
          </p:grpSpPr>
          <p:sp>
            <p:nvSpPr>
              <p:cNvPr name="Freeform 189" id="1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0" id="19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1" id="191"/>
            <p:cNvGrpSpPr/>
            <p:nvPr/>
          </p:nvGrpSpPr>
          <p:grpSpPr>
            <a:xfrm rot="0">
              <a:off x="1590258" y="606416"/>
              <a:ext cx="101155" cy="101155"/>
              <a:chOff x="0" y="0"/>
              <a:chExt cx="812800" cy="812800"/>
            </a:xfrm>
          </p:grpSpPr>
          <p:sp>
            <p:nvSpPr>
              <p:cNvPr name="Freeform 192" id="1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3" id="19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4" id="194"/>
            <p:cNvGrpSpPr/>
            <p:nvPr/>
          </p:nvGrpSpPr>
          <p:grpSpPr>
            <a:xfrm rot="0">
              <a:off x="1855302" y="606416"/>
              <a:ext cx="101155" cy="101155"/>
              <a:chOff x="0" y="0"/>
              <a:chExt cx="812800" cy="812800"/>
            </a:xfrm>
          </p:grpSpPr>
          <p:sp>
            <p:nvSpPr>
              <p:cNvPr name="Freeform 195" id="1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6" id="19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7" id="197"/>
            <p:cNvGrpSpPr/>
            <p:nvPr/>
          </p:nvGrpSpPr>
          <p:grpSpPr>
            <a:xfrm rot="0">
              <a:off x="2120345" y="606416"/>
              <a:ext cx="101155" cy="101155"/>
              <a:chOff x="0" y="0"/>
              <a:chExt cx="812800" cy="812800"/>
            </a:xfrm>
          </p:grpSpPr>
          <p:sp>
            <p:nvSpPr>
              <p:cNvPr name="Freeform 198" id="19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9" id="19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0" id="200"/>
            <p:cNvGrpSpPr/>
            <p:nvPr/>
          </p:nvGrpSpPr>
          <p:grpSpPr>
            <a:xfrm rot="0">
              <a:off x="0" y="403661"/>
              <a:ext cx="101155" cy="101155"/>
              <a:chOff x="0" y="0"/>
              <a:chExt cx="812800" cy="812800"/>
            </a:xfrm>
          </p:grpSpPr>
          <p:sp>
            <p:nvSpPr>
              <p:cNvPr name="Freeform 201" id="20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2" id="20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3" id="203"/>
            <p:cNvGrpSpPr/>
            <p:nvPr/>
          </p:nvGrpSpPr>
          <p:grpSpPr>
            <a:xfrm rot="0">
              <a:off x="265043" y="403661"/>
              <a:ext cx="101155" cy="101155"/>
              <a:chOff x="0" y="0"/>
              <a:chExt cx="812800" cy="812800"/>
            </a:xfrm>
          </p:grpSpPr>
          <p:sp>
            <p:nvSpPr>
              <p:cNvPr name="Freeform 204" id="20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5" id="20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6" id="206"/>
            <p:cNvGrpSpPr/>
            <p:nvPr/>
          </p:nvGrpSpPr>
          <p:grpSpPr>
            <a:xfrm rot="0">
              <a:off x="530086" y="403661"/>
              <a:ext cx="101155" cy="101155"/>
              <a:chOff x="0" y="0"/>
              <a:chExt cx="812800" cy="812800"/>
            </a:xfrm>
          </p:grpSpPr>
          <p:sp>
            <p:nvSpPr>
              <p:cNvPr name="Freeform 207" id="20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8" id="20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9" id="209"/>
            <p:cNvGrpSpPr/>
            <p:nvPr/>
          </p:nvGrpSpPr>
          <p:grpSpPr>
            <a:xfrm rot="0">
              <a:off x="795129" y="403661"/>
              <a:ext cx="101155" cy="101155"/>
              <a:chOff x="0" y="0"/>
              <a:chExt cx="812800" cy="812800"/>
            </a:xfrm>
          </p:grpSpPr>
          <p:sp>
            <p:nvSpPr>
              <p:cNvPr name="Freeform 210" id="2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1" id="2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2" id="212"/>
            <p:cNvGrpSpPr/>
            <p:nvPr/>
          </p:nvGrpSpPr>
          <p:grpSpPr>
            <a:xfrm rot="0">
              <a:off x="1060172" y="403661"/>
              <a:ext cx="101155" cy="101155"/>
              <a:chOff x="0" y="0"/>
              <a:chExt cx="812800" cy="812800"/>
            </a:xfrm>
          </p:grpSpPr>
          <p:sp>
            <p:nvSpPr>
              <p:cNvPr name="Freeform 213" id="2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4" id="2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5" id="215"/>
            <p:cNvGrpSpPr/>
            <p:nvPr/>
          </p:nvGrpSpPr>
          <p:grpSpPr>
            <a:xfrm rot="0">
              <a:off x="1325215" y="403661"/>
              <a:ext cx="101155" cy="101155"/>
              <a:chOff x="0" y="0"/>
              <a:chExt cx="812800" cy="812800"/>
            </a:xfrm>
          </p:grpSpPr>
          <p:sp>
            <p:nvSpPr>
              <p:cNvPr name="Freeform 216" id="2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7" id="2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8" id="218"/>
            <p:cNvGrpSpPr/>
            <p:nvPr/>
          </p:nvGrpSpPr>
          <p:grpSpPr>
            <a:xfrm rot="0">
              <a:off x="1590258" y="403661"/>
              <a:ext cx="101155" cy="101155"/>
              <a:chOff x="0" y="0"/>
              <a:chExt cx="812800" cy="812800"/>
            </a:xfrm>
          </p:grpSpPr>
          <p:sp>
            <p:nvSpPr>
              <p:cNvPr name="Freeform 219" id="2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0" id="2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1" id="221"/>
            <p:cNvGrpSpPr/>
            <p:nvPr/>
          </p:nvGrpSpPr>
          <p:grpSpPr>
            <a:xfrm rot="0">
              <a:off x="1855302" y="403661"/>
              <a:ext cx="101155" cy="101155"/>
              <a:chOff x="0" y="0"/>
              <a:chExt cx="812800" cy="812800"/>
            </a:xfrm>
          </p:grpSpPr>
          <p:sp>
            <p:nvSpPr>
              <p:cNvPr name="Freeform 222" id="2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3" id="2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4" id="224"/>
            <p:cNvGrpSpPr/>
            <p:nvPr/>
          </p:nvGrpSpPr>
          <p:grpSpPr>
            <a:xfrm rot="0">
              <a:off x="2120345" y="403661"/>
              <a:ext cx="101155" cy="101155"/>
              <a:chOff x="0" y="0"/>
              <a:chExt cx="812800" cy="812800"/>
            </a:xfrm>
          </p:grpSpPr>
          <p:sp>
            <p:nvSpPr>
              <p:cNvPr name="Freeform 225" id="2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6" id="2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227" id="227"/>
          <p:cNvSpPr/>
          <p:nvPr/>
        </p:nvSpPr>
        <p:spPr>
          <a:xfrm flipH="false" flipV="false" rot="0">
            <a:off x="211878" y="3601927"/>
            <a:ext cx="5924758" cy="3561158"/>
          </a:xfrm>
          <a:custGeom>
            <a:avLst/>
            <a:gdLst/>
            <a:ahLst/>
            <a:cxnLst/>
            <a:rect r="r" b="b" t="t" l="l"/>
            <a:pathLst>
              <a:path h="3561158" w="5924758">
                <a:moveTo>
                  <a:pt x="0" y="0"/>
                </a:moveTo>
                <a:lnTo>
                  <a:pt x="5924758" y="0"/>
                </a:lnTo>
                <a:lnTo>
                  <a:pt x="5924758" y="3561158"/>
                </a:lnTo>
                <a:lnTo>
                  <a:pt x="0" y="3561158"/>
                </a:lnTo>
                <a:lnTo>
                  <a:pt x="0" y="0"/>
                </a:lnTo>
                <a:close/>
              </a:path>
            </a:pathLst>
          </a:custGeom>
          <a:blipFill>
            <a:blip r:embed="rId2"/>
            <a:stretch>
              <a:fillRect l="0" t="0" r="0" b="0"/>
            </a:stretch>
          </a:blipFill>
        </p:spPr>
      </p:sp>
      <p:sp>
        <p:nvSpPr>
          <p:cNvPr name="TextBox 228" id="228"/>
          <p:cNvSpPr txBox="true"/>
          <p:nvPr/>
        </p:nvSpPr>
        <p:spPr>
          <a:xfrm rot="0">
            <a:off x="5543552" y="1188187"/>
            <a:ext cx="11949086" cy="602008"/>
          </a:xfrm>
          <a:prstGeom prst="rect">
            <a:avLst/>
          </a:prstGeom>
        </p:spPr>
        <p:txBody>
          <a:bodyPr anchor="t" rtlCol="false" tIns="0" lIns="0" bIns="0" rIns="0">
            <a:spAutoFit/>
          </a:bodyPr>
          <a:lstStyle/>
          <a:p>
            <a:pPr algn="l">
              <a:lnSpc>
                <a:spcPts val="4305"/>
              </a:lnSpc>
            </a:pPr>
            <a:r>
              <a:rPr lang="en-US" sz="4100" b="true">
                <a:solidFill>
                  <a:srgbClr val="FFFFFF"/>
                </a:solidFill>
                <a:latin typeface="Poppins Bold"/>
                <a:ea typeface="Poppins Bold"/>
                <a:cs typeface="Poppins Bold"/>
                <a:sym typeface="Poppins Bold"/>
              </a:rPr>
              <a:t>High-End Restaurants in India</a:t>
            </a:r>
          </a:p>
        </p:txBody>
      </p:sp>
    </p:spTree>
  </p:cSld>
  <p:clrMapOvr>
    <a:masterClrMapping/>
  </p:clrMapOvr>
  <p:transition spd="fast">
    <p:push dir="u"/>
  </p:transition>
</p:sld>
</file>

<file path=ppt/slides/slide14.xml><?xml version="1.0" encoding="utf-8"?>
<p:sld xmlns:p="http://schemas.openxmlformats.org/presentationml/2006/main" xmlns:a="http://schemas.openxmlformats.org/drawingml/2006/main">
  <p:cSld>
    <p:bg>
      <p:bgPr>
        <a:solidFill>
          <a:srgbClr val="002C66"/>
        </a:solidFill>
      </p:bgPr>
    </p:bg>
    <p:spTree>
      <p:nvGrpSpPr>
        <p:cNvPr id="1" name=""/>
        <p:cNvGrpSpPr/>
        <p:nvPr/>
      </p:nvGrpSpPr>
      <p:grpSpPr>
        <a:xfrm>
          <a:off x="0" y="0"/>
          <a:ext cx="0" cy="0"/>
          <a:chOff x="0" y="0"/>
          <a:chExt cx="0" cy="0"/>
        </a:xfrm>
      </p:grpSpPr>
      <p:sp>
        <p:nvSpPr>
          <p:cNvPr name="TextBox 2" id="2"/>
          <p:cNvSpPr txBox="true"/>
          <p:nvPr/>
        </p:nvSpPr>
        <p:spPr>
          <a:xfrm rot="0">
            <a:off x="4284783" y="2920291"/>
            <a:ext cx="11981932" cy="5200283"/>
          </a:xfrm>
          <a:prstGeom prst="rect">
            <a:avLst/>
          </a:prstGeom>
        </p:spPr>
        <p:txBody>
          <a:bodyPr anchor="t" rtlCol="false" tIns="0" lIns="0" bIns="0" rIns="0">
            <a:spAutoFit/>
          </a:bodyPr>
          <a:lstStyle/>
          <a:p>
            <a:pPr algn="l" marL="539440" indent="-269720" lvl="1">
              <a:lnSpc>
                <a:spcPts val="4647"/>
              </a:lnSpc>
              <a:buFont typeface="Arial"/>
              <a:buChar char="•"/>
            </a:pPr>
            <a:r>
              <a:rPr lang="en-US" sz="2498">
                <a:solidFill>
                  <a:srgbClr val="FDFEFF"/>
                </a:solidFill>
                <a:latin typeface="Poppins"/>
                <a:ea typeface="Poppins"/>
                <a:cs typeface="Poppins"/>
                <a:sym typeface="Poppins"/>
              </a:rPr>
              <a:t>Customers respond positively when a restaurant is both affordable and offers online delivery.</a:t>
            </a:r>
          </a:p>
          <a:p>
            <a:pPr algn="l" marL="539440" indent="-269720" lvl="1">
              <a:lnSpc>
                <a:spcPts val="4647"/>
              </a:lnSpc>
              <a:buFont typeface="Arial"/>
              <a:buChar char="•"/>
            </a:pPr>
            <a:r>
              <a:rPr lang="en-US" sz="2498">
                <a:solidFill>
                  <a:srgbClr val="FDFEFF"/>
                </a:solidFill>
                <a:latin typeface="Poppins"/>
                <a:ea typeface="Poppins"/>
                <a:cs typeface="Poppins"/>
                <a:sym typeface="Poppins"/>
              </a:rPr>
              <a:t>These budget-friendly, delivery-enabled restaurants average a rating of 3.27 — a strong score in the mid-range segment.</a:t>
            </a:r>
          </a:p>
          <a:p>
            <a:pPr algn="l" marL="539440" indent="-269720" lvl="1">
              <a:lnSpc>
                <a:spcPts val="4647"/>
              </a:lnSpc>
              <a:buFont typeface="Arial"/>
              <a:buChar char="•"/>
            </a:pPr>
            <a:r>
              <a:rPr lang="en-US" sz="2498">
                <a:solidFill>
                  <a:srgbClr val="FDFEFF"/>
                </a:solidFill>
                <a:latin typeface="Poppins"/>
                <a:ea typeface="Poppins"/>
                <a:cs typeface="Poppins"/>
                <a:sym typeface="Poppins"/>
              </a:rPr>
              <a:t>This reflects a key insight: value and convenience together drive customer satisfaction.</a:t>
            </a:r>
          </a:p>
          <a:p>
            <a:pPr algn="l" marL="539440" indent="-269720" lvl="1">
              <a:lnSpc>
                <a:spcPts val="4647"/>
              </a:lnSpc>
              <a:buFont typeface="Arial"/>
              <a:buChar char="•"/>
            </a:pPr>
            <a:r>
              <a:rPr lang="en-US" sz="2498">
                <a:solidFill>
                  <a:srgbClr val="FDFEFF"/>
                </a:solidFill>
                <a:latin typeface="Poppins"/>
                <a:ea typeface="Poppins"/>
                <a:cs typeface="Poppins"/>
                <a:sym typeface="Poppins"/>
              </a:rPr>
              <a:t>Recommendation: In competitive or cost-sensitive markets, combine affordable pricing with online delivery to build loyalty and boost ratings.</a:t>
            </a:r>
          </a:p>
          <a:p>
            <a:pPr algn="l">
              <a:lnSpc>
                <a:spcPts val="4647"/>
              </a:lnSpc>
            </a:pPr>
          </a:p>
        </p:txBody>
      </p:sp>
      <p:grpSp>
        <p:nvGrpSpPr>
          <p:cNvPr name="Group 3" id="3"/>
          <p:cNvGrpSpPr/>
          <p:nvPr/>
        </p:nvGrpSpPr>
        <p:grpSpPr>
          <a:xfrm rot="7447315">
            <a:off x="-4759939" y="-6205115"/>
            <a:ext cx="10366077" cy="1036607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7447315">
            <a:off x="12515099" y="7822297"/>
            <a:ext cx="10366077" cy="1036607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876893" y="8580423"/>
            <a:ext cx="1666125" cy="530678"/>
            <a:chOff x="0" y="0"/>
            <a:chExt cx="2221500" cy="707571"/>
          </a:xfrm>
        </p:grpSpPr>
        <p:grpSp>
          <p:nvGrpSpPr>
            <p:cNvPr name="Group 10" id="10"/>
            <p:cNvGrpSpPr/>
            <p:nvPr/>
          </p:nvGrpSpPr>
          <p:grpSpPr>
            <a:xfrm rot="0">
              <a:off x="0" y="0"/>
              <a:ext cx="101155" cy="10115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 id="13"/>
            <p:cNvGrpSpPr/>
            <p:nvPr/>
          </p:nvGrpSpPr>
          <p:grpSpPr>
            <a:xfrm rot="0">
              <a:off x="265043" y="0"/>
              <a:ext cx="101155" cy="10115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 id="16"/>
            <p:cNvGrpSpPr/>
            <p:nvPr/>
          </p:nvGrpSpPr>
          <p:grpSpPr>
            <a:xfrm rot="0">
              <a:off x="530086" y="0"/>
              <a:ext cx="101155" cy="10115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 id="19"/>
            <p:cNvGrpSpPr/>
            <p:nvPr/>
          </p:nvGrpSpPr>
          <p:grpSpPr>
            <a:xfrm rot="0">
              <a:off x="795129" y="0"/>
              <a:ext cx="101155" cy="10115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 id="22"/>
            <p:cNvGrpSpPr/>
            <p:nvPr/>
          </p:nvGrpSpPr>
          <p:grpSpPr>
            <a:xfrm rot="0">
              <a:off x="1060172" y="0"/>
              <a:ext cx="101155" cy="10115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5" id="25"/>
            <p:cNvGrpSpPr/>
            <p:nvPr/>
          </p:nvGrpSpPr>
          <p:grpSpPr>
            <a:xfrm rot="0">
              <a:off x="1325215" y="0"/>
              <a:ext cx="101155" cy="10115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8" id="28"/>
            <p:cNvGrpSpPr/>
            <p:nvPr/>
          </p:nvGrpSpPr>
          <p:grpSpPr>
            <a:xfrm rot="0">
              <a:off x="1590258" y="0"/>
              <a:ext cx="101155" cy="101155"/>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1" id="31"/>
            <p:cNvGrpSpPr/>
            <p:nvPr/>
          </p:nvGrpSpPr>
          <p:grpSpPr>
            <a:xfrm rot="0">
              <a:off x="1855302" y="0"/>
              <a:ext cx="101155" cy="101155"/>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4" id="34"/>
            <p:cNvGrpSpPr/>
            <p:nvPr/>
          </p:nvGrpSpPr>
          <p:grpSpPr>
            <a:xfrm rot="0">
              <a:off x="2120345" y="0"/>
              <a:ext cx="101155" cy="101155"/>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7" id="37"/>
            <p:cNvGrpSpPr/>
            <p:nvPr/>
          </p:nvGrpSpPr>
          <p:grpSpPr>
            <a:xfrm rot="0">
              <a:off x="0" y="201830"/>
              <a:ext cx="101155" cy="101155"/>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9" id="3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0" id="40"/>
            <p:cNvGrpSpPr/>
            <p:nvPr/>
          </p:nvGrpSpPr>
          <p:grpSpPr>
            <a:xfrm rot="0">
              <a:off x="265043" y="201830"/>
              <a:ext cx="101155" cy="101155"/>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2" id="4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3" id="43"/>
            <p:cNvGrpSpPr/>
            <p:nvPr/>
          </p:nvGrpSpPr>
          <p:grpSpPr>
            <a:xfrm rot="0">
              <a:off x="530086" y="201830"/>
              <a:ext cx="101155" cy="101155"/>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5" id="4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6" id="46"/>
            <p:cNvGrpSpPr/>
            <p:nvPr/>
          </p:nvGrpSpPr>
          <p:grpSpPr>
            <a:xfrm rot="0">
              <a:off x="795129" y="201830"/>
              <a:ext cx="101155" cy="101155"/>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8" id="4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9" id="49"/>
            <p:cNvGrpSpPr/>
            <p:nvPr/>
          </p:nvGrpSpPr>
          <p:grpSpPr>
            <a:xfrm rot="0">
              <a:off x="1060172" y="201830"/>
              <a:ext cx="101155" cy="101155"/>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1" id="5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2" id="52"/>
            <p:cNvGrpSpPr/>
            <p:nvPr/>
          </p:nvGrpSpPr>
          <p:grpSpPr>
            <a:xfrm rot="0">
              <a:off x="1325215" y="201830"/>
              <a:ext cx="101155" cy="101155"/>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4" id="5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5" id="55"/>
            <p:cNvGrpSpPr/>
            <p:nvPr/>
          </p:nvGrpSpPr>
          <p:grpSpPr>
            <a:xfrm rot="0">
              <a:off x="1590258" y="201830"/>
              <a:ext cx="101155" cy="101155"/>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7" id="5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8" id="58"/>
            <p:cNvGrpSpPr/>
            <p:nvPr/>
          </p:nvGrpSpPr>
          <p:grpSpPr>
            <a:xfrm rot="0">
              <a:off x="1855302" y="201830"/>
              <a:ext cx="101155" cy="101155"/>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0" id="6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1" id="61"/>
            <p:cNvGrpSpPr/>
            <p:nvPr/>
          </p:nvGrpSpPr>
          <p:grpSpPr>
            <a:xfrm rot="0">
              <a:off x="2120345" y="201830"/>
              <a:ext cx="101155" cy="101155"/>
              <a:chOff x="0" y="0"/>
              <a:chExt cx="812800" cy="812800"/>
            </a:xfrm>
          </p:grpSpPr>
          <p:sp>
            <p:nvSpPr>
              <p:cNvPr name="Freeform 62" id="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3" id="6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4" id="64"/>
            <p:cNvGrpSpPr/>
            <p:nvPr/>
          </p:nvGrpSpPr>
          <p:grpSpPr>
            <a:xfrm rot="0">
              <a:off x="0" y="606416"/>
              <a:ext cx="101155" cy="101155"/>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6" id="6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7" id="67"/>
            <p:cNvGrpSpPr/>
            <p:nvPr/>
          </p:nvGrpSpPr>
          <p:grpSpPr>
            <a:xfrm rot="0">
              <a:off x="265043" y="606416"/>
              <a:ext cx="101155" cy="101155"/>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9" id="6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0" id="70"/>
            <p:cNvGrpSpPr/>
            <p:nvPr/>
          </p:nvGrpSpPr>
          <p:grpSpPr>
            <a:xfrm rot="0">
              <a:off x="530086" y="606416"/>
              <a:ext cx="101155" cy="101155"/>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2" id="7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3" id="73"/>
            <p:cNvGrpSpPr/>
            <p:nvPr/>
          </p:nvGrpSpPr>
          <p:grpSpPr>
            <a:xfrm rot="0">
              <a:off x="795129" y="606416"/>
              <a:ext cx="101155" cy="101155"/>
              <a:chOff x="0" y="0"/>
              <a:chExt cx="812800" cy="812800"/>
            </a:xfrm>
          </p:grpSpPr>
          <p:sp>
            <p:nvSpPr>
              <p:cNvPr name="Freeform 74" id="7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5" id="7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6" id="76"/>
            <p:cNvGrpSpPr/>
            <p:nvPr/>
          </p:nvGrpSpPr>
          <p:grpSpPr>
            <a:xfrm rot="0">
              <a:off x="1060172" y="606416"/>
              <a:ext cx="101155" cy="101155"/>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8" id="7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9" id="79"/>
            <p:cNvGrpSpPr/>
            <p:nvPr/>
          </p:nvGrpSpPr>
          <p:grpSpPr>
            <a:xfrm rot="0">
              <a:off x="1325215" y="606416"/>
              <a:ext cx="101155" cy="101155"/>
              <a:chOff x="0" y="0"/>
              <a:chExt cx="812800" cy="812800"/>
            </a:xfrm>
          </p:grpSpPr>
          <p:sp>
            <p:nvSpPr>
              <p:cNvPr name="Freeform 80" id="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1" id="8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2" id="82"/>
            <p:cNvGrpSpPr/>
            <p:nvPr/>
          </p:nvGrpSpPr>
          <p:grpSpPr>
            <a:xfrm rot="0">
              <a:off x="1590258" y="606416"/>
              <a:ext cx="101155" cy="101155"/>
              <a:chOff x="0" y="0"/>
              <a:chExt cx="812800" cy="812800"/>
            </a:xfrm>
          </p:grpSpPr>
          <p:sp>
            <p:nvSpPr>
              <p:cNvPr name="Freeform 83" id="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4" id="8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5" id="85"/>
            <p:cNvGrpSpPr/>
            <p:nvPr/>
          </p:nvGrpSpPr>
          <p:grpSpPr>
            <a:xfrm rot="0">
              <a:off x="1855302" y="606416"/>
              <a:ext cx="101155" cy="101155"/>
              <a:chOff x="0" y="0"/>
              <a:chExt cx="812800" cy="812800"/>
            </a:xfrm>
          </p:grpSpPr>
          <p:sp>
            <p:nvSpPr>
              <p:cNvPr name="Freeform 86" id="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7" id="8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8" id="88"/>
            <p:cNvGrpSpPr/>
            <p:nvPr/>
          </p:nvGrpSpPr>
          <p:grpSpPr>
            <a:xfrm rot="0">
              <a:off x="2120345" y="606416"/>
              <a:ext cx="101155" cy="101155"/>
              <a:chOff x="0" y="0"/>
              <a:chExt cx="812800" cy="812800"/>
            </a:xfrm>
          </p:grpSpPr>
          <p:sp>
            <p:nvSpPr>
              <p:cNvPr name="Freeform 89" id="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0" id="9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1" id="91"/>
            <p:cNvGrpSpPr/>
            <p:nvPr/>
          </p:nvGrpSpPr>
          <p:grpSpPr>
            <a:xfrm rot="0">
              <a:off x="0" y="403661"/>
              <a:ext cx="101155" cy="101155"/>
              <a:chOff x="0" y="0"/>
              <a:chExt cx="812800" cy="812800"/>
            </a:xfrm>
          </p:grpSpPr>
          <p:sp>
            <p:nvSpPr>
              <p:cNvPr name="Freeform 92" id="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3" id="9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4" id="94"/>
            <p:cNvGrpSpPr/>
            <p:nvPr/>
          </p:nvGrpSpPr>
          <p:grpSpPr>
            <a:xfrm rot="0">
              <a:off x="265043" y="403661"/>
              <a:ext cx="101155" cy="101155"/>
              <a:chOff x="0" y="0"/>
              <a:chExt cx="812800" cy="812800"/>
            </a:xfrm>
          </p:grpSpPr>
          <p:sp>
            <p:nvSpPr>
              <p:cNvPr name="Freeform 95" id="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6" id="9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7" id="97"/>
            <p:cNvGrpSpPr/>
            <p:nvPr/>
          </p:nvGrpSpPr>
          <p:grpSpPr>
            <a:xfrm rot="0">
              <a:off x="530086" y="403661"/>
              <a:ext cx="101155" cy="101155"/>
              <a:chOff x="0" y="0"/>
              <a:chExt cx="812800" cy="812800"/>
            </a:xfrm>
          </p:grpSpPr>
          <p:sp>
            <p:nvSpPr>
              <p:cNvPr name="Freeform 98" id="9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9" id="9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0" id="100"/>
            <p:cNvGrpSpPr/>
            <p:nvPr/>
          </p:nvGrpSpPr>
          <p:grpSpPr>
            <a:xfrm rot="0">
              <a:off x="795129" y="403661"/>
              <a:ext cx="101155" cy="101155"/>
              <a:chOff x="0" y="0"/>
              <a:chExt cx="812800" cy="812800"/>
            </a:xfrm>
          </p:grpSpPr>
          <p:sp>
            <p:nvSpPr>
              <p:cNvPr name="Freeform 101" id="10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2" id="10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3" id="103"/>
            <p:cNvGrpSpPr/>
            <p:nvPr/>
          </p:nvGrpSpPr>
          <p:grpSpPr>
            <a:xfrm rot="0">
              <a:off x="1060172" y="403661"/>
              <a:ext cx="101155" cy="101155"/>
              <a:chOff x="0" y="0"/>
              <a:chExt cx="812800" cy="812800"/>
            </a:xfrm>
          </p:grpSpPr>
          <p:sp>
            <p:nvSpPr>
              <p:cNvPr name="Freeform 104" id="10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5" id="10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6" id="106"/>
            <p:cNvGrpSpPr/>
            <p:nvPr/>
          </p:nvGrpSpPr>
          <p:grpSpPr>
            <a:xfrm rot="0">
              <a:off x="1325215" y="403661"/>
              <a:ext cx="101155" cy="101155"/>
              <a:chOff x="0" y="0"/>
              <a:chExt cx="812800" cy="812800"/>
            </a:xfrm>
          </p:grpSpPr>
          <p:sp>
            <p:nvSpPr>
              <p:cNvPr name="Freeform 107" id="10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8" id="10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9" id="109"/>
            <p:cNvGrpSpPr/>
            <p:nvPr/>
          </p:nvGrpSpPr>
          <p:grpSpPr>
            <a:xfrm rot="0">
              <a:off x="1590258" y="403661"/>
              <a:ext cx="101155" cy="101155"/>
              <a:chOff x="0" y="0"/>
              <a:chExt cx="812800" cy="812800"/>
            </a:xfrm>
          </p:grpSpPr>
          <p:sp>
            <p:nvSpPr>
              <p:cNvPr name="Freeform 110" id="1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1" id="1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2" id="112"/>
            <p:cNvGrpSpPr/>
            <p:nvPr/>
          </p:nvGrpSpPr>
          <p:grpSpPr>
            <a:xfrm rot="0">
              <a:off x="1855302" y="403661"/>
              <a:ext cx="101155" cy="101155"/>
              <a:chOff x="0" y="0"/>
              <a:chExt cx="812800" cy="812800"/>
            </a:xfrm>
          </p:grpSpPr>
          <p:sp>
            <p:nvSpPr>
              <p:cNvPr name="Freeform 113" id="1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4" id="1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5" id="115"/>
            <p:cNvGrpSpPr/>
            <p:nvPr/>
          </p:nvGrpSpPr>
          <p:grpSpPr>
            <a:xfrm rot="0">
              <a:off x="2120345" y="403661"/>
              <a:ext cx="101155" cy="101155"/>
              <a:chOff x="0" y="0"/>
              <a:chExt cx="812800" cy="812800"/>
            </a:xfrm>
          </p:grpSpPr>
          <p:sp>
            <p:nvSpPr>
              <p:cNvPr name="Freeform 116" id="1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7" id="1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grpSp>
        <p:nvGrpSpPr>
          <p:cNvPr name="Group 118" id="118"/>
          <p:cNvGrpSpPr/>
          <p:nvPr/>
        </p:nvGrpSpPr>
        <p:grpSpPr>
          <a:xfrm rot="0">
            <a:off x="3174257" y="2110740"/>
            <a:ext cx="1666125" cy="530678"/>
            <a:chOff x="0" y="0"/>
            <a:chExt cx="2221500" cy="707571"/>
          </a:xfrm>
        </p:grpSpPr>
        <p:grpSp>
          <p:nvGrpSpPr>
            <p:cNvPr name="Group 119" id="119"/>
            <p:cNvGrpSpPr/>
            <p:nvPr/>
          </p:nvGrpSpPr>
          <p:grpSpPr>
            <a:xfrm rot="0">
              <a:off x="0" y="0"/>
              <a:ext cx="101155" cy="101155"/>
              <a:chOff x="0" y="0"/>
              <a:chExt cx="812800" cy="812800"/>
            </a:xfrm>
          </p:grpSpPr>
          <p:sp>
            <p:nvSpPr>
              <p:cNvPr name="Freeform 120" id="1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1" id="12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2" id="122"/>
            <p:cNvGrpSpPr/>
            <p:nvPr/>
          </p:nvGrpSpPr>
          <p:grpSpPr>
            <a:xfrm rot="0">
              <a:off x="265043" y="0"/>
              <a:ext cx="101155" cy="101155"/>
              <a:chOff x="0" y="0"/>
              <a:chExt cx="812800" cy="812800"/>
            </a:xfrm>
          </p:grpSpPr>
          <p:sp>
            <p:nvSpPr>
              <p:cNvPr name="Freeform 123" id="1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4" id="12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5" id="125"/>
            <p:cNvGrpSpPr/>
            <p:nvPr/>
          </p:nvGrpSpPr>
          <p:grpSpPr>
            <a:xfrm rot="0">
              <a:off x="530086" y="0"/>
              <a:ext cx="101155" cy="101155"/>
              <a:chOff x="0" y="0"/>
              <a:chExt cx="812800" cy="812800"/>
            </a:xfrm>
          </p:grpSpPr>
          <p:sp>
            <p:nvSpPr>
              <p:cNvPr name="Freeform 126" id="1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7" id="12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8" id="128"/>
            <p:cNvGrpSpPr/>
            <p:nvPr/>
          </p:nvGrpSpPr>
          <p:grpSpPr>
            <a:xfrm rot="0">
              <a:off x="795129" y="0"/>
              <a:ext cx="101155" cy="101155"/>
              <a:chOff x="0" y="0"/>
              <a:chExt cx="812800" cy="812800"/>
            </a:xfrm>
          </p:grpSpPr>
          <p:sp>
            <p:nvSpPr>
              <p:cNvPr name="Freeform 129" id="1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0" id="13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1" id="131"/>
            <p:cNvGrpSpPr/>
            <p:nvPr/>
          </p:nvGrpSpPr>
          <p:grpSpPr>
            <a:xfrm rot="0">
              <a:off x="1060172" y="0"/>
              <a:ext cx="101155" cy="101155"/>
              <a:chOff x="0" y="0"/>
              <a:chExt cx="812800" cy="812800"/>
            </a:xfrm>
          </p:grpSpPr>
          <p:sp>
            <p:nvSpPr>
              <p:cNvPr name="Freeform 132" id="1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3" id="13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4" id="134"/>
            <p:cNvGrpSpPr/>
            <p:nvPr/>
          </p:nvGrpSpPr>
          <p:grpSpPr>
            <a:xfrm rot="0">
              <a:off x="1325215" y="0"/>
              <a:ext cx="101155" cy="101155"/>
              <a:chOff x="0" y="0"/>
              <a:chExt cx="812800" cy="812800"/>
            </a:xfrm>
          </p:grpSpPr>
          <p:sp>
            <p:nvSpPr>
              <p:cNvPr name="Freeform 135" id="1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6" id="13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7" id="137"/>
            <p:cNvGrpSpPr/>
            <p:nvPr/>
          </p:nvGrpSpPr>
          <p:grpSpPr>
            <a:xfrm rot="0">
              <a:off x="1590258" y="0"/>
              <a:ext cx="101155" cy="101155"/>
              <a:chOff x="0" y="0"/>
              <a:chExt cx="812800" cy="812800"/>
            </a:xfrm>
          </p:grpSpPr>
          <p:sp>
            <p:nvSpPr>
              <p:cNvPr name="Freeform 138" id="1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9" id="13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0" id="140"/>
            <p:cNvGrpSpPr/>
            <p:nvPr/>
          </p:nvGrpSpPr>
          <p:grpSpPr>
            <a:xfrm rot="0">
              <a:off x="1855302" y="0"/>
              <a:ext cx="101155" cy="101155"/>
              <a:chOff x="0" y="0"/>
              <a:chExt cx="812800" cy="812800"/>
            </a:xfrm>
          </p:grpSpPr>
          <p:sp>
            <p:nvSpPr>
              <p:cNvPr name="Freeform 141" id="1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2" id="14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3" id="143"/>
            <p:cNvGrpSpPr/>
            <p:nvPr/>
          </p:nvGrpSpPr>
          <p:grpSpPr>
            <a:xfrm rot="0">
              <a:off x="2120345" y="0"/>
              <a:ext cx="101155" cy="101155"/>
              <a:chOff x="0" y="0"/>
              <a:chExt cx="812800" cy="812800"/>
            </a:xfrm>
          </p:grpSpPr>
          <p:sp>
            <p:nvSpPr>
              <p:cNvPr name="Freeform 144" id="1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5" id="14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6" id="146"/>
            <p:cNvGrpSpPr/>
            <p:nvPr/>
          </p:nvGrpSpPr>
          <p:grpSpPr>
            <a:xfrm rot="0">
              <a:off x="0" y="201830"/>
              <a:ext cx="101155" cy="101155"/>
              <a:chOff x="0" y="0"/>
              <a:chExt cx="812800" cy="812800"/>
            </a:xfrm>
          </p:grpSpPr>
          <p:sp>
            <p:nvSpPr>
              <p:cNvPr name="Freeform 147" id="1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8" id="14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9" id="149"/>
            <p:cNvGrpSpPr/>
            <p:nvPr/>
          </p:nvGrpSpPr>
          <p:grpSpPr>
            <a:xfrm rot="0">
              <a:off x="265043" y="201830"/>
              <a:ext cx="101155" cy="101155"/>
              <a:chOff x="0" y="0"/>
              <a:chExt cx="812800" cy="812800"/>
            </a:xfrm>
          </p:grpSpPr>
          <p:sp>
            <p:nvSpPr>
              <p:cNvPr name="Freeform 150" id="1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1" id="15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2" id="152"/>
            <p:cNvGrpSpPr/>
            <p:nvPr/>
          </p:nvGrpSpPr>
          <p:grpSpPr>
            <a:xfrm rot="0">
              <a:off x="530086" y="201830"/>
              <a:ext cx="101155" cy="101155"/>
              <a:chOff x="0" y="0"/>
              <a:chExt cx="812800" cy="812800"/>
            </a:xfrm>
          </p:grpSpPr>
          <p:sp>
            <p:nvSpPr>
              <p:cNvPr name="Freeform 153" id="1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4" id="15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5" id="155"/>
            <p:cNvGrpSpPr/>
            <p:nvPr/>
          </p:nvGrpSpPr>
          <p:grpSpPr>
            <a:xfrm rot="0">
              <a:off x="795129" y="201830"/>
              <a:ext cx="101155" cy="101155"/>
              <a:chOff x="0" y="0"/>
              <a:chExt cx="812800" cy="812800"/>
            </a:xfrm>
          </p:grpSpPr>
          <p:sp>
            <p:nvSpPr>
              <p:cNvPr name="Freeform 156" id="1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7" id="15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8" id="158"/>
            <p:cNvGrpSpPr/>
            <p:nvPr/>
          </p:nvGrpSpPr>
          <p:grpSpPr>
            <a:xfrm rot="0">
              <a:off x="1060172" y="201830"/>
              <a:ext cx="101155" cy="101155"/>
              <a:chOff x="0" y="0"/>
              <a:chExt cx="812800" cy="812800"/>
            </a:xfrm>
          </p:grpSpPr>
          <p:sp>
            <p:nvSpPr>
              <p:cNvPr name="Freeform 159" id="1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0" id="16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1" id="161"/>
            <p:cNvGrpSpPr/>
            <p:nvPr/>
          </p:nvGrpSpPr>
          <p:grpSpPr>
            <a:xfrm rot="0">
              <a:off x="1325215" y="201830"/>
              <a:ext cx="101155" cy="101155"/>
              <a:chOff x="0" y="0"/>
              <a:chExt cx="812800" cy="812800"/>
            </a:xfrm>
          </p:grpSpPr>
          <p:sp>
            <p:nvSpPr>
              <p:cNvPr name="Freeform 162" id="1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3" id="16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4" id="164"/>
            <p:cNvGrpSpPr/>
            <p:nvPr/>
          </p:nvGrpSpPr>
          <p:grpSpPr>
            <a:xfrm rot="0">
              <a:off x="1590258" y="201830"/>
              <a:ext cx="101155" cy="101155"/>
              <a:chOff x="0" y="0"/>
              <a:chExt cx="812800" cy="812800"/>
            </a:xfrm>
          </p:grpSpPr>
          <p:sp>
            <p:nvSpPr>
              <p:cNvPr name="Freeform 165" id="1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6" id="16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7" id="167"/>
            <p:cNvGrpSpPr/>
            <p:nvPr/>
          </p:nvGrpSpPr>
          <p:grpSpPr>
            <a:xfrm rot="0">
              <a:off x="1855302" y="201830"/>
              <a:ext cx="101155" cy="101155"/>
              <a:chOff x="0" y="0"/>
              <a:chExt cx="812800" cy="812800"/>
            </a:xfrm>
          </p:grpSpPr>
          <p:sp>
            <p:nvSpPr>
              <p:cNvPr name="Freeform 168" id="1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9" id="16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0" id="170"/>
            <p:cNvGrpSpPr/>
            <p:nvPr/>
          </p:nvGrpSpPr>
          <p:grpSpPr>
            <a:xfrm rot="0">
              <a:off x="2120345" y="201830"/>
              <a:ext cx="101155" cy="101155"/>
              <a:chOff x="0" y="0"/>
              <a:chExt cx="812800" cy="812800"/>
            </a:xfrm>
          </p:grpSpPr>
          <p:sp>
            <p:nvSpPr>
              <p:cNvPr name="Freeform 171" id="1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2" id="17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3" id="173"/>
            <p:cNvGrpSpPr/>
            <p:nvPr/>
          </p:nvGrpSpPr>
          <p:grpSpPr>
            <a:xfrm rot="0">
              <a:off x="0" y="606416"/>
              <a:ext cx="101155" cy="101155"/>
              <a:chOff x="0" y="0"/>
              <a:chExt cx="812800" cy="812800"/>
            </a:xfrm>
          </p:grpSpPr>
          <p:sp>
            <p:nvSpPr>
              <p:cNvPr name="Freeform 174" id="17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5" id="17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6" id="176"/>
            <p:cNvGrpSpPr/>
            <p:nvPr/>
          </p:nvGrpSpPr>
          <p:grpSpPr>
            <a:xfrm rot="0">
              <a:off x="265043" y="606416"/>
              <a:ext cx="101155" cy="101155"/>
              <a:chOff x="0" y="0"/>
              <a:chExt cx="812800" cy="812800"/>
            </a:xfrm>
          </p:grpSpPr>
          <p:sp>
            <p:nvSpPr>
              <p:cNvPr name="Freeform 177" id="1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8" id="17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9" id="179"/>
            <p:cNvGrpSpPr/>
            <p:nvPr/>
          </p:nvGrpSpPr>
          <p:grpSpPr>
            <a:xfrm rot="0">
              <a:off x="530086" y="606416"/>
              <a:ext cx="101155" cy="101155"/>
              <a:chOff x="0" y="0"/>
              <a:chExt cx="812800" cy="812800"/>
            </a:xfrm>
          </p:grpSpPr>
          <p:sp>
            <p:nvSpPr>
              <p:cNvPr name="Freeform 180" id="1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1" id="18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2" id="182"/>
            <p:cNvGrpSpPr/>
            <p:nvPr/>
          </p:nvGrpSpPr>
          <p:grpSpPr>
            <a:xfrm rot="0">
              <a:off x="795129" y="606416"/>
              <a:ext cx="101155" cy="101155"/>
              <a:chOff x="0" y="0"/>
              <a:chExt cx="812800" cy="812800"/>
            </a:xfrm>
          </p:grpSpPr>
          <p:sp>
            <p:nvSpPr>
              <p:cNvPr name="Freeform 183" id="1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4" id="18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5" id="185"/>
            <p:cNvGrpSpPr/>
            <p:nvPr/>
          </p:nvGrpSpPr>
          <p:grpSpPr>
            <a:xfrm rot="0">
              <a:off x="1060172" y="606416"/>
              <a:ext cx="101155" cy="101155"/>
              <a:chOff x="0" y="0"/>
              <a:chExt cx="812800" cy="812800"/>
            </a:xfrm>
          </p:grpSpPr>
          <p:sp>
            <p:nvSpPr>
              <p:cNvPr name="Freeform 186" id="1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7" id="18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8" id="188"/>
            <p:cNvGrpSpPr/>
            <p:nvPr/>
          </p:nvGrpSpPr>
          <p:grpSpPr>
            <a:xfrm rot="0">
              <a:off x="1325215" y="606416"/>
              <a:ext cx="101155" cy="101155"/>
              <a:chOff x="0" y="0"/>
              <a:chExt cx="812800" cy="812800"/>
            </a:xfrm>
          </p:grpSpPr>
          <p:sp>
            <p:nvSpPr>
              <p:cNvPr name="Freeform 189" id="1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0" id="19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1" id="191"/>
            <p:cNvGrpSpPr/>
            <p:nvPr/>
          </p:nvGrpSpPr>
          <p:grpSpPr>
            <a:xfrm rot="0">
              <a:off x="1590258" y="606416"/>
              <a:ext cx="101155" cy="101155"/>
              <a:chOff x="0" y="0"/>
              <a:chExt cx="812800" cy="812800"/>
            </a:xfrm>
          </p:grpSpPr>
          <p:sp>
            <p:nvSpPr>
              <p:cNvPr name="Freeform 192" id="1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3" id="19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4" id="194"/>
            <p:cNvGrpSpPr/>
            <p:nvPr/>
          </p:nvGrpSpPr>
          <p:grpSpPr>
            <a:xfrm rot="0">
              <a:off x="1855302" y="606416"/>
              <a:ext cx="101155" cy="101155"/>
              <a:chOff x="0" y="0"/>
              <a:chExt cx="812800" cy="812800"/>
            </a:xfrm>
          </p:grpSpPr>
          <p:sp>
            <p:nvSpPr>
              <p:cNvPr name="Freeform 195" id="1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6" id="19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7" id="197"/>
            <p:cNvGrpSpPr/>
            <p:nvPr/>
          </p:nvGrpSpPr>
          <p:grpSpPr>
            <a:xfrm rot="0">
              <a:off x="2120345" y="606416"/>
              <a:ext cx="101155" cy="101155"/>
              <a:chOff x="0" y="0"/>
              <a:chExt cx="812800" cy="812800"/>
            </a:xfrm>
          </p:grpSpPr>
          <p:sp>
            <p:nvSpPr>
              <p:cNvPr name="Freeform 198" id="19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9" id="19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0" id="200"/>
            <p:cNvGrpSpPr/>
            <p:nvPr/>
          </p:nvGrpSpPr>
          <p:grpSpPr>
            <a:xfrm rot="0">
              <a:off x="0" y="403661"/>
              <a:ext cx="101155" cy="101155"/>
              <a:chOff x="0" y="0"/>
              <a:chExt cx="812800" cy="812800"/>
            </a:xfrm>
          </p:grpSpPr>
          <p:sp>
            <p:nvSpPr>
              <p:cNvPr name="Freeform 201" id="20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2" id="20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3" id="203"/>
            <p:cNvGrpSpPr/>
            <p:nvPr/>
          </p:nvGrpSpPr>
          <p:grpSpPr>
            <a:xfrm rot="0">
              <a:off x="265043" y="403661"/>
              <a:ext cx="101155" cy="101155"/>
              <a:chOff x="0" y="0"/>
              <a:chExt cx="812800" cy="812800"/>
            </a:xfrm>
          </p:grpSpPr>
          <p:sp>
            <p:nvSpPr>
              <p:cNvPr name="Freeform 204" id="20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5" id="20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6" id="206"/>
            <p:cNvGrpSpPr/>
            <p:nvPr/>
          </p:nvGrpSpPr>
          <p:grpSpPr>
            <a:xfrm rot="0">
              <a:off x="530086" y="403661"/>
              <a:ext cx="101155" cy="101155"/>
              <a:chOff x="0" y="0"/>
              <a:chExt cx="812800" cy="812800"/>
            </a:xfrm>
          </p:grpSpPr>
          <p:sp>
            <p:nvSpPr>
              <p:cNvPr name="Freeform 207" id="20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8" id="20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9" id="209"/>
            <p:cNvGrpSpPr/>
            <p:nvPr/>
          </p:nvGrpSpPr>
          <p:grpSpPr>
            <a:xfrm rot="0">
              <a:off x="795129" y="403661"/>
              <a:ext cx="101155" cy="101155"/>
              <a:chOff x="0" y="0"/>
              <a:chExt cx="812800" cy="812800"/>
            </a:xfrm>
          </p:grpSpPr>
          <p:sp>
            <p:nvSpPr>
              <p:cNvPr name="Freeform 210" id="2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1" id="2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2" id="212"/>
            <p:cNvGrpSpPr/>
            <p:nvPr/>
          </p:nvGrpSpPr>
          <p:grpSpPr>
            <a:xfrm rot="0">
              <a:off x="1060172" y="403661"/>
              <a:ext cx="101155" cy="101155"/>
              <a:chOff x="0" y="0"/>
              <a:chExt cx="812800" cy="812800"/>
            </a:xfrm>
          </p:grpSpPr>
          <p:sp>
            <p:nvSpPr>
              <p:cNvPr name="Freeform 213" id="2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4" id="2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5" id="215"/>
            <p:cNvGrpSpPr/>
            <p:nvPr/>
          </p:nvGrpSpPr>
          <p:grpSpPr>
            <a:xfrm rot="0">
              <a:off x="1325215" y="403661"/>
              <a:ext cx="101155" cy="101155"/>
              <a:chOff x="0" y="0"/>
              <a:chExt cx="812800" cy="812800"/>
            </a:xfrm>
          </p:grpSpPr>
          <p:sp>
            <p:nvSpPr>
              <p:cNvPr name="Freeform 216" id="2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7" id="2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8" id="218"/>
            <p:cNvGrpSpPr/>
            <p:nvPr/>
          </p:nvGrpSpPr>
          <p:grpSpPr>
            <a:xfrm rot="0">
              <a:off x="1590258" y="403661"/>
              <a:ext cx="101155" cy="101155"/>
              <a:chOff x="0" y="0"/>
              <a:chExt cx="812800" cy="812800"/>
            </a:xfrm>
          </p:grpSpPr>
          <p:sp>
            <p:nvSpPr>
              <p:cNvPr name="Freeform 219" id="2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0" id="2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1" id="221"/>
            <p:cNvGrpSpPr/>
            <p:nvPr/>
          </p:nvGrpSpPr>
          <p:grpSpPr>
            <a:xfrm rot="0">
              <a:off x="1855302" y="403661"/>
              <a:ext cx="101155" cy="101155"/>
              <a:chOff x="0" y="0"/>
              <a:chExt cx="812800" cy="812800"/>
            </a:xfrm>
          </p:grpSpPr>
          <p:sp>
            <p:nvSpPr>
              <p:cNvPr name="Freeform 222" id="2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3" id="2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4" id="224"/>
            <p:cNvGrpSpPr/>
            <p:nvPr/>
          </p:nvGrpSpPr>
          <p:grpSpPr>
            <a:xfrm rot="0">
              <a:off x="2120345" y="403661"/>
              <a:ext cx="101155" cy="101155"/>
              <a:chOff x="0" y="0"/>
              <a:chExt cx="812800" cy="812800"/>
            </a:xfrm>
          </p:grpSpPr>
          <p:sp>
            <p:nvSpPr>
              <p:cNvPr name="Freeform 225" id="2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6" id="2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TextBox 227" id="227"/>
          <p:cNvSpPr txBox="true"/>
          <p:nvPr/>
        </p:nvSpPr>
        <p:spPr>
          <a:xfrm rot="0">
            <a:off x="5332896" y="819540"/>
            <a:ext cx="12733918" cy="1144960"/>
          </a:xfrm>
          <a:prstGeom prst="rect">
            <a:avLst/>
          </a:prstGeom>
        </p:spPr>
        <p:txBody>
          <a:bodyPr anchor="t" rtlCol="false" tIns="0" lIns="0" bIns="0" rIns="0">
            <a:spAutoFit/>
          </a:bodyPr>
          <a:lstStyle/>
          <a:p>
            <a:pPr algn="l">
              <a:lnSpc>
                <a:spcPts val="4305"/>
              </a:lnSpc>
            </a:pPr>
            <a:r>
              <a:rPr lang="en-US" sz="4100" b="true">
                <a:solidFill>
                  <a:srgbClr val="FFFFFF"/>
                </a:solidFill>
                <a:latin typeface="Poppins Bold"/>
                <a:ea typeface="Poppins Bold"/>
                <a:cs typeface="Poppins Bold"/>
                <a:sym typeface="Poppins Bold"/>
              </a:rPr>
              <a:t>Average Rating – Budget Restaurants with Online Delivery</a:t>
            </a:r>
          </a:p>
        </p:txBody>
      </p:sp>
    </p:spTree>
  </p:cSld>
  <p:clrMapOvr>
    <a:masterClrMapping/>
  </p:clrMapOvr>
  <p:transition spd="fast">
    <p:push dir="u"/>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sp>
        <p:nvSpPr>
          <p:cNvPr name="TextBox 2" id="2"/>
          <p:cNvSpPr txBox="true"/>
          <p:nvPr/>
        </p:nvSpPr>
        <p:spPr>
          <a:xfrm rot="0">
            <a:off x="7198212" y="2869894"/>
            <a:ext cx="10789587" cy="4662141"/>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India leads with 8,652 restaurants, showing saturated competition.</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Canada has just 4, and Qatar/Singap</a:t>
            </a:r>
            <a:r>
              <a:rPr lang="en-US" sz="2058">
                <a:solidFill>
                  <a:srgbClr val="FFFFFF"/>
                </a:solidFill>
                <a:latin typeface="Poppins"/>
                <a:ea typeface="Poppins"/>
                <a:cs typeface="Poppins"/>
                <a:sym typeface="Poppins"/>
              </a:rPr>
              <a:t>ore only 20 each — indicating low competition.</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T</a:t>
            </a:r>
            <a:r>
              <a:rPr lang="en-US" sz="2058">
                <a:solidFill>
                  <a:srgbClr val="FFFFFF"/>
                </a:solidFill>
                <a:latin typeface="Poppins"/>
                <a:ea typeface="Poppins"/>
                <a:cs typeface="Poppins"/>
                <a:sym typeface="Poppins"/>
              </a:rPr>
              <a:t>hese numbers reveal clear gaps in market presence across high-pot</a:t>
            </a:r>
            <a:r>
              <a:rPr lang="en-US" sz="2058">
                <a:solidFill>
                  <a:srgbClr val="FFFFFF"/>
                </a:solidFill>
                <a:latin typeface="Poppins"/>
                <a:ea typeface="Poppins"/>
                <a:cs typeface="Poppins"/>
                <a:sym typeface="Poppins"/>
              </a:rPr>
              <a:t>ential countries.</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Target countries with low restaurant count like Canada, Qatar, and Singapore to tap into underserved markets.</a:t>
            </a:r>
          </a:p>
          <a:p>
            <a:pPr algn="just">
              <a:lnSpc>
                <a:spcPts val="3375"/>
              </a:lnSpc>
            </a:pPr>
          </a:p>
        </p:txBody>
      </p:sp>
      <p:grpSp>
        <p:nvGrpSpPr>
          <p:cNvPr name="Group 3" id="3"/>
          <p:cNvGrpSpPr/>
          <p:nvPr/>
        </p:nvGrpSpPr>
        <p:grpSpPr>
          <a:xfrm rot="7447315">
            <a:off x="16117246" y="-3267957"/>
            <a:ext cx="5226576" cy="522657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7447315">
            <a:off x="-5183038" y="7671152"/>
            <a:ext cx="10366077" cy="1036607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516109" y="109498"/>
            <a:ext cx="1666125" cy="530678"/>
            <a:chOff x="0" y="0"/>
            <a:chExt cx="2221500" cy="707571"/>
          </a:xfrm>
        </p:grpSpPr>
        <p:grpSp>
          <p:nvGrpSpPr>
            <p:cNvPr name="Group 10" id="10"/>
            <p:cNvGrpSpPr/>
            <p:nvPr/>
          </p:nvGrpSpPr>
          <p:grpSpPr>
            <a:xfrm rot="0">
              <a:off x="0" y="0"/>
              <a:ext cx="101155" cy="10115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 id="13"/>
            <p:cNvGrpSpPr/>
            <p:nvPr/>
          </p:nvGrpSpPr>
          <p:grpSpPr>
            <a:xfrm rot="0">
              <a:off x="265043" y="0"/>
              <a:ext cx="101155" cy="10115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 id="16"/>
            <p:cNvGrpSpPr/>
            <p:nvPr/>
          </p:nvGrpSpPr>
          <p:grpSpPr>
            <a:xfrm rot="0">
              <a:off x="530086" y="0"/>
              <a:ext cx="101155" cy="10115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 id="19"/>
            <p:cNvGrpSpPr/>
            <p:nvPr/>
          </p:nvGrpSpPr>
          <p:grpSpPr>
            <a:xfrm rot="0">
              <a:off x="795129" y="0"/>
              <a:ext cx="101155" cy="10115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 id="22"/>
            <p:cNvGrpSpPr/>
            <p:nvPr/>
          </p:nvGrpSpPr>
          <p:grpSpPr>
            <a:xfrm rot="0">
              <a:off x="1060172" y="0"/>
              <a:ext cx="101155" cy="10115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5" id="25"/>
            <p:cNvGrpSpPr/>
            <p:nvPr/>
          </p:nvGrpSpPr>
          <p:grpSpPr>
            <a:xfrm rot="0">
              <a:off x="1325215" y="0"/>
              <a:ext cx="101155" cy="10115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8" id="28"/>
            <p:cNvGrpSpPr/>
            <p:nvPr/>
          </p:nvGrpSpPr>
          <p:grpSpPr>
            <a:xfrm rot="0">
              <a:off x="1590258" y="0"/>
              <a:ext cx="101155" cy="101155"/>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1" id="31"/>
            <p:cNvGrpSpPr/>
            <p:nvPr/>
          </p:nvGrpSpPr>
          <p:grpSpPr>
            <a:xfrm rot="0">
              <a:off x="1855302" y="0"/>
              <a:ext cx="101155" cy="101155"/>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4" id="34"/>
            <p:cNvGrpSpPr/>
            <p:nvPr/>
          </p:nvGrpSpPr>
          <p:grpSpPr>
            <a:xfrm rot="0">
              <a:off x="2120345" y="0"/>
              <a:ext cx="101155" cy="101155"/>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7" id="37"/>
            <p:cNvGrpSpPr/>
            <p:nvPr/>
          </p:nvGrpSpPr>
          <p:grpSpPr>
            <a:xfrm rot="0">
              <a:off x="0" y="201830"/>
              <a:ext cx="101155" cy="101155"/>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9" id="3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0" id="40"/>
            <p:cNvGrpSpPr/>
            <p:nvPr/>
          </p:nvGrpSpPr>
          <p:grpSpPr>
            <a:xfrm rot="0">
              <a:off x="265043" y="201830"/>
              <a:ext cx="101155" cy="101155"/>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2" id="4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3" id="43"/>
            <p:cNvGrpSpPr/>
            <p:nvPr/>
          </p:nvGrpSpPr>
          <p:grpSpPr>
            <a:xfrm rot="0">
              <a:off x="530086" y="201830"/>
              <a:ext cx="101155" cy="101155"/>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5" id="4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6" id="46"/>
            <p:cNvGrpSpPr/>
            <p:nvPr/>
          </p:nvGrpSpPr>
          <p:grpSpPr>
            <a:xfrm rot="0">
              <a:off x="795129" y="201830"/>
              <a:ext cx="101155" cy="101155"/>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8" id="4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9" id="49"/>
            <p:cNvGrpSpPr/>
            <p:nvPr/>
          </p:nvGrpSpPr>
          <p:grpSpPr>
            <a:xfrm rot="0">
              <a:off x="1060172" y="201830"/>
              <a:ext cx="101155" cy="101155"/>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1" id="5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2" id="52"/>
            <p:cNvGrpSpPr/>
            <p:nvPr/>
          </p:nvGrpSpPr>
          <p:grpSpPr>
            <a:xfrm rot="0">
              <a:off x="1325215" y="201830"/>
              <a:ext cx="101155" cy="101155"/>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4" id="5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5" id="55"/>
            <p:cNvGrpSpPr/>
            <p:nvPr/>
          </p:nvGrpSpPr>
          <p:grpSpPr>
            <a:xfrm rot="0">
              <a:off x="1590258" y="201830"/>
              <a:ext cx="101155" cy="101155"/>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7" id="5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8" id="58"/>
            <p:cNvGrpSpPr/>
            <p:nvPr/>
          </p:nvGrpSpPr>
          <p:grpSpPr>
            <a:xfrm rot="0">
              <a:off x="1855302" y="201830"/>
              <a:ext cx="101155" cy="101155"/>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0" id="6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1" id="61"/>
            <p:cNvGrpSpPr/>
            <p:nvPr/>
          </p:nvGrpSpPr>
          <p:grpSpPr>
            <a:xfrm rot="0">
              <a:off x="2120345" y="201830"/>
              <a:ext cx="101155" cy="101155"/>
              <a:chOff x="0" y="0"/>
              <a:chExt cx="812800" cy="812800"/>
            </a:xfrm>
          </p:grpSpPr>
          <p:sp>
            <p:nvSpPr>
              <p:cNvPr name="Freeform 62" id="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3" id="6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4" id="64"/>
            <p:cNvGrpSpPr/>
            <p:nvPr/>
          </p:nvGrpSpPr>
          <p:grpSpPr>
            <a:xfrm rot="0">
              <a:off x="0" y="606416"/>
              <a:ext cx="101155" cy="101155"/>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6" id="6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7" id="67"/>
            <p:cNvGrpSpPr/>
            <p:nvPr/>
          </p:nvGrpSpPr>
          <p:grpSpPr>
            <a:xfrm rot="0">
              <a:off x="265043" y="606416"/>
              <a:ext cx="101155" cy="101155"/>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9" id="6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0" id="70"/>
            <p:cNvGrpSpPr/>
            <p:nvPr/>
          </p:nvGrpSpPr>
          <p:grpSpPr>
            <a:xfrm rot="0">
              <a:off x="530086" y="606416"/>
              <a:ext cx="101155" cy="101155"/>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2" id="7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3" id="73"/>
            <p:cNvGrpSpPr/>
            <p:nvPr/>
          </p:nvGrpSpPr>
          <p:grpSpPr>
            <a:xfrm rot="0">
              <a:off x="795129" y="606416"/>
              <a:ext cx="101155" cy="101155"/>
              <a:chOff x="0" y="0"/>
              <a:chExt cx="812800" cy="812800"/>
            </a:xfrm>
          </p:grpSpPr>
          <p:sp>
            <p:nvSpPr>
              <p:cNvPr name="Freeform 74" id="7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5" id="7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6" id="76"/>
            <p:cNvGrpSpPr/>
            <p:nvPr/>
          </p:nvGrpSpPr>
          <p:grpSpPr>
            <a:xfrm rot="0">
              <a:off x="1060172" y="606416"/>
              <a:ext cx="101155" cy="101155"/>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8" id="7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9" id="79"/>
            <p:cNvGrpSpPr/>
            <p:nvPr/>
          </p:nvGrpSpPr>
          <p:grpSpPr>
            <a:xfrm rot="0">
              <a:off x="1325215" y="606416"/>
              <a:ext cx="101155" cy="101155"/>
              <a:chOff x="0" y="0"/>
              <a:chExt cx="812800" cy="812800"/>
            </a:xfrm>
          </p:grpSpPr>
          <p:sp>
            <p:nvSpPr>
              <p:cNvPr name="Freeform 80" id="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1" id="8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2" id="82"/>
            <p:cNvGrpSpPr/>
            <p:nvPr/>
          </p:nvGrpSpPr>
          <p:grpSpPr>
            <a:xfrm rot="0">
              <a:off x="1590258" y="606416"/>
              <a:ext cx="101155" cy="101155"/>
              <a:chOff x="0" y="0"/>
              <a:chExt cx="812800" cy="812800"/>
            </a:xfrm>
          </p:grpSpPr>
          <p:sp>
            <p:nvSpPr>
              <p:cNvPr name="Freeform 83" id="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4" id="8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5" id="85"/>
            <p:cNvGrpSpPr/>
            <p:nvPr/>
          </p:nvGrpSpPr>
          <p:grpSpPr>
            <a:xfrm rot="0">
              <a:off x="1855302" y="606416"/>
              <a:ext cx="101155" cy="101155"/>
              <a:chOff x="0" y="0"/>
              <a:chExt cx="812800" cy="812800"/>
            </a:xfrm>
          </p:grpSpPr>
          <p:sp>
            <p:nvSpPr>
              <p:cNvPr name="Freeform 86" id="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7" id="8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8" id="88"/>
            <p:cNvGrpSpPr/>
            <p:nvPr/>
          </p:nvGrpSpPr>
          <p:grpSpPr>
            <a:xfrm rot="0">
              <a:off x="2120345" y="606416"/>
              <a:ext cx="101155" cy="101155"/>
              <a:chOff x="0" y="0"/>
              <a:chExt cx="812800" cy="812800"/>
            </a:xfrm>
          </p:grpSpPr>
          <p:sp>
            <p:nvSpPr>
              <p:cNvPr name="Freeform 89" id="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0" id="9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1" id="91"/>
            <p:cNvGrpSpPr/>
            <p:nvPr/>
          </p:nvGrpSpPr>
          <p:grpSpPr>
            <a:xfrm rot="0">
              <a:off x="0" y="403661"/>
              <a:ext cx="101155" cy="101155"/>
              <a:chOff x="0" y="0"/>
              <a:chExt cx="812800" cy="812800"/>
            </a:xfrm>
          </p:grpSpPr>
          <p:sp>
            <p:nvSpPr>
              <p:cNvPr name="Freeform 92" id="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3" id="9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4" id="94"/>
            <p:cNvGrpSpPr/>
            <p:nvPr/>
          </p:nvGrpSpPr>
          <p:grpSpPr>
            <a:xfrm rot="0">
              <a:off x="265043" y="403661"/>
              <a:ext cx="101155" cy="101155"/>
              <a:chOff x="0" y="0"/>
              <a:chExt cx="812800" cy="812800"/>
            </a:xfrm>
          </p:grpSpPr>
          <p:sp>
            <p:nvSpPr>
              <p:cNvPr name="Freeform 95" id="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6" id="9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7" id="97"/>
            <p:cNvGrpSpPr/>
            <p:nvPr/>
          </p:nvGrpSpPr>
          <p:grpSpPr>
            <a:xfrm rot="0">
              <a:off x="530086" y="403661"/>
              <a:ext cx="101155" cy="101155"/>
              <a:chOff x="0" y="0"/>
              <a:chExt cx="812800" cy="812800"/>
            </a:xfrm>
          </p:grpSpPr>
          <p:sp>
            <p:nvSpPr>
              <p:cNvPr name="Freeform 98" id="9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9" id="9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0" id="100"/>
            <p:cNvGrpSpPr/>
            <p:nvPr/>
          </p:nvGrpSpPr>
          <p:grpSpPr>
            <a:xfrm rot="0">
              <a:off x="795129" y="403661"/>
              <a:ext cx="101155" cy="101155"/>
              <a:chOff x="0" y="0"/>
              <a:chExt cx="812800" cy="812800"/>
            </a:xfrm>
          </p:grpSpPr>
          <p:sp>
            <p:nvSpPr>
              <p:cNvPr name="Freeform 101" id="10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2" id="10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3" id="103"/>
            <p:cNvGrpSpPr/>
            <p:nvPr/>
          </p:nvGrpSpPr>
          <p:grpSpPr>
            <a:xfrm rot="0">
              <a:off x="1060172" y="403661"/>
              <a:ext cx="101155" cy="101155"/>
              <a:chOff x="0" y="0"/>
              <a:chExt cx="812800" cy="812800"/>
            </a:xfrm>
          </p:grpSpPr>
          <p:sp>
            <p:nvSpPr>
              <p:cNvPr name="Freeform 104" id="10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5" id="10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6" id="106"/>
            <p:cNvGrpSpPr/>
            <p:nvPr/>
          </p:nvGrpSpPr>
          <p:grpSpPr>
            <a:xfrm rot="0">
              <a:off x="1325215" y="403661"/>
              <a:ext cx="101155" cy="101155"/>
              <a:chOff x="0" y="0"/>
              <a:chExt cx="812800" cy="812800"/>
            </a:xfrm>
          </p:grpSpPr>
          <p:sp>
            <p:nvSpPr>
              <p:cNvPr name="Freeform 107" id="10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8" id="10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9" id="109"/>
            <p:cNvGrpSpPr/>
            <p:nvPr/>
          </p:nvGrpSpPr>
          <p:grpSpPr>
            <a:xfrm rot="0">
              <a:off x="1590258" y="403661"/>
              <a:ext cx="101155" cy="101155"/>
              <a:chOff x="0" y="0"/>
              <a:chExt cx="812800" cy="812800"/>
            </a:xfrm>
          </p:grpSpPr>
          <p:sp>
            <p:nvSpPr>
              <p:cNvPr name="Freeform 110" id="1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1" id="1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2" id="112"/>
            <p:cNvGrpSpPr/>
            <p:nvPr/>
          </p:nvGrpSpPr>
          <p:grpSpPr>
            <a:xfrm rot="0">
              <a:off x="1855302" y="403661"/>
              <a:ext cx="101155" cy="101155"/>
              <a:chOff x="0" y="0"/>
              <a:chExt cx="812800" cy="812800"/>
            </a:xfrm>
          </p:grpSpPr>
          <p:sp>
            <p:nvSpPr>
              <p:cNvPr name="Freeform 113" id="1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4" id="1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5" id="115"/>
            <p:cNvGrpSpPr/>
            <p:nvPr/>
          </p:nvGrpSpPr>
          <p:grpSpPr>
            <a:xfrm rot="0">
              <a:off x="2120345" y="403661"/>
              <a:ext cx="101155" cy="101155"/>
              <a:chOff x="0" y="0"/>
              <a:chExt cx="812800" cy="812800"/>
            </a:xfrm>
          </p:grpSpPr>
          <p:sp>
            <p:nvSpPr>
              <p:cNvPr name="Freeform 116" id="1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7" id="1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118" id="118"/>
          <p:cNvSpPr/>
          <p:nvPr/>
        </p:nvSpPr>
        <p:spPr>
          <a:xfrm flipH="false" flipV="false" rot="0">
            <a:off x="316954" y="3357277"/>
            <a:ext cx="6829556" cy="3867339"/>
          </a:xfrm>
          <a:custGeom>
            <a:avLst/>
            <a:gdLst/>
            <a:ahLst/>
            <a:cxnLst/>
            <a:rect r="r" b="b" t="t" l="l"/>
            <a:pathLst>
              <a:path h="3867339" w="6829556">
                <a:moveTo>
                  <a:pt x="0" y="0"/>
                </a:moveTo>
                <a:lnTo>
                  <a:pt x="6829555" y="0"/>
                </a:lnTo>
                <a:lnTo>
                  <a:pt x="6829555" y="3867338"/>
                </a:lnTo>
                <a:lnTo>
                  <a:pt x="0" y="3867338"/>
                </a:lnTo>
                <a:lnTo>
                  <a:pt x="0" y="0"/>
                </a:lnTo>
                <a:close/>
              </a:path>
            </a:pathLst>
          </a:custGeom>
          <a:blipFill>
            <a:blip r:embed="rId2"/>
            <a:stretch>
              <a:fillRect l="0" t="0" r="0" b="0"/>
            </a:stretch>
          </a:blipFill>
        </p:spPr>
      </p:sp>
      <p:sp>
        <p:nvSpPr>
          <p:cNvPr name="TextBox 119" id="119"/>
          <p:cNvSpPr txBox="true"/>
          <p:nvPr/>
        </p:nvSpPr>
        <p:spPr>
          <a:xfrm rot="0">
            <a:off x="558136" y="640176"/>
            <a:ext cx="16230600" cy="623570"/>
          </a:xfrm>
          <a:prstGeom prst="rect">
            <a:avLst/>
          </a:prstGeom>
        </p:spPr>
        <p:txBody>
          <a:bodyPr anchor="t" rtlCol="false" tIns="0" lIns="0" bIns="0" rIns="0">
            <a:spAutoFit/>
          </a:bodyPr>
          <a:lstStyle/>
          <a:p>
            <a:pPr algn="ctr">
              <a:lnSpc>
                <a:spcPts val="4510"/>
              </a:lnSpc>
            </a:pPr>
            <a:r>
              <a:rPr lang="en-US" sz="4100" b="true">
                <a:solidFill>
                  <a:srgbClr val="FFFFFF"/>
                </a:solidFill>
                <a:latin typeface="Poppins Bold"/>
                <a:ea typeface="Poppins Bold"/>
                <a:cs typeface="Poppins Bold"/>
                <a:sym typeface="Poppins Bold"/>
              </a:rPr>
              <a:t>Identifying High-Potential Countries for Expansion</a:t>
            </a:r>
          </a:p>
        </p:txBody>
      </p:sp>
    </p:spTree>
  </p:cSld>
  <p:clrMapOvr>
    <a:masterClrMapping/>
  </p:clrMapOvr>
  <p:transition spd="fast">
    <p:push dir="u"/>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7447315">
            <a:off x="16117246" y="-3267957"/>
            <a:ext cx="5226576" cy="522657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7447315">
            <a:off x="-5183038" y="7671152"/>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6109" y="109498"/>
            <a:ext cx="1666125" cy="530678"/>
            <a:chOff x="0" y="0"/>
            <a:chExt cx="2221500" cy="707571"/>
          </a:xfrm>
        </p:grpSpPr>
        <p:grpSp>
          <p:nvGrpSpPr>
            <p:cNvPr name="Group 9" id="9"/>
            <p:cNvGrpSpPr/>
            <p:nvPr/>
          </p:nvGrpSpPr>
          <p:grpSpPr>
            <a:xfrm rot="0">
              <a:off x="0" y="0"/>
              <a:ext cx="101155" cy="1011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65043"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530086"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95129"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60172"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325215"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590258"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85530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212034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0" y="20183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265043"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530086"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795129"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1060172"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325215"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590258"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85530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212034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0" y="606416"/>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265043"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530086"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795129"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1060172"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325215"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590258"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85530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212034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0" y="403661"/>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265043"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530086"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795129"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1060172"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325215"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590258"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85530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212034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117" id="117"/>
          <p:cNvSpPr/>
          <p:nvPr/>
        </p:nvSpPr>
        <p:spPr>
          <a:xfrm flipH="false" flipV="false" rot="0">
            <a:off x="149088" y="3616811"/>
            <a:ext cx="7198212" cy="3420077"/>
          </a:xfrm>
          <a:custGeom>
            <a:avLst/>
            <a:gdLst/>
            <a:ahLst/>
            <a:cxnLst/>
            <a:rect r="r" b="b" t="t" l="l"/>
            <a:pathLst>
              <a:path h="3420077" w="7198212">
                <a:moveTo>
                  <a:pt x="0" y="0"/>
                </a:moveTo>
                <a:lnTo>
                  <a:pt x="7198211" y="0"/>
                </a:lnTo>
                <a:lnTo>
                  <a:pt x="7198211" y="3420077"/>
                </a:lnTo>
                <a:lnTo>
                  <a:pt x="0" y="3420077"/>
                </a:lnTo>
                <a:lnTo>
                  <a:pt x="0" y="0"/>
                </a:lnTo>
                <a:close/>
              </a:path>
            </a:pathLst>
          </a:custGeom>
          <a:blipFill>
            <a:blip r:embed="rId2"/>
            <a:stretch>
              <a:fillRect l="0" t="0" r="0" b="0"/>
            </a:stretch>
          </a:blipFill>
        </p:spPr>
      </p:sp>
      <p:sp>
        <p:nvSpPr>
          <p:cNvPr name="TextBox 118" id="118"/>
          <p:cNvSpPr txBox="true"/>
          <p:nvPr/>
        </p:nvSpPr>
        <p:spPr>
          <a:xfrm rot="0">
            <a:off x="7347299" y="3155772"/>
            <a:ext cx="10789587" cy="4237379"/>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Singapore tops with ₹10,494 averag</a:t>
            </a:r>
            <a:r>
              <a:rPr lang="en-US" sz="2058">
                <a:solidFill>
                  <a:srgbClr val="FFFFFF"/>
                </a:solidFill>
                <a:latin typeface="Poppins"/>
                <a:ea typeface="Poppins"/>
                <a:cs typeface="Poppins"/>
                <a:sym typeface="Poppins"/>
              </a:rPr>
              <a:t>e spend — a strong premium market.</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Qatar follows at ₹5,570 — supporting mid-to-high pricing models.</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Ca</a:t>
            </a:r>
            <a:r>
              <a:rPr lang="en-US" sz="2058">
                <a:solidFill>
                  <a:srgbClr val="FFFFFF"/>
                </a:solidFill>
                <a:latin typeface="Poppins"/>
                <a:ea typeface="Poppins"/>
                <a:cs typeface="Poppins"/>
                <a:sym typeface="Poppins"/>
              </a:rPr>
              <a:t>nada averages ₹2,284 — suggests value-seeking behavior but faces minimal </a:t>
            </a:r>
            <a:r>
              <a:rPr lang="en-US" sz="2058">
                <a:solidFill>
                  <a:srgbClr val="FFFFFF"/>
                </a:solidFill>
                <a:latin typeface="Poppins"/>
                <a:ea typeface="Poppins"/>
                <a:cs typeface="Poppins"/>
                <a:sym typeface="Poppins"/>
              </a:rPr>
              <a:t>competition.</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Leverage high spending potential in Singapore and Qatar with premium offerings; adopt a value-driven model for Canada.</a:t>
            </a:r>
          </a:p>
          <a:p>
            <a:pPr algn="just">
              <a:lnSpc>
                <a:spcPts val="3375"/>
              </a:lnSpc>
            </a:pPr>
          </a:p>
        </p:txBody>
      </p:sp>
      <p:sp>
        <p:nvSpPr>
          <p:cNvPr name="TextBox 119" id="119"/>
          <p:cNvSpPr txBox="true"/>
          <p:nvPr/>
        </p:nvSpPr>
        <p:spPr>
          <a:xfrm rot="0">
            <a:off x="558136" y="640176"/>
            <a:ext cx="16230600" cy="623570"/>
          </a:xfrm>
          <a:prstGeom prst="rect">
            <a:avLst/>
          </a:prstGeom>
        </p:spPr>
        <p:txBody>
          <a:bodyPr anchor="t" rtlCol="false" tIns="0" lIns="0" bIns="0" rIns="0">
            <a:spAutoFit/>
          </a:bodyPr>
          <a:lstStyle/>
          <a:p>
            <a:pPr algn="ctr">
              <a:lnSpc>
                <a:spcPts val="4510"/>
              </a:lnSpc>
            </a:pPr>
            <a:r>
              <a:rPr lang="en-US" sz="4100" b="true">
                <a:solidFill>
                  <a:srgbClr val="FFFFFF"/>
                </a:solidFill>
                <a:latin typeface="Poppins Bold"/>
                <a:ea typeface="Poppins Bold"/>
                <a:cs typeface="Poppins Bold"/>
                <a:sym typeface="Poppins Bold"/>
              </a:rPr>
              <a:t>Identifying High-Potential Countries for Expansion</a:t>
            </a:r>
          </a:p>
        </p:txBody>
      </p:sp>
    </p:spTree>
  </p:cSld>
  <p:clrMapOvr>
    <a:masterClrMapping/>
  </p:clrMapOvr>
  <p:transition spd="fast">
    <p:push dir="u"/>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7447315">
            <a:off x="16117246" y="-3267957"/>
            <a:ext cx="5226576" cy="522657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7447315">
            <a:off x="-5183038" y="7671152"/>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6109" y="109498"/>
            <a:ext cx="1666125" cy="530678"/>
            <a:chOff x="0" y="0"/>
            <a:chExt cx="2221500" cy="707571"/>
          </a:xfrm>
        </p:grpSpPr>
        <p:grpSp>
          <p:nvGrpSpPr>
            <p:cNvPr name="Group 9" id="9"/>
            <p:cNvGrpSpPr/>
            <p:nvPr/>
          </p:nvGrpSpPr>
          <p:grpSpPr>
            <a:xfrm rot="0">
              <a:off x="0" y="0"/>
              <a:ext cx="101155" cy="1011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65043"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530086"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95129"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60172"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325215"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590258"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85530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212034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0" y="20183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265043"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530086"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795129"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1060172"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325215"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590258"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85530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212034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0" y="606416"/>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265043"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530086"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795129"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1060172"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325215"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590258"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85530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212034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0" y="403661"/>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265043"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530086"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795129"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1060172"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325215"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590258"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85530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212034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117" id="117"/>
          <p:cNvSpPr/>
          <p:nvPr/>
        </p:nvSpPr>
        <p:spPr>
          <a:xfrm flipH="false" flipV="false" rot="0">
            <a:off x="558136" y="3352897"/>
            <a:ext cx="6336958" cy="3581207"/>
          </a:xfrm>
          <a:custGeom>
            <a:avLst/>
            <a:gdLst/>
            <a:ahLst/>
            <a:cxnLst/>
            <a:rect r="r" b="b" t="t" l="l"/>
            <a:pathLst>
              <a:path h="3581207" w="6336958">
                <a:moveTo>
                  <a:pt x="0" y="0"/>
                </a:moveTo>
                <a:lnTo>
                  <a:pt x="6336958" y="0"/>
                </a:lnTo>
                <a:lnTo>
                  <a:pt x="6336958" y="3581206"/>
                </a:lnTo>
                <a:lnTo>
                  <a:pt x="0" y="3581206"/>
                </a:lnTo>
                <a:lnTo>
                  <a:pt x="0" y="0"/>
                </a:lnTo>
                <a:close/>
              </a:path>
            </a:pathLst>
          </a:custGeom>
          <a:blipFill>
            <a:blip r:embed="rId2"/>
            <a:stretch>
              <a:fillRect l="0" t="0" r="0" b="0"/>
            </a:stretch>
          </a:blipFill>
        </p:spPr>
      </p:sp>
      <p:sp>
        <p:nvSpPr>
          <p:cNvPr name="TextBox 118" id="118"/>
          <p:cNvSpPr txBox="true"/>
          <p:nvPr/>
        </p:nvSpPr>
        <p:spPr>
          <a:xfrm rot="0">
            <a:off x="7303540" y="2925688"/>
            <a:ext cx="10789587" cy="5086902"/>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Qatar shows the highest satisfacti</a:t>
            </a:r>
            <a:r>
              <a:rPr lang="en-US" sz="2058">
                <a:solidFill>
                  <a:srgbClr val="FFFFFF"/>
                </a:solidFill>
                <a:latin typeface="Poppins"/>
                <a:ea typeface="Poppins"/>
                <a:cs typeface="Poppins"/>
                <a:sym typeface="Poppins"/>
              </a:rPr>
              <a:t>on with an average rating of 4.06, setting a strong quality benchmark.</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Ca</a:t>
            </a:r>
            <a:r>
              <a:rPr lang="en-US" sz="2058">
                <a:solidFill>
                  <a:srgbClr val="FFFFFF"/>
                </a:solidFill>
                <a:latin typeface="Poppins"/>
                <a:ea typeface="Poppins"/>
                <a:cs typeface="Poppins"/>
                <a:sym typeface="Poppins"/>
              </a:rPr>
              <a:t>nada and Singapore have average ratings of 3.58, indicating</a:t>
            </a:r>
            <a:r>
              <a:rPr lang="en-US" sz="2058">
                <a:solidFill>
                  <a:srgbClr val="FFFFFF"/>
                </a:solidFill>
                <a:latin typeface="Poppins"/>
                <a:ea typeface="Poppins"/>
                <a:cs typeface="Poppins"/>
                <a:sym typeface="Poppins"/>
              </a:rPr>
              <a:t> moderate quality and scope for improvement.</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In Canada and Singapore, focus on raising quality through better service, consistent experiences, and added value.</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In Qatar, aim to match or exceed current standards to stay competitive in a high-expectation market.</a:t>
            </a:r>
          </a:p>
          <a:p>
            <a:pPr algn="just">
              <a:lnSpc>
                <a:spcPts val="3375"/>
              </a:lnSpc>
            </a:pPr>
          </a:p>
        </p:txBody>
      </p:sp>
      <p:sp>
        <p:nvSpPr>
          <p:cNvPr name="TextBox 119" id="119"/>
          <p:cNvSpPr txBox="true"/>
          <p:nvPr/>
        </p:nvSpPr>
        <p:spPr>
          <a:xfrm rot="0">
            <a:off x="558136" y="640176"/>
            <a:ext cx="16230600" cy="623570"/>
          </a:xfrm>
          <a:prstGeom prst="rect">
            <a:avLst/>
          </a:prstGeom>
        </p:spPr>
        <p:txBody>
          <a:bodyPr anchor="t" rtlCol="false" tIns="0" lIns="0" bIns="0" rIns="0">
            <a:spAutoFit/>
          </a:bodyPr>
          <a:lstStyle/>
          <a:p>
            <a:pPr algn="ctr">
              <a:lnSpc>
                <a:spcPts val="4510"/>
              </a:lnSpc>
            </a:pPr>
            <a:r>
              <a:rPr lang="en-US" sz="4100" b="true">
                <a:solidFill>
                  <a:srgbClr val="FFFFFF"/>
                </a:solidFill>
                <a:latin typeface="Poppins Bold"/>
                <a:ea typeface="Poppins Bold"/>
                <a:cs typeface="Poppins Bold"/>
                <a:sym typeface="Poppins Bold"/>
              </a:rPr>
              <a:t>Assessing Restaurant Quality in Recommended Markets</a:t>
            </a:r>
          </a:p>
        </p:txBody>
      </p:sp>
    </p:spTree>
  </p:cSld>
  <p:clrMapOvr>
    <a:masterClrMapping/>
  </p:clrMapOvr>
  <p:transition spd="fast">
    <p:push dir="u"/>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7447315">
            <a:off x="16117246" y="-3267957"/>
            <a:ext cx="5226576" cy="522657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7447315">
            <a:off x="-5183038" y="7671152"/>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6109" y="109498"/>
            <a:ext cx="1666125" cy="530678"/>
            <a:chOff x="0" y="0"/>
            <a:chExt cx="2221500" cy="707571"/>
          </a:xfrm>
        </p:grpSpPr>
        <p:grpSp>
          <p:nvGrpSpPr>
            <p:cNvPr name="Group 9" id="9"/>
            <p:cNvGrpSpPr/>
            <p:nvPr/>
          </p:nvGrpSpPr>
          <p:grpSpPr>
            <a:xfrm rot="0">
              <a:off x="0" y="0"/>
              <a:ext cx="101155" cy="1011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65043"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530086"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95129"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60172"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325215"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590258"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85530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212034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0" y="20183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265043"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530086"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795129"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1060172"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325215"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590258"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85530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212034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0" y="606416"/>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265043"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530086"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795129"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1060172"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325215"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590258"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85530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212034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0" y="403661"/>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265043"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530086"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795129"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1060172"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325215"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590258"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85530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212034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117" id="117"/>
          <p:cNvSpPr/>
          <p:nvPr/>
        </p:nvSpPr>
        <p:spPr>
          <a:xfrm flipH="false" flipV="false" rot="0">
            <a:off x="316954" y="3231926"/>
            <a:ext cx="6377477" cy="3765496"/>
          </a:xfrm>
          <a:custGeom>
            <a:avLst/>
            <a:gdLst/>
            <a:ahLst/>
            <a:cxnLst/>
            <a:rect r="r" b="b" t="t" l="l"/>
            <a:pathLst>
              <a:path h="3765496" w="6377477">
                <a:moveTo>
                  <a:pt x="0" y="0"/>
                </a:moveTo>
                <a:lnTo>
                  <a:pt x="6377476" y="0"/>
                </a:lnTo>
                <a:lnTo>
                  <a:pt x="6377476" y="3765495"/>
                </a:lnTo>
                <a:lnTo>
                  <a:pt x="0" y="3765495"/>
                </a:lnTo>
                <a:lnTo>
                  <a:pt x="0" y="0"/>
                </a:lnTo>
                <a:close/>
              </a:path>
            </a:pathLst>
          </a:custGeom>
          <a:blipFill>
            <a:blip r:embed="rId2"/>
            <a:stretch>
              <a:fillRect l="0" t="0" r="0" b="0"/>
            </a:stretch>
          </a:blipFill>
        </p:spPr>
      </p:sp>
      <p:sp>
        <p:nvSpPr>
          <p:cNvPr name="TextBox 118" id="118"/>
          <p:cNvSpPr txBox="true"/>
          <p:nvPr/>
        </p:nvSpPr>
        <p:spPr>
          <a:xfrm rot="0">
            <a:off x="7198212" y="3184804"/>
            <a:ext cx="10789587" cy="3812617"/>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Canada: With an average spend of ₹2,211, the market suits casual or family di</a:t>
            </a:r>
            <a:r>
              <a:rPr lang="en-US" sz="2058">
                <a:solidFill>
                  <a:srgbClr val="FFFFFF"/>
                </a:solidFill>
                <a:latin typeface="Poppins"/>
                <a:ea typeface="Poppins"/>
                <a:cs typeface="Poppins"/>
                <a:sym typeface="Poppins"/>
              </a:rPr>
              <a:t>ning. Focus</a:t>
            </a:r>
            <a:r>
              <a:rPr lang="en-US" sz="2058">
                <a:solidFill>
                  <a:srgbClr val="FFFFFF"/>
                </a:solidFill>
                <a:latin typeface="Poppins"/>
                <a:ea typeface="Poppins"/>
                <a:cs typeface="Poppins"/>
                <a:sym typeface="Poppins"/>
              </a:rPr>
              <a:t> on</a:t>
            </a:r>
            <a:r>
              <a:rPr lang="en-US" sz="2058">
                <a:solidFill>
                  <a:srgbClr val="FFFFFF"/>
                </a:solidFill>
                <a:latin typeface="Poppins"/>
                <a:ea typeface="Poppins"/>
                <a:cs typeface="Poppins"/>
                <a:sym typeface="Poppins"/>
              </a:rPr>
              <a:t> affordable, value-driven menus in Price Range 1–2.</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Qatar: Average spending of ₹5,146 supports a mid-to-premium model. Emphasize premium service and elevated experiences in Price Range 3–4.</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Singapore: At ₹9,656 average spend, the market favors luxury dining. Introduce high-end, gourmet offerings in Price Range 4.</a:t>
            </a:r>
          </a:p>
          <a:p>
            <a:pPr algn="just">
              <a:lnSpc>
                <a:spcPts val="3375"/>
              </a:lnSpc>
            </a:pPr>
          </a:p>
        </p:txBody>
      </p:sp>
      <p:sp>
        <p:nvSpPr>
          <p:cNvPr name="TextBox 119" id="119"/>
          <p:cNvSpPr txBox="true"/>
          <p:nvPr/>
        </p:nvSpPr>
        <p:spPr>
          <a:xfrm rot="0">
            <a:off x="558136" y="640176"/>
            <a:ext cx="16230600" cy="1195070"/>
          </a:xfrm>
          <a:prstGeom prst="rect">
            <a:avLst/>
          </a:prstGeom>
        </p:spPr>
        <p:txBody>
          <a:bodyPr anchor="t" rtlCol="false" tIns="0" lIns="0" bIns="0" rIns="0">
            <a:spAutoFit/>
          </a:bodyPr>
          <a:lstStyle/>
          <a:p>
            <a:pPr algn="ctr">
              <a:lnSpc>
                <a:spcPts val="4510"/>
              </a:lnSpc>
            </a:pPr>
            <a:r>
              <a:rPr lang="en-US" sz="4100" b="true">
                <a:solidFill>
                  <a:srgbClr val="FFFFFF"/>
                </a:solidFill>
                <a:latin typeface="Poppins Bold"/>
                <a:ea typeface="Poppins Bold"/>
                <a:cs typeface="Poppins Bold"/>
                <a:sym typeface="Poppins Bold"/>
              </a:rPr>
              <a:t>Average Customer Spending (INR) Across Recommended Countries</a:t>
            </a:r>
          </a:p>
        </p:txBody>
      </p:sp>
    </p:spTree>
  </p:cSld>
  <p:clrMapOvr>
    <a:masterClrMapping/>
  </p:clrMapOvr>
  <p:transition spd="fast">
    <p:push dir="u"/>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7447315">
            <a:off x="16117246" y="-3267957"/>
            <a:ext cx="5226576" cy="522657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7447315">
            <a:off x="-5183038" y="7671152"/>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6109" y="109498"/>
            <a:ext cx="1666125" cy="530678"/>
            <a:chOff x="0" y="0"/>
            <a:chExt cx="2221500" cy="707571"/>
          </a:xfrm>
        </p:grpSpPr>
        <p:grpSp>
          <p:nvGrpSpPr>
            <p:cNvPr name="Group 9" id="9"/>
            <p:cNvGrpSpPr/>
            <p:nvPr/>
          </p:nvGrpSpPr>
          <p:grpSpPr>
            <a:xfrm rot="0">
              <a:off x="0" y="0"/>
              <a:ext cx="101155" cy="1011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65043"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530086"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95129"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60172"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325215"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590258"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85530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212034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0" y="20183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265043"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530086"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795129"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1060172"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325215"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590258"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85530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212034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0" y="606416"/>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265043"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530086"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795129"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1060172"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325215"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590258"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85530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212034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0" y="403661"/>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265043"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530086"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795129"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1060172"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325215"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590258"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85530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212034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TextBox 117" id="117"/>
          <p:cNvSpPr txBox="true"/>
          <p:nvPr/>
        </p:nvSpPr>
        <p:spPr>
          <a:xfrm rot="0">
            <a:off x="7338649" y="2225591"/>
            <a:ext cx="10789587" cy="6786939"/>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In Qatar, top competitors include Mainland Chi</a:t>
            </a:r>
            <a:r>
              <a:rPr lang="en-US" sz="2058">
                <a:solidFill>
                  <a:srgbClr val="FFFFFF"/>
                </a:solidFill>
                <a:latin typeface="Poppins"/>
                <a:ea typeface="Poppins"/>
                <a:cs typeface="Poppins"/>
                <a:sym typeface="Poppins"/>
              </a:rPr>
              <a:t>na, Gymkhana, and Zaffran Dining Expe</a:t>
            </a:r>
            <a:r>
              <a:rPr lang="en-US" sz="2058">
                <a:solidFill>
                  <a:srgbClr val="FFFFFF"/>
                </a:solidFill>
                <a:latin typeface="Poppins"/>
                <a:ea typeface="Poppins"/>
                <a:cs typeface="Poppins"/>
                <a:sym typeface="Poppins"/>
              </a:rPr>
              <a:t>rience.</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In Singapore, notable names are Al’frank Cookies, Fratini La Trattoria, and Cut by Wolfgang Puck.</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In</a:t>
            </a:r>
            <a:r>
              <a:rPr lang="en-US" sz="2058">
                <a:solidFill>
                  <a:srgbClr val="FFFFFF"/>
                </a:solidFill>
                <a:latin typeface="Poppins"/>
                <a:ea typeface="Poppins"/>
                <a:cs typeface="Poppins"/>
                <a:sym typeface="Poppins"/>
              </a:rPr>
              <a:t> Canada, existing players are Arigato Sushi, Tokyo Sushi, Lake House Restaurant, and Consort Restaurant — all single-location with moderate ratings.</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L</a:t>
            </a:r>
            <a:r>
              <a:rPr lang="en-US" sz="2058">
                <a:solidFill>
                  <a:srgbClr val="FFFFFF"/>
                </a:solidFill>
                <a:latin typeface="Poppins"/>
                <a:ea typeface="Poppins"/>
                <a:cs typeface="Poppins"/>
                <a:sym typeface="Poppins"/>
              </a:rPr>
              <a:t>ow-rated restaurants include Makansutra Gluttons Bay in Singapore and Consort Restaurant in Canada.</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Focus on outperforming moderate competitors and strategically locating near low-rated restaurants to attract dissatisfied customers.</a:t>
            </a:r>
          </a:p>
          <a:p>
            <a:pPr algn="just">
              <a:lnSpc>
                <a:spcPts val="3375"/>
              </a:lnSpc>
            </a:pPr>
          </a:p>
        </p:txBody>
      </p:sp>
      <p:sp>
        <p:nvSpPr>
          <p:cNvPr name="Freeform 118" id="118"/>
          <p:cNvSpPr/>
          <p:nvPr/>
        </p:nvSpPr>
        <p:spPr>
          <a:xfrm flipH="false" flipV="false" rot="0">
            <a:off x="1028700" y="2330366"/>
            <a:ext cx="5916200" cy="5206256"/>
          </a:xfrm>
          <a:custGeom>
            <a:avLst/>
            <a:gdLst/>
            <a:ahLst/>
            <a:cxnLst/>
            <a:rect r="r" b="b" t="t" l="l"/>
            <a:pathLst>
              <a:path h="5206256" w="5916200">
                <a:moveTo>
                  <a:pt x="0" y="0"/>
                </a:moveTo>
                <a:lnTo>
                  <a:pt x="5916200" y="0"/>
                </a:lnTo>
                <a:lnTo>
                  <a:pt x="5916200" y="5206256"/>
                </a:lnTo>
                <a:lnTo>
                  <a:pt x="0" y="5206256"/>
                </a:lnTo>
                <a:lnTo>
                  <a:pt x="0" y="0"/>
                </a:lnTo>
                <a:close/>
              </a:path>
            </a:pathLst>
          </a:custGeom>
          <a:blipFill>
            <a:blip r:embed="rId2"/>
            <a:stretch>
              <a:fillRect l="0" t="0" r="0" b="0"/>
            </a:stretch>
          </a:blipFill>
        </p:spPr>
      </p:sp>
      <p:sp>
        <p:nvSpPr>
          <p:cNvPr name="TextBox 119" id="119"/>
          <p:cNvSpPr txBox="true"/>
          <p:nvPr/>
        </p:nvSpPr>
        <p:spPr>
          <a:xfrm rot="0">
            <a:off x="558136" y="640176"/>
            <a:ext cx="16230600" cy="623570"/>
          </a:xfrm>
          <a:prstGeom prst="rect">
            <a:avLst/>
          </a:prstGeom>
        </p:spPr>
        <p:txBody>
          <a:bodyPr anchor="t" rtlCol="false" tIns="0" lIns="0" bIns="0" rIns="0">
            <a:spAutoFit/>
          </a:bodyPr>
          <a:lstStyle/>
          <a:p>
            <a:pPr algn="ctr">
              <a:lnSpc>
                <a:spcPts val="4510"/>
              </a:lnSpc>
            </a:pPr>
            <a:r>
              <a:rPr lang="en-US" sz="4100" b="true">
                <a:solidFill>
                  <a:srgbClr val="FFFFFF"/>
                </a:solidFill>
                <a:latin typeface="Poppins Bold"/>
                <a:ea typeface="Poppins Bold"/>
                <a:cs typeface="Poppins Bold"/>
                <a:sym typeface="Poppins Bold"/>
              </a:rPr>
              <a:t>Competitive Landscape in Recommended Cities</a:t>
            </a:r>
          </a:p>
        </p:txBody>
      </p:sp>
    </p:spTree>
  </p:cSld>
  <p:clrMapOvr>
    <a:masterClrMapping/>
  </p:clrMapOvr>
  <p:transition spd="fast">
    <p:push dir="u"/>
  </p:transition>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7072">
                <a:alpha val="100000"/>
              </a:srgbClr>
            </a:gs>
            <a:gs pos="100000">
              <a:srgbClr val="16ABC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31348" y="-3292150"/>
            <a:ext cx="10852770" cy="1085277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C66"/>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9611812">
            <a:off x="-2104017" y="3422913"/>
            <a:ext cx="9216320" cy="92163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66B7"/>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469586" y="3941871"/>
            <a:ext cx="7044504" cy="704450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45486" t="0" r="-45486" b="0"/>
              </a:stretch>
            </a:blipFill>
          </p:spPr>
        </p:sp>
      </p:grpSp>
      <p:sp>
        <p:nvSpPr>
          <p:cNvPr name="Freeform 10" id="10"/>
          <p:cNvSpPr/>
          <p:nvPr/>
        </p:nvSpPr>
        <p:spPr>
          <a:xfrm flipH="false" flipV="false" rot="-8787724">
            <a:off x="13096526" y="-317038"/>
            <a:ext cx="7315200" cy="3657600"/>
          </a:xfrm>
          <a:custGeom>
            <a:avLst/>
            <a:gdLst/>
            <a:ahLst/>
            <a:cxnLst/>
            <a:rect r="r" b="b" t="t" l="l"/>
            <a:pathLst>
              <a:path h="3657600" w="7315200">
                <a:moveTo>
                  <a:pt x="0" y="0"/>
                </a:moveTo>
                <a:lnTo>
                  <a:pt x="7315200" y="0"/>
                </a:lnTo>
                <a:lnTo>
                  <a:pt x="7315200" y="3657600"/>
                </a:lnTo>
                <a:lnTo>
                  <a:pt x="0" y="3657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2728912" y="9049080"/>
            <a:ext cx="1666125" cy="530678"/>
            <a:chOff x="0" y="0"/>
            <a:chExt cx="2221500" cy="707571"/>
          </a:xfrm>
        </p:grpSpPr>
        <p:grpSp>
          <p:nvGrpSpPr>
            <p:cNvPr name="Group 12" id="12"/>
            <p:cNvGrpSpPr/>
            <p:nvPr/>
          </p:nvGrpSpPr>
          <p:grpSpPr>
            <a:xfrm rot="0">
              <a:off x="0"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265043"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530086"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795129"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060172"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325215"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590258"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1855302"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2120345" y="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0"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265043"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530086"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795129"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060172"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325215"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590258"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1855302"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2120345" y="201830"/>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0"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265043"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530086"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795129"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060172"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325215"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590258"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1855302"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2120345" y="606416"/>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0"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265043"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530086"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795129"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060172"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325215"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590258"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1855302"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7" id="117"/>
            <p:cNvGrpSpPr/>
            <p:nvPr/>
          </p:nvGrpSpPr>
          <p:grpSpPr>
            <a:xfrm rot="0">
              <a:off x="2120345" y="403661"/>
              <a:ext cx="101155" cy="101155"/>
              <a:chOff x="0" y="0"/>
              <a:chExt cx="812800" cy="812800"/>
            </a:xfrm>
          </p:grpSpPr>
          <p:sp>
            <p:nvSpPr>
              <p:cNvPr name="Freeform 118" id="1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9" id="11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grpSp>
        <p:nvGrpSpPr>
          <p:cNvPr name="Group 120" id="120"/>
          <p:cNvGrpSpPr/>
          <p:nvPr/>
        </p:nvGrpSpPr>
        <p:grpSpPr>
          <a:xfrm rot="0">
            <a:off x="7726839" y="-302078"/>
            <a:ext cx="1666125" cy="530678"/>
            <a:chOff x="0" y="0"/>
            <a:chExt cx="2221500" cy="707571"/>
          </a:xfrm>
        </p:grpSpPr>
        <p:grpSp>
          <p:nvGrpSpPr>
            <p:cNvPr name="Group 121" id="121"/>
            <p:cNvGrpSpPr/>
            <p:nvPr/>
          </p:nvGrpSpPr>
          <p:grpSpPr>
            <a:xfrm rot="0">
              <a:off x="0" y="0"/>
              <a:ext cx="101155" cy="101155"/>
              <a:chOff x="0" y="0"/>
              <a:chExt cx="812800" cy="812800"/>
            </a:xfrm>
          </p:grpSpPr>
          <p:sp>
            <p:nvSpPr>
              <p:cNvPr name="Freeform 122" id="1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3" id="1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4" id="124"/>
            <p:cNvGrpSpPr/>
            <p:nvPr/>
          </p:nvGrpSpPr>
          <p:grpSpPr>
            <a:xfrm rot="0">
              <a:off x="265043" y="0"/>
              <a:ext cx="101155" cy="101155"/>
              <a:chOff x="0" y="0"/>
              <a:chExt cx="812800" cy="812800"/>
            </a:xfrm>
          </p:grpSpPr>
          <p:sp>
            <p:nvSpPr>
              <p:cNvPr name="Freeform 125" id="1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6" id="1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7" id="127"/>
            <p:cNvGrpSpPr/>
            <p:nvPr/>
          </p:nvGrpSpPr>
          <p:grpSpPr>
            <a:xfrm rot="0">
              <a:off x="530086" y="0"/>
              <a:ext cx="101155" cy="101155"/>
              <a:chOff x="0" y="0"/>
              <a:chExt cx="812800" cy="812800"/>
            </a:xfrm>
          </p:grpSpPr>
          <p:sp>
            <p:nvSpPr>
              <p:cNvPr name="Freeform 128" id="1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9" id="1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0" id="130"/>
            <p:cNvGrpSpPr/>
            <p:nvPr/>
          </p:nvGrpSpPr>
          <p:grpSpPr>
            <a:xfrm rot="0">
              <a:off x="795129" y="0"/>
              <a:ext cx="101155" cy="101155"/>
              <a:chOff x="0" y="0"/>
              <a:chExt cx="812800" cy="812800"/>
            </a:xfrm>
          </p:grpSpPr>
          <p:sp>
            <p:nvSpPr>
              <p:cNvPr name="Freeform 131" id="1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2" id="1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3" id="133"/>
            <p:cNvGrpSpPr/>
            <p:nvPr/>
          </p:nvGrpSpPr>
          <p:grpSpPr>
            <a:xfrm rot="0">
              <a:off x="1060172" y="0"/>
              <a:ext cx="101155" cy="101155"/>
              <a:chOff x="0" y="0"/>
              <a:chExt cx="812800" cy="812800"/>
            </a:xfrm>
          </p:grpSpPr>
          <p:sp>
            <p:nvSpPr>
              <p:cNvPr name="Freeform 134" id="1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5" id="1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6" id="136"/>
            <p:cNvGrpSpPr/>
            <p:nvPr/>
          </p:nvGrpSpPr>
          <p:grpSpPr>
            <a:xfrm rot="0">
              <a:off x="1325215" y="0"/>
              <a:ext cx="101155" cy="101155"/>
              <a:chOff x="0" y="0"/>
              <a:chExt cx="812800" cy="812800"/>
            </a:xfrm>
          </p:grpSpPr>
          <p:sp>
            <p:nvSpPr>
              <p:cNvPr name="Freeform 137" id="1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8" id="1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9" id="139"/>
            <p:cNvGrpSpPr/>
            <p:nvPr/>
          </p:nvGrpSpPr>
          <p:grpSpPr>
            <a:xfrm rot="0">
              <a:off x="1590258" y="0"/>
              <a:ext cx="101155" cy="101155"/>
              <a:chOff x="0" y="0"/>
              <a:chExt cx="812800" cy="812800"/>
            </a:xfrm>
          </p:grpSpPr>
          <p:sp>
            <p:nvSpPr>
              <p:cNvPr name="Freeform 140" id="1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1" id="1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2" id="142"/>
            <p:cNvGrpSpPr/>
            <p:nvPr/>
          </p:nvGrpSpPr>
          <p:grpSpPr>
            <a:xfrm rot="0">
              <a:off x="1855302" y="0"/>
              <a:ext cx="101155" cy="101155"/>
              <a:chOff x="0" y="0"/>
              <a:chExt cx="812800" cy="812800"/>
            </a:xfrm>
          </p:grpSpPr>
          <p:sp>
            <p:nvSpPr>
              <p:cNvPr name="Freeform 143" id="1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4" id="1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5" id="145"/>
            <p:cNvGrpSpPr/>
            <p:nvPr/>
          </p:nvGrpSpPr>
          <p:grpSpPr>
            <a:xfrm rot="0">
              <a:off x="2120345" y="0"/>
              <a:ext cx="101155" cy="101155"/>
              <a:chOff x="0" y="0"/>
              <a:chExt cx="812800" cy="812800"/>
            </a:xfrm>
          </p:grpSpPr>
          <p:sp>
            <p:nvSpPr>
              <p:cNvPr name="Freeform 146" id="1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7" id="1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8" id="148"/>
            <p:cNvGrpSpPr/>
            <p:nvPr/>
          </p:nvGrpSpPr>
          <p:grpSpPr>
            <a:xfrm rot="0">
              <a:off x="0" y="201830"/>
              <a:ext cx="101155" cy="101155"/>
              <a:chOff x="0" y="0"/>
              <a:chExt cx="812800" cy="812800"/>
            </a:xfrm>
          </p:grpSpPr>
          <p:sp>
            <p:nvSpPr>
              <p:cNvPr name="Freeform 149" id="1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0" id="1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1" id="151"/>
            <p:cNvGrpSpPr/>
            <p:nvPr/>
          </p:nvGrpSpPr>
          <p:grpSpPr>
            <a:xfrm rot="0">
              <a:off x="265043" y="201830"/>
              <a:ext cx="101155" cy="101155"/>
              <a:chOff x="0" y="0"/>
              <a:chExt cx="812800" cy="812800"/>
            </a:xfrm>
          </p:grpSpPr>
          <p:sp>
            <p:nvSpPr>
              <p:cNvPr name="Freeform 152" id="1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3" id="1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4" id="154"/>
            <p:cNvGrpSpPr/>
            <p:nvPr/>
          </p:nvGrpSpPr>
          <p:grpSpPr>
            <a:xfrm rot="0">
              <a:off x="530086" y="201830"/>
              <a:ext cx="101155" cy="101155"/>
              <a:chOff x="0" y="0"/>
              <a:chExt cx="812800" cy="812800"/>
            </a:xfrm>
          </p:grpSpPr>
          <p:sp>
            <p:nvSpPr>
              <p:cNvPr name="Freeform 155" id="1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6" id="1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7" id="157"/>
            <p:cNvGrpSpPr/>
            <p:nvPr/>
          </p:nvGrpSpPr>
          <p:grpSpPr>
            <a:xfrm rot="0">
              <a:off x="795129" y="201830"/>
              <a:ext cx="101155" cy="101155"/>
              <a:chOff x="0" y="0"/>
              <a:chExt cx="812800" cy="812800"/>
            </a:xfrm>
          </p:grpSpPr>
          <p:sp>
            <p:nvSpPr>
              <p:cNvPr name="Freeform 158" id="1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9" id="1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0" id="160"/>
            <p:cNvGrpSpPr/>
            <p:nvPr/>
          </p:nvGrpSpPr>
          <p:grpSpPr>
            <a:xfrm rot="0">
              <a:off x="1060172" y="201830"/>
              <a:ext cx="101155" cy="101155"/>
              <a:chOff x="0" y="0"/>
              <a:chExt cx="812800" cy="812800"/>
            </a:xfrm>
          </p:grpSpPr>
          <p:sp>
            <p:nvSpPr>
              <p:cNvPr name="Freeform 161" id="1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2" id="1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3" id="163"/>
            <p:cNvGrpSpPr/>
            <p:nvPr/>
          </p:nvGrpSpPr>
          <p:grpSpPr>
            <a:xfrm rot="0">
              <a:off x="1325215" y="201830"/>
              <a:ext cx="101155" cy="101155"/>
              <a:chOff x="0" y="0"/>
              <a:chExt cx="812800" cy="812800"/>
            </a:xfrm>
          </p:grpSpPr>
          <p:sp>
            <p:nvSpPr>
              <p:cNvPr name="Freeform 164" id="1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5" id="1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6" id="166"/>
            <p:cNvGrpSpPr/>
            <p:nvPr/>
          </p:nvGrpSpPr>
          <p:grpSpPr>
            <a:xfrm rot="0">
              <a:off x="1590258" y="201830"/>
              <a:ext cx="101155" cy="101155"/>
              <a:chOff x="0" y="0"/>
              <a:chExt cx="812800" cy="812800"/>
            </a:xfrm>
          </p:grpSpPr>
          <p:sp>
            <p:nvSpPr>
              <p:cNvPr name="Freeform 167" id="1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8" id="1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9" id="169"/>
            <p:cNvGrpSpPr/>
            <p:nvPr/>
          </p:nvGrpSpPr>
          <p:grpSpPr>
            <a:xfrm rot="0">
              <a:off x="1855302" y="201830"/>
              <a:ext cx="101155" cy="101155"/>
              <a:chOff x="0" y="0"/>
              <a:chExt cx="812800" cy="812800"/>
            </a:xfrm>
          </p:grpSpPr>
          <p:sp>
            <p:nvSpPr>
              <p:cNvPr name="Freeform 170" id="1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1" id="1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2" id="172"/>
            <p:cNvGrpSpPr/>
            <p:nvPr/>
          </p:nvGrpSpPr>
          <p:grpSpPr>
            <a:xfrm rot="0">
              <a:off x="2120345" y="201830"/>
              <a:ext cx="101155" cy="101155"/>
              <a:chOff x="0" y="0"/>
              <a:chExt cx="812800" cy="812800"/>
            </a:xfrm>
          </p:grpSpPr>
          <p:sp>
            <p:nvSpPr>
              <p:cNvPr name="Freeform 173" id="1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4" id="1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5" id="175"/>
            <p:cNvGrpSpPr/>
            <p:nvPr/>
          </p:nvGrpSpPr>
          <p:grpSpPr>
            <a:xfrm rot="0">
              <a:off x="0" y="606416"/>
              <a:ext cx="101155" cy="101155"/>
              <a:chOff x="0" y="0"/>
              <a:chExt cx="812800" cy="812800"/>
            </a:xfrm>
          </p:grpSpPr>
          <p:sp>
            <p:nvSpPr>
              <p:cNvPr name="Freeform 176" id="1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7" id="1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8" id="178"/>
            <p:cNvGrpSpPr/>
            <p:nvPr/>
          </p:nvGrpSpPr>
          <p:grpSpPr>
            <a:xfrm rot="0">
              <a:off x="265043" y="606416"/>
              <a:ext cx="101155" cy="101155"/>
              <a:chOff x="0" y="0"/>
              <a:chExt cx="812800" cy="812800"/>
            </a:xfrm>
          </p:grpSpPr>
          <p:sp>
            <p:nvSpPr>
              <p:cNvPr name="Freeform 179" id="1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0" id="1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1" id="181"/>
            <p:cNvGrpSpPr/>
            <p:nvPr/>
          </p:nvGrpSpPr>
          <p:grpSpPr>
            <a:xfrm rot="0">
              <a:off x="530086" y="606416"/>
              <a:ext cx="101155" cy="101155"/>
              <a:chOff x="0" y="0"/>
              <a:chExt cx="812800" cy="812800"/>
            </a:xfrm>
          </p:grpSpPr>
          <p:sp>
            <p:nvSpPr>
              <p:cNvPr name="Freeform 182" id="1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3" id="1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4" id="184"/>
            <p:cNvGrpSpPr/>
            <p:nvPr/>
          </p:nvGrpSpPr>
          <p:grpSpPr>
            <a:xfrm rot="0">
              <a:off x="795129" y="606416"/>
              <a:ext cx="101155" cy="101155"/>
              <a:chOff x="0" y="0"/>
              <a:chExt cx="812800" cy="812800"/>
            </a:xfrm>
          </p:grpSpPr>
          <p:sp>
            <p:nvSpPr>
              <p:cNvPr name="Freeform 185" id="1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6" id="1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7" id="187"/>
            <p:cNvGrpSpPr/>
            <p:nvPr/>
          </p:nvGrpSpPr>
          <p:grpSpPr>
            <a:xfrm rot="0">
              <a:off x="1060172" y="606416"/>
              <a:ext cx="101155" cy="101155"/>
              <a:chOff x="0" y="0"/>
              <a:chExt cx="812800" cy="812800"/>
            </a:xfrm>
          </p:grpSpPr>
          <p:sp>
            <p:nvSpPr>
              <p:cNvPr name="Freeform 188" id="1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9" id="1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0" id="190"/>
            <p:cNvGrpSpPr/>
            <p:nvPr/>
          </p:nvGrpSpPr>
          <p:grpSpPr>
            <a:xfrm rot="0">
              <a:off x="1325215" y="606416"/>
              <a:ext cx="101155" cy="101155"/>
              <a:chOff x="0" y="0"/>
              <a:chExt cx="812800" cy="812800"/>
            </a:xfrm>
          </p:grpSpPr>
          <p:sp>
            <p:nvSpPr>
              <p:cNvPr name="Freeform 191" id="1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2" id="1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3" id="193"/>
            <p:cNvGrpSpPr/>
            <p:nvPr/>
          </p:nvGrpSpPr>
          <p:grpSpPr>
            <a:xfrm rot="0">
              <a:off x="1590258" y="606416"/>
              <a:ext cx="101155" cy="101155"/>
              <a:chOff x="0" y="0"/>
              <a:chExt cx="812800" cy="812800"/>
            </a:xfrm>
          </p:grpSpPr>
          <p:sp>
            <p:nvSpPr>
              <p:cNvPr name="Freeform 194" id="1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5" id="1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6" id="196"/>
            <p:cNvGrpSpPr/>
            <p:nvPr/>
          </p:nvGrpSpPr>
          <p:grpSpPr>
            <a:xfrm rot="0">
              <a:off x="1855302" y="606416"/>
              <a:ext cx="101155" cy="101155"/>
              <a:chOff x="0" y="0"/>
              <a:chExt cx="812800" cy="812800"/>
            </a:xfrm>
          </p:grpSpPr>
          <p:sp>
            <p:nvSpPr>
              <p:cNvPr name="Freeform 197" id="1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8" id="1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9" id="199"/>
            <p:cNvGrpSpPr/>
            <p:nvPr/>
          </p:nvGrpSpPr>
          <p:grpSpPr>
            <a:xfrm rot="0">
              <a:off x="2120345" y="606416"/>
              <a:ext cx="101155" cy="101155"/>
              <a:chOff x="0" y="0"/>
              <a:chExt cx="812800" cy="812800"/>
            </a:xfrm>
          </p:grpSpPr>
          <p:sp>
            <p:nvSpPr>
              <p:cNvPr name="Freeform 200" id="2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1" id="2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2" id="202"/>
            <p:cNvGrpSpPr/>
            <p:nvPr/>
          </p:nvGrpSpPr>
          <p:grpSpPr>
            <a:xfrm rot="0">
              <a:off x="0" y="403661"/>
              <a:ext cx="101155" cy="101155"/>
              <a:chOff x="0" y="0"/>
              <a:chExt cx="812800" cy="812800"/>
            </a:xfrm>
          </p:grpSpPr>
          <p:sp>
            <p:nvSpPr>
              <p:cNvPr name="Freeform 203" id="2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4" id="2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5" id="205"/>
            <p:cNvGrpSpPr/>
            <p:nvPr/>
          </p:nvGrpSpPr>
          <p:grpSpPr>
            <a:xfrm rot="0">
              <a:off x="265043" y="403661"/>
              <a:ext cx="101155" cy="101155"/>
              <a:chOff x="0" y="0"/>
              <a:chExt cx="812800" cy="812800"/>
            </a:xfrm>
          </p:grpSpPr>
          <p:sp>
            <p:nvSpPr>
              <p:cNvPr name="Freeform 206" id="2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7" id="2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8" id="208"/>
            <p:cNvGrpSpPr/>
            <p:nvPr/>
          </p:nvGrpSpPr>
          <p:grpSpPr>
            <a:xfrm rot="0">
              <a:off x="530086" y="403661"/>
              <a:ext cx="101155" cy="101155"/>
              <a:chOff x="0" y="0"/>
              <a:chExt cx="812800" cy="812800"/>
            </a:xfrm>
          </p:grpSpPr>
          <p:sp>
            <p:nvSpPr>
              <p:cNvPr name="Freeform 209" id="2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0" id="2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1" id="211"/>
            <p:cNvGrpSpPr/>
            <p:nvPr/>
          </p:nvGrpSpPr>
          <p:grpSpPr>
            <a:xfrm rot="0">
              <a:off x="795129" y="403661"/>
              <a:ext cx="101155" cy="101155"/>
              <a:chOff x="0" y="0"/>
              <a:chExt cx="812800" cy="812800"/>
            </a:xfrm>
          </p:grpSpPr>
          <p:sp>
            <p:nvSpPr>
              <p:cNvPr name="Freeform 212" id="2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3" id="2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4" id="214"/>
            <p:cNvGrpSpPr/>
            <p:nvPr/>
          </p:nvGrpSpPr>
          <p:grpSpPr>
            <a:xfrm rot="0">
              <a:off x="1060172" y="403661"/>
              <a:ext cx="101155" cy="101155"/>
              <a:chOff x="0" y="0"/>
              <a:chExt cx="812800" cy="812800"/>
            </a:xfrm>
          </p:grpSpPr>
          <p:sp>
            <p:nvSpPr>
              <p:cNvPr name="Freeform 215" id="2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6" id="2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7" id="217"/>
            <p:cNvGrpSpPr/>
            <p:nvPr/>
          </p:nvGrpSpPr>
          <p:grpSpPr>
            <a:xfrm rot="0">
              <a:off x="1325215" y="403661"/>
              <a:ext cx="101155" cy="101155"/>
              <a:chOff x="0" y="0"/>
              <a:chExt cx="812800" cy="812800"/>
            </a:xfrm>
          </p:grpSpPr>
          <p:sp>
            <p:nvSpPr>
              <p:cNvPr name="Freeform 218" id="2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9" id="21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0" id="220"/>
            <p:cNvGrpSpPr/>
            <p:nvPr/>
          </p:nvGrpSpPr>
          <p:grpSpPr>
            <a:xfrm rot="0">
              <a:off x="1590258" y="403661"/>
              <a:ext cx="101155" cy="101155"/>
              <a:chOff x="0" y="0"/>
              <a:chExt cx="812800" cy="812800"/>
            </a:xfrm>
          </p:grpSpPr>
          <p:sp>
            <p:nvSpPr>
              <p:cNvPr name="Freeform 221" id="2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2" id="22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3" id="223"/>
            <p:cNvGrpSpPr/>
            <p:nvPr/>
          </p:nvGrpSpPr>
          <p:grpSpPr>
            <a:xfrm rot="0">
              <a:off x="1855302" y="403661"/>
              <a:ext cx="101155" cy="101155"/>
              <a:chOff x="0" y="0"/>
              <a:chExt cx="812800" cy="812800"/>
            </a:xfrm>
          </p:grpSpPr>
          <p:sp>
            <p:nvSpPr>
              <p:cNvPr name="Freeform 224" id="2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5" id="22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6" id="226"/>
            <p:cNvGrpSpPr/>
            <p:nvPr/>
          </p:nvGrpSpPr>
          <p:grpSpPr>
            <a:xfrm rot="0">
              <a:off x="2120345" y="403661"/>
              <a:ext cx="101155" cy="101155"/>
              <a:chOff x="0" y="0"/>
              <a:chExt cx="812800" cy="812800"/>
            </a:xfrm>
          </p:grpSpPr>
          <p:sp>
            <p:nvSpPr>
              <p:cNvPr name="Freeform 227" id="2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8" id="22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229" id="229"/>
          <p:cNvSpPr/>
          <p:nvPr/>
        </p:nvSpPr>
        <p:spPr>
          <a:xfrm flipH="false" flipV="false" rot="2158881">
            <a:off x="16835246" y="9508421"/>
            <a:ext cx="1218743" cy="1192376"/>
          </a:xfrm>
          <a:custGeom>
            <a:avLst/>
            <a:gdLst/>
            <a:ahLst/>
            <a:cxnLst/>
            <a:rect r="r" b="b" t="t" l="l"/>
            <a:pathLst>
              <a:path h="1192376" w="1218743">
                <a:moveTo>
                  <a:pt x="0" y="0"/>
                </a:moveTo>
                <a:lnTo>
                  <a:pt x="1218743" y="0"/>
                </a:lnTo>
                <a:lnTo>
                  <a:pt x="1218743" y="1192376"/>
                </a:lnTo>
                <a:lnTo>
                  <a:pt x="0" y="11923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0" id="230"/>
          <p:cNvSpPr txBox="true"/>
          <p:nvPr/>
        </p:nvSpPr>
        <p:spPr>
          <a:xfrm rot="0">
            <a:off x="730271" y="3520967"/>
            <a:ext cx="9779056" cy="2111922"/>
          </a:xfrm>
          <a:prstGeom prst="rect">
            <a:avLst/>
          </a:prstGeom>
        </p:spPr>
        <p:txBody>
          <a:bodyPr anchor="t" rtlCol="false" tIns="0" lIns="0" bIns="0" rIns="0">
            <a:spAutoFit/>
          </a:bodyPr>
          <a:lstStyle/>
          <a:p>
            <a:pPr algn="l">
              <a:lnSpc>
                <a:spcPts val="4263"/>
              </a:lnSpc>
            </a:pPr>
            <a:r>
              <a:rPr lang="en-US" sz="2599">
                <a:solidFill>
                  <a:srgbClr val="FFFFFF"/>
                </a:solidFill>
                <a:latin typeface="Poppins"/>
                <a:ea typeface="Poppins"/>
                <a:cs typeface="Poppins"/>
                <a:sym typeface="Poppins"/>
              </a:rPr>
              <a:t>Zomato is a global restaurant aggregator and food delivery platform that connects users with restaurants for discovery, ordering, and dining experiences.</a:t>
            </a:r>
          </a:p>
          <a:p>
            <a:pPr algn="l">
              <a:lnSpc>
                <a:spcPts val="4263"/>
              </a:lnSpc>
            </a:pPr>
          </a:p>
        </p:txBody>
      </p:sp>
      <p:sp>
        <p:nvSpPr>
          <p:cNvPr name="TextBox 231" id="231"/>
          <p:cNvSpPr txBox="true"/>
          <p:nvPr/>
        </p:nvSpPr>
        <p:spPr>
          <a:xfrm rot="0">
            <a:off x="589834" y="2134235"/>
            <a:ext cx="16230600" cy="1153741"/>
          </a:xfrm>
          <a:prstGeom prst="rect">
            <a:avLst/>
          </a:prstGeom>
        </p:spPr>
        <p:txBody>
          <a:bodyPr anchor="t" rtlCol="false" tIns="0" lIns="0" bIns="0" rIns="0">
            <a:spAutoFit/>
          </a:bodyPr>
          <a:lstStyle/>
          <a:p>
            <a:pPr algn="l">
              <a:lnSpc>
                <a:spcPts val="8359"/>
              </a:lnSpc>
            </a:pPr>
            <a:r>
              <a:rPr lang="en-US" sz="7599" b="true">
                <a:solidFill>
                  <a:srgbClr val="FFFFFF"/>
                </a:solidFill>
                <a:latin typeface="Poppins Bold"/>
                <a:ea typeface="Poppins Bold"/>
                <a:cs typeface="Poppins Bold"/>
                <a:sym typeface="Poppins Bold"/>
              </a:rPr>
              <a:t>What is Zomato?</a:t>
            </a:r>
          </a:p>
        </p:txBody>
      </p:sp>
    </p:spTree>
  </p:cSld>
  <p:clrMapOvr>
    <a:masterClrMapping/>
  </p:clrMapOvr>
  <p:transition spd="fast">
    <p:push dir="u"/>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7447315">
            <a:off x="16117246" y="-3267957"/>
            <a:ext cx="5226576" cy="522657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7447315">
            <a:off x="-5183038" y="7671152"/>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6109" y="109498"/>
            <a:ext cx="1666125" cy="530678"/>
            <a:chOff x="0" y="0"/>
            <a:chExt cx="2221500" cy="707571"/>
          </a:xfrm>
        </p:grpSpPr>
        <p:grpSp>
          <p:nvGrpSpPr>
            <p:cNvPr name="Group 9" id="9"/>
            <p:cNvGrpSpPr/>
            <p:nvPr/>
          </p:nvGrpSpPr>
          <p:grpSpPr>
            <a:xfrm rot="0">
              <a:off x="0" y="0"/>
              <a:ext cx="101155" cy="1011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65043"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530086"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95129"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60172"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325215"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590258"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85530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212034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0" y="20183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265043"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530086"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795129"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1060172"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325215"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590258"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85530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212034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0" y="606416"/>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265043"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530086"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795129"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1060172"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325215"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590258"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85530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212034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0" y="403661"/>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265043"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530086"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795129"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1060172"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325215"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590258"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85530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212034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117" id="117"/>
          <p:cNvSpPr/>
          <p:nvPr/>
        </p:nvSpPr>
        <p:spPr>
          <a:xfrm flipH="false" flipV="false" rot="0">
            <a:off x="451387" y="2853546"/>
            <a:ext cx="6638641" cy="3846939"/>
          </a:xfrm>
          <a:custGeom>
            <a:avLst/>
            <a:gdLst/>
            <a:ahLst/>
            <a:cxnLst/>
            <a:rect r="r" b="b" t="t" l="l"/>
            <a:pathLst>
              <a:path h="3846939" w="6638641">
                <a:moveTo>
                  <a:pt x="0" y="0"/>
                </a:moveTo>
                <a:lnTo>
                  <a:pt x="6638641" y="0"/>
                </a:lnTo>
                <a:lnTo>
                  <a:pt x="6638641" y="3846938"/>
                </a:lnTo>
                <a:lnTo>
                  <a:pt x="0" y="3846938"/>
                </a:lnTo>
                <a:lnTo>
                  <a:pt x="0" y="0"/>
                </a:lnTo>
                <a:close/>
              </a:path>
            </a:pathLst>
          </a:custGeom>
          <a:blipFill>
            <a:blip r:embed="rId2"/>
            <a:stretch>
              <a:fillRect l="0" t="0" r="0" b="0"/>
            </a:stretch>
          </a:blipFill>
        </p:spPr>
      </p:sp>
      <p:sp>
        <p:nvSpPr>
          <p:cNvPr name="TextBox 118" id="118"/>
          <p:cNvSpPr txBox="true"/>
          <p:nvPr/>
        </p:nvSpPr>
        <p:spPr>
          <a:xfrm rot="0">
            <a:off x="7198212" y="2566363"/>
            <a:ext cx="10789587" cy="4704638"/>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Canada: Customers favor Italian-Mediterranean and Sushi. Focus on Italian cuisine for broad appeal, and complement with Mediterranean</a:t>
            </a:r>
            <a:r>
              <a:rPr lang="en-US" sz="2058">
                <a:solidFill>
                  <a:srgbClr val="FFFFFF"/>
                </a:solidFill>
                <a:latin typeface="Poppins"/>
                <a:ea typeface="Poppins"/>
                <a:cs typeface="Poppins"/>
                <a:sym typeface="Poppins"/>
              </a:rPr>
              <a:t> and Sushi offerings</a:t>
            </a:r>
            <a:r>
              <a:rPr lang="en-US" sz="2058">
                <a:solidFill>
                  <a:srgbClr val="FFFFFF"/>
                </a:solidFill>
                <a:latin typeface="Poppins"/>
                <a:ea typeface="Poppins"/>
                <a:cs typeface="Poppins"/>
                <a:sym typeface="Poppins"/>
              </a:rPr>
              <a:t>.</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Qatar: Top-rated cuisines include Italian, Chinese, and Thai.</a:t>
            </a:r>
            <a:r>
              <a:rPr lang="en-US" sz="2058">
                <a:solidFill>
                  <a:srgbClr val="FFFFFF"/>
                </a:solidFill>
                <a:latin typeface="Poppins"/>
                <a:ea typeface="Poppins"/>
                <a:cs typeface="Poppins"/>
                <a:sym typeface="Poppins"/>
              </a:rPr>
              <a:t> Build around Italian dishes and add Thai options to mat</a:t>
            </a:r>
            <a:r>
              <a:rPr lang="en-US" sz="2058">
                <a:solidFill>
                  <a:srgbClr val="FFFFFF"/>
                </a:solidFill>
                <a:latin typeface="Poppins"/>
                <a:ea typeface="Poppins"/>
                <a:cs typeface="Poppins"/>
                <a:sym typeface="Poppins"/>
              </a:rPr>
              <a:t>ch local preferences.</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S</a:t>
            </a:r>
            <a:r>
              <a:rPr lang="en-US" sz="2058">
                <a:solidFill>
                  <a:srgbClr val="FFFFFF"/>
                </a:solidFill>
                <a:latin typeface="Poppins"/>
                <a:ea typeface="Poppins"/>
                <a:cs typeface="Poppins"/>
                <a:sym typeface="Poppins"/>
              </a:rPr>
              <a:t>in</a:t>
            </a:r>
            <a:r>
              <a:rPr lang="en-US" sz="2058">
                <a:solidFill>
                  <a:srgbClr val="FFFFFF"/>
                </a:solidFill>
                <a:latin typeface="Poppins"/>
                <a:ea typeface="Poppins"/>
                <a:cs typeface="Poppins"/>
                <a:sym typeface="Poppins"/>
              </a:rPr>
              <a:t>gapore: Italian, Bakery, and American-Steak perform best. Offer a strong Italian base and feature Bakery and Steakhouse concepts to boost satisfaction.</a:t>
            </a:r>
          </a:p>
          <a:p>
            <a:pPr algn="just">
              <a:lnSpc>
                <a:spcPts val="3375"/>
              </a:lnSpc>
            </a:pPr>
          </a:p>
        </p:txBody>
      </p:sp>
      <p:sp>
        <p:nvSpPr>
          <p:cNvPr name="TextBox 119" id="119"/>
          <p:cNvSpPr txBox="true"/>
          <p:nvPr/>
        </p:nvSpPr>
        <p:spPr>
          <a:xfrm rot="0">
            <a:off x="558136" y="640176"/>
            <a:ext cx="16230600" cy="623570"/>
          </a:xfrm>
          <a:prstGeom prst="rect">
            <a:avLst/>
          </a:prstGeom>
        </p:spPr>
        <p:txBody>
          <a:bodyPr anchor="t" rtlCol="false" tIns="0" lIns="0" bIns="0" rIns="0">
            <a:spAutoFit/>
          </a:bodyPr>
          <a:lstStyle/>
          <a:p>
            <a:pPr algn="ctr">
              <a:lnSpc>
                <a:spcPts val="4510"/>
              </a:lnSpc>
            </a:pPr>
            <a:r>
              <a:rPr lang="en-US" sz="4100" b="true">
                <a:solidFill>
                  <a:srgbClr val="FFFFFF"/>
                </a:solidFill>
                <a:latin typeface="Poppins Bold"/>
                <a:ea typeface="Poppins Bold"/>
                <a:cs typeface="Poppins Bold"/>
                <a:sym typeface="Poppins Bold"/>
              </a:rPr>
              <a:t> High-Performing Cuisines Across Markets</a:t>
            </a:r>
          </a:p>
        </p:txBody>
      </p:sp>
    </p:spTree>
  </p:cSld>
  <p:clrMapOvr>
    <a:masterClrMapping/>
  </p:clrMapOvr>
  <p:transition spd="fast">
    <p:push dir="u"/>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7447315">
            <a:off x="16117246" y="-3267957"/>
            <a:ext cx="5226576" cy="522657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7447315">
            <a:off x="-5183038" y="7671152"/>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6109" y="109498"/>
            <a:ext cx="1666125" cy="530678"/>
            <a:chOff x="0" y="0"/>
            <a:chExt cx="2221500" cy="707571"/>
          </a:xfrm>
        </p:grpSpPr>
        <p:grpSp>
          <p:nvGrpSpPr>
            <p:cNvPr name="Group 9" id="9"/>
            <p:cNvGrpSpPr/>
            <p:nvPr/>
          </p:nvGrpSpPr>
          <p:grpSpPr>
            <a:xfrm rot="0">
              <a:off x="0" y="0"/>
              <a:ext cx="101155" cy="1011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65043"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530086"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95129"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60172"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325215"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590258"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85530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212034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0" y="20183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265043"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530086"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795129"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1060172"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325215"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590258"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85530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212034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0" y="606416"/>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265043"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530086"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795129"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1060172"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325215"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590258"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85530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212034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0" y="403661"/>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265043"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530086"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795129"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1060172"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325215"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590258"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85530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212034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117" id="117"/>
          <p:cNvSpPr/>
          <p:nvPr/>
        </p:nvSpPr>
        <p:spPr>
          <a:xfrm flipH="false" flipV="false" rot="0">
            <a:off x="1150016" y="3102995"/>
            <a:ext cx="4323105" cy="2040505"/>
          </a:xfrm>
          <a:custGeom>
            <a:avLst/>
            <a:gdLst/>
            <a:ahLst/>
            <a:cxnLst/>
            <a:rect r="r" b="b" t="t" l="l"/>
            <a:pathLst>
              <a:path h="2040505" w="4323105">
                <a:moveTo>
                  <a:pt x="0" y="0"/>
                </a:moveTo>
                <a:lnTo>
                  <a:pt x="4323105" y="0"/>
                </a:lnTo>
                <a:lnTo>
                  <a:pt x="4323105" y="2040505"/>
                </a:lnTo>
                <a:lnTo>
                  <a:pt x="0" y="2040505"/>
                </a:lnTo>
                <a:lnTo>
                  <a:pt x="0" y="0"/>
                </a:lnTo>
                <a:close/>
              </a:path>
            </a:pathLst>
          </a:custGeom>
          <a:blipFill>
            <a:blip r:embed="rId2"/>
            <a:stretch>
              <a:fillRect l="0" t="0" r="0" b="0"/>
            </a:stretch>
          </a:blipFill>
        </p:spPr>
      </p:sp>
      <p:sp>
        <p:nvSpPr>
          <p:cNvPr name="Freeform 118" id="118"/>
          <p:cNvSpPr/>
          <p:nvPr/>
        </p:nvSpPr>
        <p:spPr>
          <a:xfrm flipH="false" flipV="false" rot="0">
            <a:off x="1150016" y="5385655"/>
            <a:ext cx="4284649" cy="2015237"/>
          </a:xfrm>
          <a:custGeom>
            <a:avLst/>
            <a:gdLst/>
            <a:ahLst/>
            <a:cxnLst/>
            <a:rect r="r" b="b" t="t" l="l"/>
            <a:pathLst>
              <a:path h="2015237" w="4284649">
                <a:moveTo>
                  <a:pt x="0" y="0"/>
                </a:moveTo>
                <a:lnTo>
                  <a:pt x="4284649" y="0"/>
                </a:lnTo>
                <a:lnTo>
                  <a:pt x="4284649" y="2015238"/>
                </a:lnTo>
                <a:lnTo>
                  <a:pt x="0" y="2015238"/>
                </a:lnTo>
                <a:lnTo>
                  <a:pt x="0" y="0"/>
                </a:lnTo>
                <a:close/>
              </a:path>
            </a:pathLst>
          </a:custGeom>
          <a:blipFill>
            <a:blip r:embed="rId3"/>
            <a:stretch>
              <a:fillRect l="0" t="0" r="0" b="0"/>
            </a:stretch>
          </a:blipFill>
        </p:spPr>
      </p:sp>
      <p:sp>
        <p:nvSpPr>
          <p:cNvPr name="TextBox 119" id="119"/>
          <p:cNvSpPr txBox="true"/>
          <p:nvPr/>
        </p:nvSpPr>
        <p:spPr>
          <a:xfrm rot="0">
            <a:off x="6469713" y="3409574"/>
            <a:ext cx="10789587" cy="3847388"/>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India: Online delivery boosts</a:t>
            </a:r>
            <a:r>
              <a:rPr lang="en-US" sz="2058">
                <a:solidFill>
                  <a:srgbClr val="FFFFFF"/>
                </a:solidFill>
                <a:latin typeface="Poppins"/>
                <a:ea typeface="Poppins"/>
                <a:cs typeface="Poppins"/>
                <a:sym typeface="Poppins"/>
              </a:rPr>
              <a:t> ratings (3</a:t>
            </a:r>
            <a:r>
              <a:rPr lang="en-US" sz="2058">
                <a:solidFill>
                  <a:srgbClr val="FFFFFF"/>
                </a:solidFill>
                <a:latin typeface="Poppins"/>
                <a:ea typeface="Poppins"/>
                <a:cs typeface="Poppins"/>
                <a:sym typeface="Poppins"/>
              </a:rPr>
              <a:t>.28 vs. 2.57); enable delivery to susta</a:t>
            </a:r>
            <a:r>
              <a:rPr lang="en-US" sz="2058">
                <a:solidFill>
                  <a:srgbClr val="FFFFFF"/>
                </a:solidFill>
                <a:latin typeface="Poppins"/>
                <a:ea typeface="Poppins"/>
                <a:cs typeface="Poppins"/>
                <a:sym typeface="Poppins"/>
              </a:rPr>
              <a:t>in competitive satisfaction.</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Qa</a:t>
            </a:r>
            <a:r>
              <a:rPr lang="en-US" sz="2058">
                <a:solidFill>
                  <a:srgbClr val="FFFFFF"/>
                </a:solidFill>
                <a:latin typeface="Poppins"/>
                <a:ea typeface="Poppins"/>
                <a:cs typeface="Poppins"/>
                <a:sym typeface="Poppins"/>
              </a:rPr>
              <a:t>tar: Table booking le</a:t>
            </a:r>
            <a:r>
              <a:rPr lang="en-US" sz="2058">
                <a:solidFill>
                  <a:srgbClr val="FFFFFF"/>
                </a:solidFill>
                <a:latin typeface="Poppins"/>
                <a:ea typeface="Poppins"/>
                <a:cs typeface="Poppins"/>
                <a:sym typeface="Poppins"/>
              </a:rPr>
              <a:t>ads</a:t>
            </a:r>
            <a:r>
              <a:rPr lang="en-US" sz="2058">
                <a:solidFill>
                  <a:srgbClr val="FFFFFF"/>
                </a:solidFill>
                <a:latin typeface="Poppins"/>
                <a:ea typeface="Poppins"/>
                <a:cs typeface="Poppins"/>
                <a:sym typeface="Poppins"/>
              </a:rPr>
              <a:t> to a 0.67 rating uplift (4.70 vs. 4.03); promote bookings to align with top p</a:t>
            </a:r>
            <a:r>
              <a:rPr lang="en-US" sz="2058">
                <a:solidFill>
                  <a:srgbClr val="FFFFFF"/>
                </a:solidFill>
                <a:latin typeface="Poppins"/>
                <a:ea typeface="Poppins"/>
                <a:cs typeface="Poppins"/>
                <a:sym typeface="Poppins"/>
              </a:rPr>
              <a:t>erformers.</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Canada &amp; Sing</a:t>
            </a:r>
            <a:r>
              <a:rPr lang="en-US" sz="2058">
                <a:solidFill>
                  <a:srgbClr val="FFFFFF"/>
                </a:solidFill>
                <a:latin typeface="Poppins"/>
                <a:ea typeface="Poppins"/>
                <a:cs typeface="Poppins"/>
                <a:sym typeface="Poppins"/>
              </a:rPr>
              <a:t>apore: No delivery or booking services exist; introduce both to gain first-mover advantage and enhance experience</a:t>
            </a:r>
          </a:p>
          <a:p>
            <a:pPr algn="just">
              <a:lnSpc>
                <a:spcPts val="3375"/>
              </a:lnSpc>
            </a:pPr>
          </a:p>
        </p:txBody>
      </p:sp>
      <p:sp>
        <p:nvSpPr>
          <p:cNvPr name="TextBox 120" id="120"/>
          <p:cNvSpPr txBox="true"/>
          <p:nvPr/>
        </p:nvSpPr>
        <p:spPr>
          <a:xfrm rot="0">
            <a:off x="558136" y="630651"/>
            <a:ext cx="16160381" cy="1165171"/>
          </a:xfrm>
          <a:prstGeom prst="rect">
            <a:avLst/>
          </a:prstGeom>
        </p:spPr>
        <p:txBody>
          <a:bodyPr anchor="t" rtlCol="false" tIns="0" lIns="0" bIns="0" rIns="0">
            <a:spAutoFit/>
          </a:bodyPr>
          <a:lstStyle/>
          <a:p>
            <a:pPr algn="ctr">
              <a:lnSpc>
                <a:spcPts val="4400"/>
              </a:lnSpc>
            </a:pPr>
            <a:r>
              <a:rPr lang="en-US" sz="4000" b="true">
                <a:solidFill>
                  <a:srgbClr val="FFFFFF"/>
                </a:solidFill>
                <a:latin typeface="Poppins Bold"/>
                <a:ea typeface="Poppins Bold"/>
                <a:cs typeface="Poppins Bold"/>
                <a:sym typeface="Poppins Bold"/>
              </a:rPr>
              <a:t>Impact of Online Delivery &amp; Table Booking on Customer Ratings</a:t>
            </a:r>
          </a:p>
        </p:txBody>
      </p:sp>
    </p:spTree>
  </p:cSld>
  <p:clrMapOvr>
    <a:masterClrMapping/>
  </p:clrMapOvr>
  <p:transition spd="fast">
    <p:push dir="u"/>
  </p:transition>
</p:sld>
</file>

<file path=ppt/slides/slide22.xml><?xml version="1.0" encoding="utf-8"?>
<p:sld xmlns:p="http://schemas.openxmlformats.org/presentationml/2006/main" xmlns:a="http://schemas.openxmlformats.org/drawingml/2006/main">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7447315">
            <a:off x="16117246" y="-3267957"/>
            <a:ext cx="5226576" cy="522657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7447315">
            <a:off x="-5183038" y="7671152"/>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6109" y="109498"/>
            <a:ext cx="1666125" cy="530678"/>
            <a:chOff x="0" y="0"/>
            <a:chExt cx="2221500" cy="707571"/>
          </a:xfrm>
        </p:grpSpPr>
        <p:grpSp>
          <p:nvGrpSpPr>
            <p:cNvPr name="Group 9" id="9"/>
            <p:cNvGrpSpPr/>
            <p:nvPr/>
          </p:nvGrpSpPr>
          <p:grpSpPr>
            <a:xfrm rot="0">
              <a:off x="0" y="0"/>
              <a:ext cx="101155" cy="1011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65043"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530086"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95129"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60172"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325215"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590258"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85530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212034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0" y="20183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265043"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530086"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795129"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1060172"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325215"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590258"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85530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212034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0" y="606416"/>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265043"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530086"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795129"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1060172"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325215"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590258"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85530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212034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0" y="403661"/>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265043"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530086"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795129"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1060172"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325215"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590258"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85530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212034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TextBox 117" id="117"/>
          <p:cNvSpPr txBox="true"/>
          <p:nvPr/>
        </p:nvSpPr>
        <p:spPr>
          <a:xfrm rot="0">
            <a:off x="3482951" y="2590527"/>
            <a:ext cx="10789587" cy="4276013"/>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Higher price ranges show a moderate positive correlation with</a:t>
            </a:r>
            <a:r>
              <a:rPr lang="en-US" sz="2058">
                <a:solidFill>
                  <a:srgbClr val="FFFFFF"/>
                </a:solidFill>
                <a:latin typeface="Poppins"/>
                <a:ea typeface="Poppins"/>
                <a:cs typeface="Poppins"/>
                <a:sym typeface="Poppins"/>
              </a:rPr>
              <a:t> ratings (0</a:t>
            </a:r>
            <a:r>
              <a:rPr lang="en-US" sz="2058">
                <a:solidFill>
                  <a:srgbClr val="FFFFFF"/>
                </a:solidFill>
                <a:latin typeface="Poppins"/>
                <a:ea typeface="Poppins"/>
                <a:cs typeface="Poppins"/>
                <a:sym typeface="Poppins"/>
              </a:rPr>
              <a:t>.4629), ind</a:t>
            </a:r>
            <a:r>
              <a:rPr lang="en-US" sz="2058">
                <a:solidFill>
                  <a:srgbClr val="FFFFFF"/>
                </a:solidFill>
                <a:latin typeface="Poppins"/>
                <a:ea typeface="Poppins"/>
                <a:cs typeface="Poppins"/>
                <a:sym typeface="Poppins"/>
              </a:rPr>
              <a:t>icating that better qu</a:t>
            </a:r>
            <a:r>
              <a:rPr lang="en-US" sz="2058">
                <a:solidFill>
                  <a:srgbClr val="FFFFFF"/>
                </a:solidFill>
                <a:latin typeface="Poppins"/>
                <a:ea typeface="Poppins"/>
                <a:cs typeface="Poppins"/>
                <a:sym typeface="Poppins"/>
              </a:rPr>
              <a:t>ality and service often drive higher satisfaction.</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Average spending has a weak correlation with </a:t>
            </a:r>
            <a:r>
              <a:rPr lang="en-US" sz="2058">
                <a:solidFill>
                  <a:srgbClr val="FFFFFF"/>
                </a:solidFill>
                <a:latin typeface="Poppins"/>
                <a:ea typeface="Poppins"/>
                <a:cs typeface="Poppins"/>
                <a:sym typeface="Poppins"/>
              </a:rPr>
              <a:t>ratings</a:t>
            </a:r>
            <a:r>
              <a:rPr lang="en-US" sz="2058">
                <a:solidFill>
                  <a:srgbClr val="FFFFFF"/>
                </a:solidFill>
                <a:latin typeface="Poppins"/>
                <a:ea typeface="Poppins"/>
                <a:cs typeface="Poppins"/>
                <a:sym typeface="Poppins"/>
              </a:rPr>
              <a:t> (0.1420), suggesting that spending more doesn't guarantee better feedback.</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Recommendation: Focus on improving quality, service, and experience over raising prices. Once consistent, adjust pricing to match expectations in premium markets like Qatar and Singapore.</a:t>
            </a:r>
          </a:p>
          <a:p>
            <a:pPr algn="just">
              <a:lnSpc>
                <a:spcPts val="3375"/>
              </a:lnSpc>
            </a:pPr>
          </a:p>
        </p:txBody>
      </p:sp>
      <p:sp>
        <p:nvSpPr>
          <p:cNvPr name="TextBox 118" id="118"/>
          <p:cNvSpPr txBox="true"/>
          <p:nvPr/>
        </p:nvSpPr>
        <p:spPr>
          <a:xfrm rot="0">
            <a:off x="558136" y="630651"/>
            <a:ext cx="16160381" cy="612748"/>
          </a:xfrm>
          <a:prstGeom prst="rect">
            <a:avLst/>
          </a:prstGeom>
        </p:spPr>
        <p:txBody>
          <a:bodyPr anchor="t" rtlCol="false" tIns="0" lIns="0" bIns="0" rIns="0">
            <a:spAutoFit/>
          </a:bodyPr>
          <a:lstStyle/>
          <a:p>
            <a:pPr algn="ctr">
              <a:lnSpc>
                <a:spcPts val="4400"/>
              </a:lnSpc>
            </a:pPr>
            <a:r>
              <a:rPr lang="en-US" sz="4000" b="true">
                <a:solidFill>
                  <a:srgbClr val="FFFFFF"/>
                </a:solidFill>
                <a:latin typeface="Poppins Bold"/>
                <a:ea typeface="Poppins Bold"/>
                <a:cs typeface="Poppins Bold"/>
                <a:sym typeface="Poppins Bold"/>
              </a:rPr>
              <a:t>Balancing Pricing Strategy with Customer Feedback</a:t>
            </a:r>
          </a:p>
        </p:txBody>
      </p:sp>
    </p:spTree>
  </p:cSld>
  <p:clrMapOvr>
    <a:masterClrMapping/>
  </p:clrMapOvr>
  <p:transition spd="fast">
    <p:push dir="u"/>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7447315">
            <a:off x="16117246" y="-3267957"/>
            <a:ext cx="5226576" cy="522657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7447315">
            <a:off x="-5183038" y="7671152"/>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6109" y="109498"/>
            <a:ext cx="1666125" cy="530678"/>
            <a:chOff x="0" y="0"/>
            <a:chExt cx="2221500" cy="707571"/>
          </a:xfrm>
        </p:grpSpPr>
        <p:grpSp>
          <p:nvGrpSpPr>
            <p:cNvPr name="Group 9" id="9"/>
            <p:cNvGrpSpPr/>
            <p:nvPr/>
          </p:nvGrpSpPr>
          <p:grpSpPr>
            <a:xfrm rot="0">
              <a:off x="0" y="0"/>
              <a:ext cx="101155" cy="1011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65043"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530086"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95129"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60172"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325215"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590258"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85530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212034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0" y="20183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265043"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530086"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795129"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1060172"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325215"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590258"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85530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212034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0" y="606416"/>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265043"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530086"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795129"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1060172"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325215"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590258"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85530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212034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0" y="403661"/>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265043"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530086"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795129"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1060172"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325215"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590258"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85530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212034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TextBox 117" id="117"/>
          <p:cNvSpPr txBox="true"/>
          <p:nvPr/>
        </p:nvSpPr>
        <p:spPr>
          <a:xfrm rot="0">
            <a:off x="7198212" y="3167419"/>
            <a:ext cx="10789587" cy="3847388"/>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India: 83% of restaurants fall in Price Range 1–2, confirm</a:t>
            </a:r>
            <a:r>
              <a:rPr lang="en-US" sz="2058">
                <a:solidFill>
                  <a:srgbClr val="FFFFFF"/>
                </a:solidFill>
                <a:latin typeface="Poppins"/>
                <a:ea typeface="Poppins"/>
                <a:cs typeface="Poppins"/>
                <a:sym typeface="Poppins"/>
              </a:rPr>
              <a:t>ing </a:t>
            </a:r>
            <a:r>
              <a:rPr lang="en-US" sz="2058">
                <a:solidFill>
                  <a:srgbClr val="FFFFFF"/>
                </a:solidFill>
                <a:latin typeface="Poppins"/>
                <a:ea typeface="Poppins"/>
                <a:cs typeface="Poppins"/>
                <a:sym typeface="Poppins"/>
              </a:rPr>
              <a:t>a strong bud</a:t>
            </a:r>
            <a:r>
              <a:rPr lang="en-US" sz="2058">
                <a:solidFill>
                  <a:srgbClr val="FFFFFF"/>
                </a:solidFill>
                <a:latin typeface="Poppins"/>
                <a:ea typeface="Poppins"/>
                <a:cs typeface="Poppins"/>
                <a:sym typeface="Poppins"/>
              </a:rPr>
              <a:t>get-driven m</a:t>
            </a:r>
            <a:r>
              <a:rPr lang="en-US" sz="2058">
                <a:solidFill>
                  <a:srgbClr val="FFFFFF"/>
                </a:solidFill>
                <a:latin typeface="Poppins"/>
                <a:ea typeface="Poppins"/>
                <a:cs typeface="Poppins"/>
                <a:sym typeface="Poppins"/>
              </a:rPr>
              <a:t>arket; focus on affordable formats.</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Qatar &amp; Singapore: ~70% of restaurants are in Price Range 4, showing premium-dining dominance; position high-end offerings accordingly.</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Canada: Displays a budget vs. premium split but lacks mid-range options; introduce mid-tier concepts to bridge the pricing gap.</a:t>
            </a:r>
          </a:p>
          <a:p>
            <a:pPr algn="just">
              <a:lnSpc>
                <a:spcPts val="3375"/>
              </a:lnSpc>
            </a:pPr>
          </a:p>
        </p:txBody>
      </p:sp>
      <p:sp>
        <p:nvSpPr>
          <p:cNvPr name="Freeform 118" id="118"/>
          <p:cNvSpPr/>
          <p:nvPr/>
        </p:nvSpPr>
        <p:spPr>
          <a:xfrm flipH="false" flipV="false" rot="0">
            <a:off x="251957" y="3466199"/>
            <a:ext cx="6946254" cy="3663102"/>
          </a:xfrm>
          <a:custGeom>
            <a:avLst/>
            <a:gdLst/>
            <a:ahLst/>
            <a:cxnLst/>
            <a:rect r="r" b="b" t="t" l="l"/>
            <a:pathLst>
              <a:path h="3663102" w="6946254">
                <a:moveTo>
                  <a:pt x="0" y="0"/>
                </a:moveTo>
                <a:lnTo>
                  <a:pt x="6946255" y="0"/>
                </a:lnTo>
                <a:lnTo>
                  <a:pt x="6946255" y="3663102"/>
                </a:lnTo>
                <a:lnTo>
                  <a:pt x="0" y="3663102"/>
                </a:lnTo>
                <a:lnTo>
                  <a:pt x="0" y="0"/>
                </a:lnTo>
                <a:close/>
              </a:path>
            </a:pathLst>
          </a:custGeom>
          <a:blipFill>
            <a:blip r:embed="rId2"/>
            <a:stretch>
              <a:fillRect l="0" t="0" r="0" b="0"/>
            </a:stretch>
          </a:blipFill>
        </p:spPr>
      </p:sp>
      <p:sp>
        <p:nvSpPr>
          <p:cNvPr name="TextBox 119" id="119"/>
          <p:cNvSpPr txBox="true"/>
          <p:nvPr/>
        </p:nvSpPr>
        <p:spPr>
          <a:xfrm rot="0">
            <a:off x="558136" y="630651"/>
            <a:ext cx="16160381" cy="612748"/>
          </a:xfrm>
          <a:prstGeom prst="rect">
            <a:avLst/>
          </a:prstGeom>
        </p:spPr>
        <p:txBody>
          <a:bodyPr anchor="t" rtlCol="false" tIns="0" lIns="0" bIns="0" rIns="0">
            <a:spAutoFit/>
          </a:bodyPr>
          <a:lstStyle/>
          <a:p>
            <a:pPr algn="ctr">
              <a:lnSpc>
                <a:spcPts val="4400"/>
              </a:lnSpc>
            </a:pPr>
            <a:r>
              <a:rPr lang="en-US" sz="4000" b="true">
                <a:solidFill>
                  <a:srgbClr val="FFFFFF"/>
                </a:solidFill>
                <a:latin typeface="Poppins Bold"/>
                <a:ea typeface="Poppins Bold"/>
                <a:cs typeface="Poppins Bold"/>
                <a:sym typeface="Poppins Bold"/>
              </a:rPr>
              <a:t>Distribution of Restaurants by Price Range Country wise</a:t>
            </a:r>
          </a:p>
        </p:txBody>
      </p:sp>
    </p:spTree>
  </p:cSld>
  <p:clrMapOvr>
    <a:masterClrMapping/>
  </p:clrMapOvr>
  <p:transition spd="fast">
    <p:push dir="u"/>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7447315">
            <a:off x="16117246" y="-3267957"/>
            <a:ext cx="5226576" cy="522657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7447315">
            <a:off x="-5183038" y="7671152"/>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6109" y="109498"/>
            <a:ext cx="1666125" cy="530678"/>
            <a:chOff x="0" y="0"/>
            <a:chExt cx="2221500" cy="707571"/>
          </a:xfrm>
        </p:grpSpPr>
        <p:grpSp>
          <p:nvGrpSpPr>
            <p:cNvPr name="Group 9" id="9"/>
            <p:cNvGrpSpPr/>
            <p:nvPr/>
          </p:nvGrpSpPr>
          <p:grpSpPr>
            <a:xfrm rot="0">
              <a:off x="0" y="0"/>
              <a:ext cx="101155" cy="1011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65043"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530086"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95129"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60172"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325215"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590258"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85530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212034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0" y="20183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265043"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530086"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795129"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1060172"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325215"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590258"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85530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212034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0" y="606416"/>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265043"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530086"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795129"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1060172"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325215"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590258"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85530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212034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0" y="403661"/>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265043"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530086"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795129"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1060172"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325215"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590258"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85530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212034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117" id="117"/>
          <p:cNvSpPr/>
          <p:nvPr/>
        </p:nvSpPr>
        <p:spPr>
          <a:xfrm flipH="false" flipV="false" rot="0">
            <a:off x="558136" y="2974669"/>
            <a:ext cx="6472277" cy="3777303"/>
          </a:xfrm>
          <a:custGeom>
            <a:avLst/>
            <a:gdLst/>
            <a:ahLst/>
            <a:cxnLst/>
            <a:rect r="r" b="b" t="t" l="l"/>
            <a:pathLst>
              <a:path h="3777303" w="6472277">
                <a:moveTo>
                  <a:pt x="0" y="0"/>
                </a:moveTo>
                <a:lnTo>
                  <a:pt x="6472277" y="0"/>
                </a:lnTo>
                <a:lnTo>
                  <a:pt x="6472277" y="3777304"/>
                </a:lnTo>
                <a:lnTo>
                  <a:pt x="0" y="3777304"/>
                </a:lnTo>
                <a:lnTo>
                  <a:pt x="0" y="0"/>
                </a:lnTo>
                <a:close/>
              </a:path>
            </a:pathLst>
          </a:custGeom>
          <a:blipFill>
            <a:blip r:embed="rId2"/>
            <a:stretch>
              <a:fillRect l="0" t="0" r="0" b="-26617"/>
            </a:stretch>
          </a:blipFill>
        </p:spPr>
      </p:sp>
      <p:sp>
        <p:nvSpPr>
          <p:cNvPr name="TextBox 118" id="118"/>
          <p:cNvSpPr txBox="true"/>
          <p:nvPr/>
        </p:nvSpPr>
        <p:spPr>
          <a:xfrm rot="0">
            <a:off x="7198212" y="2524481"/>
            <a:ext cx="10789587" cy="5133263"/>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Philipp</a:t>
            </a:r>
            <a:r>
              <a:rPr lang="en-US" sz="2058">
                <a:solidFill>
                  <a:srgbClr val="FFFFFF"/>
                </a:solidFill>
                <a:latin typeface="Poppins"/>
                <a:ea typeface="Poppins"/>
                <a:cs typeface="Poppins"/>
                <a:sym typeface="Poppins"/>
              </a:rPr>
              <a:t>ines (</a:t>
            </a:r>
            <a:r>
              <a:rPr lang="en-US" sz="2058">
                <a:solidFill>
                  <a:srgbClr val="FFFFFF"/>
                </a:solidFill>
                <a:latin typeface="Poppins"/>
                <a:ea typeface="Poppins"/>
                <a:cs typeface="Poppins"/>
                <a:sym typeface="Poppins"/>
              </a:rPr>
              <a:t>4.47), Turkey (4.30), and Indonesia (4.30) lead in customer satisfaction, indicating strong markets for quality-focused dining.</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Qatar (4.06) and USA (4.01) also show above-average ratings, id</a:t>
            </a:r>
            <a:r>
              <a:rPr lang="en-US" sz="2058">
                <a:solidFill>
                  <a:srgbClr val="FFFFFF"/>
                </a:solidFill>
                <a:latin typeface="Poppins"/>
                <a:ea typeface="Poppins"/>
                <a:cs typeface="Poppins"/>
                <a:sym typeface="Poppins"/>
              </a:rPr>
              <a:t>eal for premium restaurant formats.</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Ca</a:t>
            </a:r>
            <a:r>
              <a:rPr lang="en-US" sz="2058">
                <a:solidFill>
                  <a:srgbClr val="FFFFFF"/>
                </a:solidFill>
                <a:latin typeface="Poppins"/>
                <a:ea typeface="Poppins"/>
                <a:cs typeface="Poppins"/>
                <a:sym typeface="Poppins"/>
              </a:rPr>
              <a:t>nada and Singapore (both 3.58) reflect moderate satisfaction, offering room to improve quality and experience.</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Indi</a:t>
            </a:r>
            <a:r>
              <a:rPr lang="en-US" sz="2058">
                <a:solidFill>
                  <a:srgbClr val="FFFFFF"/>
                </a:solidFill>
                <a:latin typeface="Poppins"/>
                <a:ea typeface="Poppins"/>
                <a:cs typeface="Poppins"/>
                <a:sym typeface="Poppins"/>
              </a:rPr>
              <a:t>a, with the lowest rating (2.77), suggests a cost-driven market with potential for differentiation through quality and consistency.</a:t>
            </a:r>
          </a:p>
          <a:p>
            <a:pPr algn="just">
              <a:lnSpc>
                <a:spcPts val="3375"/>
              </a:lnSpc>
            </a:pPr>
          </a:p>
        </p:txBody>
      </p:sp>
      <p:sp>
        <p:nvSpPr>
          <p:cNvPr name="TextBox 119" id="119"/>
          <p:cNvSpPr txBox="true"/>
          <p:nvPr/>
        </p:nvSpPr>
        <p:spPr>
          <a:xfrm rot="0">
            <a:off x="558136" y="630651"/>
            <a:ext cx="16160381" cy="612748"/>
          </a:xfrm>
          <a:prstGeom prst="rect">
            <a:avLst/>
          </a:prstGeom>
        </p:spPr>
        <p:txBody>
          <a:bodyPr anchor="t" rtlCol="false" tIns="0" lIns="0" bIns="0" rIns="0">
            <a:spAutoFit/>
          </a:bodyPr>
          <a:lstStyle/>
          <a:p>
            <a:pPr algn="ctr">
              <a:lnSpc>
                <a:spcPts val="4400"/>
              </a:lnSpc>
            </a:pPr>
            <a:r>
              <a:rPr lang="en-US" sz="4000" b="true">
                <a:solidFill>
                  <a:srgbClr val="FFFFFF"/>
                </a:solidFill>
                <a:latin typeface="Poppins Bold"/>
                <a:ea typeface="Poppins Bold"/>
                <a:cs typeface="Poppins Bold"/>
                <a:sym typeface="Poppins Bold"/>
              </a:rPr>
              <a:t>Global Restaurant Ratings by Country</a:t>
            </a:r>
          </a:p>
        </p:txBody>
      </p:sp>
    </p:spTree>
  </p:cSld>
  <p:clrMapOvr>
    <a:masterClrMapping/>
  </p:clrMapOvr>
  <p:transition spd="fast">
    <p:push dir="u"/>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7447315">
            <a:off x="16117246" y="-3267957"/>
            <a:ext cx="5226576" cy="522657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7447315">
            <a:off x="-5183038" y="7671152"/>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6109" y="109498"/>
            <a:ext cx="1666125" cy="530678"/>
            <a:chOff x="0" y="0"/>
            <a:chExt cx="2221500" cy="707571"/>
          </a:xfrm>
        </p:grpSpPr>
        <p:grpSp>
          <p:nvGrpSpPr>
            <p:cNvPr name="Group 9" id="9"/>
            <p:cNvGrpSpPr/>
            <p:nvPr/>
          </p:nvGrpSpPr>
          <p:grpSpPr>
            <a:xfrm rot="0">
              <a:off x="0" y="0"/>
              <a:ext cx="101155" cy="1011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65043"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530086"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95129"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60172"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325215"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590258"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85530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212034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0" y="20183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265043"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530086"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795129"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1060172"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325215"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590258"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85530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212034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0" y="606416"/>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265043"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530086"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795129"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1060172"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325215"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590258"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85530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212034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0" y="403661"/>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265043"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530086"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795129"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1060172"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325215"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590258"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85530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212034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117" id="117"/>
          <p:cNvSpPr/>
          <p:nvPr/>
        </p:nvSpPr>
        <p:spPr>
          <a:xfrm flipH="false" flipV="false" rot="0">
            <a:off x="316954" y="2752435"/>
            <a:ext cx="6644775" cy="3787522"/>
          </a:xfrm>
          <a:custGeom>
            <a:avLst/>
            <a:gdLst/>
            <a:ahLst/>
            <a:cxnLst/>
            <a:rect r="r" b="b" t="t" l="l"/>
            <a:pathLst>
              <a:path h="3787522" w="6644775">
                <a:moveTo>
                  <a:pt x="0" y="0"/>
                </a:moveTo>
                <a:lnTo>
                  <a:pt x="6644775" y="0"/>
                </a:lnTo>
                <a:lnTo>
                  <a:pt x="6644775" y="3787522"/>
                </a:lnTo>
                <a:lnTo>
                  <a:pt x="0" y="3787522"/>
                </a:lnTo>
                <a:lnTo>
                  <a:pt x="0" y="0"/>
                </a:lnTo>
                <a:close/>
              </a:path>
            </a:pathLst>
          </a:custGeom>
          <a:blipFill>
            <a:blip r:embed="rId2"/>
            <a:stretch>
              <a:fillRect l="0" t="0" r="0" b="0"/>
            </a:stretch>
          </a:blipFill>
        </p:spPr>
      </p:sp>
      <p:sp>
        <p:nvSpPr>
          <p:cNvPr name="TextBox 118" id="118"/>
          <p:cNvSpPr txBox="true"/>
          <p:nvPr/>
        </p:nvSpPr>
        <p:spPr>
          <a:xfrm rot="0">
            <a:off x="7198212" y="2524481"/>
            <a:ext cx="10789587" cy="5133263"/>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A variety of cuisines received high global ratings (4.9), indicating broad satisfaction across Western, Asian, and fusion styles</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High ratings reflect that quality and consistency matter more than cuisine type alone.</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Recommendation: Lead with globally popular cuisines (e.g., BBQ, Italian, Indian, Mexican), and blend with local flavors.</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 Focus on execution, consistency, and presentation to ensure strong customer feedback.</a:t>
            </a:r>
          </a:p>
          <a:p>
            <a:pPr algn="just">
              <a:lnSpc>
                <a:spcPts val="3375"/>
              </a:lnSpc>
            </a:pPr>
          </a:p>
        </p:txBody>
      </p:sp>
      <p:sp>
        <p:nvSpPr>
          <p:cNvPr name="TextBox 119" id="119"/>
          <p:cNvSpPr txBox="true"/>
          <p:nvPr/>
        </p:nvSpPr>
        <p:spPr>
          <a:xfrm rot="0">
            <a:off x="558136" y="630651"/>
            <a:ext cx="16160381" cy="612748"/>
          </a:xfrm>
          <a:prstGeom prst="rect">
            <a:avLst/>
          </a:prstGeom>
        </p:spPr>
        <p:txBody>
          <a:bodyPr anchor="t" rtlCol="false" tIns="0" lIns="0" bIns="0" rIns="0">
            <a:spAutoFit/>
          </a:bodyPr>
          <a:lstStyle/>
          <a:p>
            <a:pPr algn="ctr">
              <a:lnSpc>
                <a:spcPts val="4400"/>
              </a:lnSpc>
            </a:pPr>
            <a:r>
              <a:rPr lang="en-US" sz="4000" b="true">
                <a:solidFill>
                  <a:srgbClr val="FFFFFF"/>
                </a:solidFill>
                <a:latin typeface="Poppins Bold"/>
                <a:ea typeface="Poppins Bold"/>
                <a:cs typeface="Poppins Bold"/>
                <a:sym typeface="Poppins Bold"/>
              </a:rPr>
              <a:t>Globally Top-Rated Cuisines</a:t>
            </a:r>
          </a:p>
        </p:txBody>
      </p:sp>
    </p:spTree>
  </p:cSld>
  <p:clrMapOvr>
    <a:masterClrMapping/>
  </p:clrMapOvr>
  <p:transition spd="fast">
    <p:push dir="u"/>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7447315">
            <a:off x="16117246" y="-3267957"/>
            <a:ext cx="5226576" cy="522657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7447315">
            <a:off x="-5183038" y="7671152"/>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6109" y="109498"/>
            <a:ext cx="1666125" cy="530678"/>
            <a:chOff x="0" y="0"/>
            <a:chExt cx="2221500" cy="707571"/>
          </a:xfrm>
        </p:grpSpPr>
        <p:grpSp>
          <p:nvGrpSpPr>
            <p:cNvPr name="Group 9" id="9"/>
            <p:cNvGrpSpPr/>
            <p:nvPr/>
          </p:nvGrpSpPr>
          <p:grpSpPr>
            <a:xfrm rot="0">
              <a:off x="0" y="0"/>
              <a:ext cx="101155" cy="1011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65043"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530086"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95129"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60172"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325215"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590258"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85530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212034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0" y="20183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265043"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530086"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795129"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1060172"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325215"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590258"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85530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212034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0" y="606416"/>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265043"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530086"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795129"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1060172"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325215"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590258"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85530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212034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0" y="403661"/>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265043"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530086"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795129"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1060172"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325215"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590258"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85530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212034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117" id="117"/>
          <p:cNvSpPr/>
          <p:nvPr/>
        </p:nvSpPr>
        <p:spPr>
          <a:xfrm flipH="false" flipV="false" rot="0">
            <a:off x="1303575" y="2480956"/>
            <a:ext cx="3861042" cy="4528713"/>
          </a:xfrm>
          <a:custGeom>
            <a:avLst/>
            <a:gdLst/>
            <a:ahLst/>
            <a:cxnLst/>
            <a:rect r="r" b="b" t="t" l="l"/>
            <a:pathLst>
              <a:path h="4528713" w="3861042">
                <a:moveTo>
                  <a:pt x="0" y="0"/>
                </a:moveTo>
                <a:lnTo>
                  <a:pt x="3861042" y="0"/>
                </a:lnTo>
                <a:lnTo>
                  <a:pt x="3861042" y="4528713"/>
                </a:lnTo>
                <a:lnTo>
                  <a:pt x="0" y="4528713"/>
                </a:lnTo>
                <a:lnTo>
                  <a:pt x="0" y="0"/>
                </a:lnTo>
                <a:close/>
              </a:path>
            </a:pathLst>
          </a:custGeom>
          <a:blipFill>
            <a:blip r:embed="rId2"/>
            <a:stretch>
              <a:fillRect l="-100184" t="0" r="0" b="0"/>
            </a:stretch>
          </a:blipFill>
        </p:spPr>
      </p:sp>
      <p:sp>
        <p:nvSpPr>
          <p:cNvPr name="TextBox 118" id="118"/>
          <p:cNvSpPr txBox="true"/>
          <p:nvPr/>
        </p:nvSpPr>
        <p:spPr>
          <a:xfrm rot="0">
            <a:off x="6188544" y="2974019"/>
            <a:ext cx="11228043" cy="3562958"/>
          </a:xfrm>
          <a:prstGeom prst="rect">
            <a:avLst/>
          </a:prstGeom>
        </p:spPr>
        <p:txBody>
          <a:bodyPr anchor="t" rtlCol="false" tIns="0" lIns="0" bIns="0" rIns="0">
            <a:spAutoFit/>
          </a:bodyPr>
          <a:lstStyle/>
          <a:p>
            <a:pPr algn="just" marL="462424" indent="-231212" lvl="1">
              <a:lnSpc>
                <a:spcPts val="3512"/>
              </a:lnSpc>
              <a:buFont typeface="Arial"/>
              <a:buChar char="•"/>
            </a:pPr>
            <a:r>
              <a:rPr lang="en-US" sz="2141">
                <a:solidFill>
                  <a:srgbClr val="FFFFFF"/>
                </a:solidFill>
                <a:latin typeface="Poppins"/>
                <a:ea typeface="Poppins"/>
                <a:cs typeface="Poppins"/>
                <a:sym typeface="Poppins"/>
              </a:rPr>
              <a:t>Just 26% of restaurants suppor</a:t>
            </a:r>
            <a:r>
              <a:rPr lang="en-US" sz="2141">
                <a:solidFill>
                  <a:srgbClr val="FFFFFF"/>
                </a:solidFill>
                <a:latin typeface="Poppins"/>
                <a:ea typeface="Poppins"/>
                <a:cs typeface="Poppins"/>
                <a:sym typeface="Poppins"/>
              </a:rPr>
              <a:t>t</a:t>
            </a:r>
            <a:r>
              <a:rPr lang="en-US" sz="2141">
                <a:solidFill>
                  <a:srgbClr val="FFFFFF"/>
                </a:solidFill>
                <a:latin typeface="Poppins"/>
                <a:ea typeface="Poppins"/>
                <a:cs typeface="Poppins"/>
                <a:sym typeface="Poppins"/>
              </a:rPr>
              <a:t> online delivery, despite rising deman.</a:t>
            </a:r>
          </a:p>
          <a:p>
            <a:pPr algn="just">
              <a:lnSpc>
                <a:spcPts val="3512"/>
              </a:lnSpc>
            </a:pPr>
          </a:p>
          <a:p>
            <a:pPr algn="just" marL="462424" indent="-231212" lvl="1">
              <a:lnSpc>
                <a:spcPts val="3512"/>
              </a:lnSpc>
              <a:buFont typeface="Arial"/>
              <a:buChar char="•"/>
            </a:pPr>
            <a:r>
              <a:rPr lang="en-US" sz="2141">
                <a:solidFill>
                  <a:srgbClr val="FFFFFF"/>
                </a:solidFill>
                <a:latin typeface="Poppins"/>
                <a:ea typeface="Poppins"/>
                <a:cs typeface="Poppins"/>
                <a:sym typeface="Poppins"/>
              </a:rPr>
              <a:t>Three-fourths of restaurants </a:t>
            </a:r>
            <a:r>
              <a:rPr lang="en-US" sz="2141">
                <a:solidFill>
                  <a:srgbClr val="FFFFFF"/>
                </a:solidFill>
                <a:latin typeface="Poppins"/>
                <a:ea typeface="Poppins"/>
                <a:cs typeface="Poppins"/>
                <a:sym typeface="Poppins"/>
              </a:rPr>
              <a:t>miss out on a key convenience factor.</a:t>
            </a:r>
          </a:p>
          <a:p>
            <a:pPr algn="just">
              <a:lnSpc>
                <a:spcPts val="3512"/>
              </a:lnSpc>
            </a:pPr>
          </a:p>
          <a:p>
            <a:pPr algn="just" marL="462424" indent="-231212" lvl="1">
              <a:lnSpc>
                <a:spcPts val="3512"/>
              </a:lnSpc>
              <a:buFont typeface="Arial"/>
              <a:buChar char="•"/>
            </a:pPr>
            <a:r>
              <a:rPr lang="en-US" sz="2141">
                <a:solidFill>
                  <a:srgbClr val="FFFFFF"/>
                </a:solidFill>
                <a:latin typeface="Poppins"/>
                <a:ea typeface="Poppins"/>
                <a:cs typeface="Poppins"/>
                <a:sym typeface="Poppins"/>
              </a:rPr>
              <a:t>Enable online delivery in low-penetration markets (e.g., Canada, Singapore) to gain first-mover advantage and capture unmet demand.</a:t>
            </a:r>
          </a:p>
          <a:p>
            <a:pPr algn="just">
              <a:lnSpc>
                <a:spcPts val="3512"/>
              </a:lnSpc>
            </a:pPr>
          </a:p>
          <a:p>
            <a:pPr algn="just">
              <a:lnSpc>
                <a:spcPts val="3512"/>
              </a:lnSpc>
            </a:pPr>
          </a:p>
        </p:txBody>
      </p:sp>
      <p:sp>
        <p:nvSpPr>
          <p:cNvPr name="TextBox 119" id="119"/>
          <p:cNvSpPr txBox="true"/>
          <p:nvPr/>
        </p:nvSpPr>
        <p:spPr>
          <a:xfrm rot="0">
            <a:off x="558136" y="630651"/>
            <a:ext cx="16160381" cy="612748"/>
          </a:xfrm>
          <a:prstGeom prst="rect">
            <a:avLst/>
          </a:prstGeom>
        </p:spPr>
        <p:txBody>
          <a:bodyPr anchor="t" rtlCol="false" tIns="0" lIns="0" bIns="0" rIns="0">
            <a:spAutoFit/>
          </a:bodyPr>
          <a:lstStyle/>
          <a:p>
            <a:pPr algn="ctr">
              <a:lnSpc>
                <a:spcPts val="4400"/>
              </a:lnSpc>
            </a:pPr>
            <a:r>
              <a:rPr lang="en-US" sz="4000" b="true">
                <a:solidFill>
                  <a:srgbClr val="FFFFFF"/>
                </a:solidFill>
                <a:latin typeface="Poppins Bold"/>
                <a:ea typeface="Poppins Bold"/>
                <a:cs typeface="Poppins Bold"/>
                <a:sym typeface="Poppins Bold"/>
              </a:rPr>
              <a:t>Service Gaps in the Global Restaurant Market</a:t>
            </a:r>
          </a:p>
        </p:txBody>
      </p:sp>
    </p:spTree>
  </p:cSld>
  <p:clrMapOvr>
    <a:masterClrMapping/>
  </p:clrMapOvr>
  <p:transition spd="fast">
    <p:push dir="u"/>
  </p:transition>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7447315">
            <a:off x="16117246" y="-3267957"/>
            <a:ext cx="5226576" cy="522657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7447315">
            <a:off x="-5183038" y="7671152"/>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6109" y="109498"/>
            <a:ext cx="1666125" cy="530678"/>
            <a:chOff x="0" y="0"/>
            <a:chExt cx="2221500" cy="707571"/>
          </a:xfrm>
        </p:grpSpPr>
        <p:grpSp>
          <p:nvGrpSpPr>
            <p:cNvPr name="Group 9" id="9"/>
            <p:cNvGrpSpPr/>
            <p:nvPr/>
          </p:nvGrpSpPr>
          <p:grpSpPr>
            <a:xfrm rot="0">
              <a:off x="0" y="0"/>
              <a:ext cx="101155" cy="1011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65043"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530086"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95129"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60172"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325215"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590258"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85530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212034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0" y="20183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265043"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530086"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795129"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1060172"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325215"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590258"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85530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212034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0" y="606416"/>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265043"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530086"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795129"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1060172"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325215"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590258"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85530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212034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0" y="403661"/>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265043"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530086"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795129"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1060172"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325215"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590258"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85530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212034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117" id="117"/>
          <p:cNvSpPr/>
          <p:nvPr/>
        </p:nvSpPr>
        <p:spPr>
          <a:xfrm flipH="false" flipV="false" rot="0">
            <a:off x="1150016" y="2590118"/>
            <a:ext cx="4892029" cy="5106764"/>
          </a:xfrm>
          <a:custGeom>
            <a:avLst/>
            <a:gdLst/>
            <a:ahLst/>
            <a:cxnLst/>
            <a:rect r="r" b="b" t="t" l="l"/>
            <a:pathLst>
              <a:path h="5106764" w="4892029">
                <a:moveTo>
                  <a:pt x="0" y="0"/>
                </a:moveTo>
                <a:lnTo>
                  <a:pt x="4892029" y="0"/>
                </a:lnTo>
                <a:lnTo>
                  <a:pt x="4892029" y="5106764"/>
                </a:lnTo>
                <a:lnTo>
                  <a:pt x="0" y="5106764"/>
                </a:lnTo>
                <a:lnTo>
                  <a:pt x="0" y="0"/>
                </a:lnTo>
                <a:close/>
              </a:path>
            </a:pathLst>
          </a:custGeom>
          <a:blipFill>
            <a:blip r:embed="rId2"/>
            <a:stretch>
              <a:fillRect l="0" t="0" r="-78162" b="0"/>
            </a:stretch>
          </a:blipFill>
        </p:spPr>
      </p:sp>
      <p:sp>
        <p:nvSpPr>
          <p:cNvPr name="TextBox 118" id="118"/>
          <p:cNvSpPr txBox="true"/>
          <p:nvPr/>
        </p:nvSpPr>
        <p:spPr>
          <a:xfrm rot="0">
            <a:off x="6806193" y="3381731"/>
            <a:ext cx="10789587" cy="3418763"/>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Only 12% of restaurants globally offer</a:t>
            </a:r>
            <a:r>
              <a:rPr lang="en-US" sz="2058">
                <a:solidFill>
                  <a:srgbClr val="FFFFFF"/>
                </a:solidFill>
                <a:latin typeface="Poppins"/>
                <a:ea typeface="Poppins"/>
                <a:cs typeface="Poppins"/>
                <a:sym typeface="Poppins"/>
              </a:rPr>
              <a:t> t</a:t>
            </a:r>
            <a:r>
              <a:rPr lang="en-US" sz="2058">
                <a:solidFill>
                  <a:srgbClr val="FFFFFF"/>
                </a:solidFill>
                <a:latin typeface="Poppins"/>
                <a:ea typeface="Poppins"/>
                <a:cs typeface="Poppins"/>
                <a:sym typeface="Poppins"/>
              </a:rPr>
              <a:t>able book</a:t>
            </a:r>
            <a:r>
              <a:rPr lang="en-US" sz="2058">
                <a:solidFill>
                  <a:srgbClr val="FFFFFF"/>
                </a:solidFill>
                <a:latin typeface="Poppins"/>
                <a:ea typeface="Poppins"/>
                <a:cs typeface="Poppins"/>
                <a:sym typeface="Poppins"/>
              </a:rPr>
              <a:t>ing.</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A</a:t>
            </a:r>
            <a:r>
              <a:rPr lang="en-US" sz="2058">
                <a:solidFill>
                  <a:srgbClr val="FFFFFF"/>
                </a:solidFill>
                <a:latin typeface="Poppins"/>
                <a:ea typeface="Poppins"/>
                <a:cs typeface="Poppins"/>
                <a:sym typeface="Poppins"/>
              </a:rPr>
              <a:t> massive 88% lack this feature — highli</a:t>
            </a:r>
            <a:r>
              <a:rPr lang="en-US" sz="2058">
                <a:solidFill>
                  <a:srgbClr val="FFFFFF"/>
                </a:solidFill>
                <a:latin typeface="Poppins"/>
                <a:ea typeface="Poppins"/>
                <a:cs typeface="Poppins"/>
                <a:sym typeface="Poppins"/>
              </a:rPr>
              <a:t>ghting a major service gap.</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Introduce table booking in underserved regions to enhance experience and fill a clear market gap.</a:t>
            </a:r>
          </a:p>
          <a:p>
            <a:pPr algn="just">
              <a:lnSpc>
                <a:spcPts val="3375"/>
              </a:lnSpc>
            </a:pPr>
          </a:p>
          <a:p>
            <a:pPr algn="just">
              <a:lnSpc>
                <a:spcPts val="3375"/>
              </a:lnSpc>
            </a:pPr>
          </a:p>
        </p:txBody>
      </p:sp>
      <p:sp>
        <p:nvSpPr>
          <p:cNvPr name="TextBox 119" id="119"/>
          <p:cNvSpPr txBox="true"/>
          <p:nvPr/>
        </p:nvSpPr>
        <p:spPr>
          <a:xfrm rot="0">
            <a:off x="558136" y="630651"/>
            <a:ext cx="16160381" cy="612748"/>
          </a:xfrm>
          <a:prstGeom prst="rect">
            <a:avLst/>
          </a:prstGeom>
        </p:spPr>
        <p:txBody>
          <a:bodyPr anchor="t" rtlCol="false" tIns="0" lIns="0" bIns="0" rIns="0">
            <a:spAutoFit/>
          </a:bodyPr>
          <a:lstStyle/>
          <a:p>
            <a:pPr algn="ctr">
              <a:lnSpc>
                <a:spcPts val="4400"/>
              </a:lnSpc>
            </a:pPr>
            <a:r>
              <a:rPr lang="en-US" sz="4000" b="true">
                <a:solidFill>
                  <a:srgbClr val="FFFFFF"/>
                </a:solidFill>
                <a:latin typeface="Poppins Bold"/>
                <a:ea typeface="Poppins Bold"/>
                <a:cs typeface="Poppins Bold"/>
                <a:sym typeface="Poppins Bold"/>
              </a:rPr>
              <a:t>Service Gaps in the Global Restaurant Market</a:t>
            </a:r>
          </a:p>
        </p:txBody>
      </p:sp>
    </p:spTree>
  </p:cSld>
  <p:clrMapOvr>
    <a:masterClrMapping/>
  </p:clrMapOvr>
  <p:transition spd="fast">
    <p:push dir="u"/>
  </p:transition>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7447315">
            <a:off x="16117246" y="-3267957"/>
            <a:ext cx="5226576" cy="522657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7447315">
            <a:off x="-5183038" y="7671152"/>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6109" y="109498"/>
            <a:ext cx="1666125" cy="530678"/>
            <a:chOff x="0" y="0"/>
            <a:chExt cx="2221500" cy="707571"/>
          </a:xfrm>
        </p:grpSpPr>
        <p:grpSp>
          <p:nvGrpSpPr>
            <p:cNvPr name="Group 9" id="9"/>
            <p:cNvGrpSpPr/>
            <p:nvPr/>
          </p:nvGrpSpPr>
          <p:grpSpPr>
            <a:xfrm rot="0">
              <a:off x="0" y="0"/>
              <a:ext cx="101155" cy="1011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65043"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530086"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95129"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60172"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325215"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590258"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85530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212034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0" y="20183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265043"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530086"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795129"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1060172"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325215"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590258"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85530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212034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0" y="606416"/>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265043"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530086"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795129"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1060172"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325215"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590258"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85530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212034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0" y="403661"/>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265043"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530086"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795129"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1060172"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325215"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590258"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85530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212034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TextBox 117" id="117"/>
          <p:cNvSpPr txBox="true"/>
          <p:nvPr/>
        </p:nvSpPr>
        <p:spPr>
          <a:xfrm rot="0">
            <a:off x="6940385" y="2960420"/>
            <a:ext cx="10789587" cy="3418763"/>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~80% of restaurants fall </a:t>
            </a:r>
            <a:r>
              <a:rPr lang="en-US" sz="2058">
                <a:solidFill>
                  <a:srgbClr val="FFFFFF"/>
                </a:solidFill>
                <a:latin typeface="Poppins"/>
                <a:ea typeface="Poppins"/>
                <a:cs typeface="Poppins"/>
                <a:sym typeface="Poppins"/>
              </a:rPr>
              <a:t>in Pric</a:t>
            </a:r>
            <a:r>
              <a:rPr lang="en-US" sz="2058">
                <a:solidFill>
                  <a:srgbClr val="FFFFFF"/>
                </a:solidFill>
                <a:latin typeface="Poppins"/>
                <a:ea typeface="Poppins"/>
                <a:cs typeface="Poppins"/>
                <a:sym typeface="Poppins"/>
              </a:rPr>
              <a:t>e Ranges 1–2, reflecting a global budget-to-mid market focus.</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Only 6.1% operate in Price Range 4, showing low</a:t>
            </a:r>
            <a:r>
              <a:rPr lang="en-US" sz="2058">
                <a:solidFill>
                  <a:srgbClr val="FFFFFF"/>
                </a:solidFill>
                <a:latin typeface="Poppins"/>
                <a:ea typeface="Poppins"/>
                <a:cs typeface="Poppins"/>
                <a:sym typeface="Poppins"/>
              </a:rPr>
              <a:t> competition in the premium segment.</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Price Range 3 accounts for 14.7%, signaling opportunity in mid-tier offerings.</a:t>
            </a:r>
          </a:p>
          <a:p>
            <a:pPr algn="just">
              <a:lnSpc>
                <a:spcPts val="3375"/>
              </a:lnSpc>
            </a:pPr>
          </a:p>
        </p:txBody>
      </p:sp>
      <p:sp>
        <p:nvSpPr>
          <p:cNvPr name="Freeform 118" id="118"/>
          <p:cNvSpPr/>
          <p:nvPr/>
        </p:nvSpPr>
        <p:spPr>
          <a:xfrm flipH="false" flipV="false" rot="0">
            <a:off x="760935" y="2123286"/>
            <a:ext cx="5601376" cy="5197806"/>
          </a:xfrm>
          <a:custGeom>
            <a:avLst/>
            <a:gdLst/>
            <a:ahLst/>
            <a:cxnLst/>
            <a:rect r="r" b="b" t="t" l="l"/>
            <a:pathLst>
              <a:path h="5197806" w="5601376">
                <a:moveTo>
                  <a:pt x="0" y="0"/>
                </a:moveTo>
                <a:lnTo>
                  <a:pt x="5601376" y="0"/>
                </a:lnTo>
                <a:lnTo>
                  <a:pt x="5601376" y="5197805"/>
                </a:lnTo>
                <a:lnTo>
                  <a:pt x="0" y="5197805"/>
                </a:lnTo>
                <a:lnTo>
                  <a:pt x="0" y="0"/>
                </a:lnTo>
                <a:close/>
              </a:path>
            </a:pathLst>
          </a:custGeom>
          <a:blipFill>
            <a:blip r:embed="rId2"/>
            <a:stretch>
              <a:fillRect l="-6894" t="0" r="0" b="0"/>
            </a:stretch>
          </a:blipFill>
        </p:spPr>
      </p:sp>
      <p:sp>
        <p:nvSpPr>
          <p:cNvPr name="TextBox 119" id="119"/>
          <p:cNvSpPr txBox="true"/>
          <p:nvPr/>
        </p:nvSpPr>
        <p:spPr>
          <a:xfrm rot="0">
            <a:off x="558136" y="630651"/>
            <a:ext cx="16160381" cy="612748"/>
          </a:xfrm>
          <a:prstGeom prst="rect">
            <a:avLst/>
          </a:prstGeom>
        </p:spPr>
        <p:txBody>
          <a:bodyPr anchor="t" rtlCol="false" tIns="0" lIns="0" bIns="0" rIns="0">
            <a:spAutoFit/>
          </a:bodyPr>
          <a:lstStyle/>
          <a:p>
            <a:pPr algn="ctr">
              <a:lnSpc>
                <a:spcPts val="4400"/>
              </a:lnSpc>
            </a:pPr>
            <a:r>
              <a:rPr lang="en-US" sz="4000" b="true">
                <a:solidFill>
                  <a:srgbClr val="FFFFFF"/>
                </a:solidFill>
                <a:latin typeface="Poppins Bold"/>
                <a:ea typeface="Poppins Bold"/>
                <a:cs typeface="Poppins Bold"/>
                <a:sym typeface="Poppins Bold"/>
              </a:rPr>
              <a:t>Global Distribution of Restaurants by Price Range</a:t>
            </a:r>
          </a:p>
        </p:txBody>
      </p:sp>
    </p:spTree>
  </p:cSld>
  <p:clrMapOvr>
    <a:masterClrMapping/>
  </p:clrMapOvr>
  <p:transition spd="fast">
    <p:push dir="u"/>
  </p:transition>
</p:sld>
</file>

<file path=ppt/slides/slide2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7072">
                <a:alpha val="100000"/>
              </a:srgbClr>
            </a:gs>
            <a:gs pos="100000">
              <a:srgbClr val="16ABC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10800000">
            <a:off x="16368744" y="-94197"/>
            <a:ext cx="2513523" cy="1243051"/>
          </a:xfrm>
          <a:custGeom>
            <a:avLst/>
            <a:gdLst/>
            <a:ahLst/>
            <a:cxnLst/>
            <a:rect r="r" b="b" t="t" l="l"/>
            <a:pathLst>
              <a:path h="1243051" w="2513523">
                <a:moveTo>
                  <a:pt x="0" y="0"/>
                </a:moveTo>
                <a:lnTo>
                  <a:pt x="2513523" y="0"/>
                </a:lnTo>
                <a:lnTo>
                  <a:pt x="2513523" y="1243051"/>
                </a:lnTo>
                <a:lnTo>
                  <a:pt x="0" y="12430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26255" y="212113"/>
            <a:ext cx="15635491" cy="816587"/>
          </a:xfrm>
          <a:prstGeom prst="rect">
            <a:avLst/>
          </a:prstGeom>
        </p:spPr>
        <p:txBody>
          <a:bodyPr anchor="t" rtlCol="false" tIns="0" lIns="0" bIns="0" rIns="0">
            <a:spAutoFit/>
          </a:bodyPr>
          <a:lstStyle/>
          <a:p>
            <a:pPr algn="ctr">
              <a:lnSpc>
                <a:spcPts val="6441"/>
              </a:lnSpc>
            </a:pPr>
            <a:r>
              <a:rPr lang="en-US" b="true" sz="4600">
                <a:solidFill>
                  <a:srgbClr val="FFFFFF"/>
                </a:solidFill>
                <a:latin typeface="Poppins Semi-Bold"/>
                <a:ea typeface="Poppins Semi-Bold"/>
                <a:cs typeface="Poppins Semi-Bold"/>
                <a:sym typeface="Poppins Semi-Bold"/>
              </a:rPr>
              <a:t>STRATEGIC RECOMMENDATIONS FOR EXPANSION</a:t>
            </a:r>
          </a:p>
        </p:txBody>
      </p:sp>
      <p:sp>
        <p:nvSpPr>
          <p:cNvPr name="TextBox 4" id="4"/>
          <p:cNvSpPr txBox="true"/>
          <p:nvPr/>
        </p:nvSpPr>
        <p:spPr>
          <a:xfrm rot="0">
            <a:off x="1399866" y="2001358"/>
            <a:ext cx="15859434" cy="6973760"/>
          </a:xfrm>
          <a:prstGeom prst="rect">
            <a:avLst/>
          </a:prstGeom>
        </p:spPr>
        <p:txBody>
          <a:bodyPr anchor="t" rtlCol="false" tIns="0" lIns="0" bIns="0" rIns="0">
            <a:spAutoFit/>
          </a:bodyPr>
          <a:lstStyle/>
          <a:p>
            <a:pPr algn="l" marL="594825" indent="-297413" lvl="1">
              <a:lnSpc>
                <a:spcPts val="4601"/>
              </a:lnSpc>
              <a:buFont typeface="Arial"/>
              <a:buChar char="•"/>
            </a:pPr>
            <a:r>
              <a:rPr lang="en-US" sz="2755">
                <a:solidFill>
                  <a:srgbClr val="FFFFFF"/>
                </a:solidFill>
                <a:latin typeface="Poppins"/>
                <a:ea typeface="Poppins"/>
                <a:cs typeface="Poppins"/>
                <a:sym typeface="Poppins"/>
              </a:rPr>
              <a:t>Open restaurants in low-competition, high-potential countries like Canada, Qatar, and Singapore.</a:t>
            </a:r>
          </a:p>
          <a:p>
            <a:pPr algn="l" marL="594825" indent="-297413" lvl="1">
              <a:lnSpc>
                <a:spcPts val="4601"/>
              </a:lnSpc>
              <a:buFont typeface="Arial"/>
              <a:buChar char="•"/>
            </a:pPr>
            <a:r>
              <a:rPr lang="en-US" sz="2755">
                <a:solidFill>
                  <a:srgbClr val="FFFFFF"/>
                </a:solidFill>
                <a:latin typeface="Poppins"/>
                <a:ea typeface="Poppins"/>
                <a:cs typeface="Poppins"/>
                <a:sym typeface="Poppins"/>
              </a:rPr>
              <a:t>Target underserved cities with low restaurant density for easier entry and faster traction.</a:t>
            </a:r>
          </a:p>
          <a:p>
            <a:pPr algn="l" marL="594825" indent="-297413" lvl="1">
              <a:lnSpc>
                <a:spcPts val="4601"/>
              </a:lnSpc>
              <a:buFont typeface="Arial"/>
              <a:buChar char="•"/>
            </a:pPr>
            <a:r>
              <a:rPr lang="en-US" sz="2755">
                <a:solidFill>
                  <a:srgbClr val="FFFFFF"/>
                </a:solidFill>
                <a:latin typeface="Poppins"/>
                <a:ea typeface="Poppins"/>
                <a:cs typeface="Poppins"/>
                <a:sym typeface="Poppins"/>
              </a:rPr>
              <a:t>Leverage density and price-range analysis to identify scalable growth areas.</a:t>
            </a:r>
          </a:p>
          <a:p>
            <a:pPr algn="l" marL="594825" indent="-297413" lvl="1">
              <a:lnSpc>
                <a:spcPts val="4601"/>
              </a:lnSpc>
              <a:buFont typeface="Arial"/>
              <a:buChar char="•"/>
            </a:pPr>
            <a:r>
              <a:rPr lang="en-US" sz="2755">
                <a:solidFill>
                  <a:srgbClr val="FFFFFF"/>
                </a:solidFill>
                <a:latin typeface="Poppins"/>
                <a:ea typeface="Poppins"/>
                <a:cs typeface="Poppins"/>
                <a:sym typeface="Poppins"/>
              </a:rPr>
              <a:t>Align</a:t>
            </a:r>
            <a:r>
              <a:rPr lang="en-US" sz="2755">
                <a:solidFill>
                  <a:srgbClr val="FFFFFF"/>
                </a:solidFill>
                <a:latin typeface="Poppins"/>
                <a:ea typeface="Poppins"/>
                <a:cs typeface="Poppins"/>
                <a:sym typeface="Poppins"/>
              </a:rPr>
              <a:t> pricing with regional spending behavior to match customer expectations.</a:t>
            </a:r>
          </a:p>
          <a:p>
            <a:pPr algn="l" marL="594825" indent="-297413" lvl="1">
              <a:lnSpc>
                <a:spcPts val="4601"/>
              </a:lnSpc>
              <a:buFont typeface="Arial"/>
              <a:buChar char="•"/>
            </a:pPr>
            <a:r>
              <a:rPr lang="en-US" sz="2755">
                <a:solidFill>
                  <a:srgbClr val="FFFFFF"/>
                </a:solidFill>
                <a:latin typeface="Poppins"/>
                <a:ea typeface="Poppins"/>
                <a:cs typeface="Poppins"/>
                <a:sym typeface="Poppins"/>
              </a:rPr>
              <a:t>Offer top-rated local cuisines to boost acceptance and satisfaction.</a:t>
            </a:r>
          </a:p>
          <a:p>
            <a:pPr algn="l" marL="594825" indent="-297413" lvl="1">
              <a:lnSpc>
                <a:spcPts val="4601"/>
              </a:lnSpc>
              <a:buFont typeface="Arial"/>
              <a:buChar char="•"/>
            </a:pPr>
            <a:r>
              <a:rPr lang="en-US" sz="2755">
                <a:solidFill>
                  <a:srgbClr val="FFFFFF"/>
                </a:solidFill>
                <a:latin typeface="Poppins"/>
                <a:ea typeface="Poppins"/>
                <a:cs typeface="Poppins"/>
                <a:sym typeface="Poppins"/>
              </a:rPr>
              <a:t>Introduce online delivery and table booking in underpenetrated markets to enhance service value.</a:t>
            </a:r>
          </a:p>
          <a:p>
            <a:pPr algn="l" marL="594825" indent="-297413" lvl="1">
              <a:lnSpc>
                <a:spcPts val="4601"/>
              </a:lnSpc>
              <a:buFont typeface="Arial"/>
              <a:buChar char="•"/>
            </a:pPr>
            <a:r>
              <a:rPr lang="en-US" sz="2755">
                <a:solidFill>
                  <a:srgbClr val="FFFFFF"/>
                </a:solidFill>
                <a:latin typeface="Poppins"/>
                <a:ea typeface="Poppins"/>
                <a:cs typeface="Poppins"/>
                <a:sym typeface="Poppins"/>
              </a:rPr>
              <a:t>Moni</a:t>
            </a:r>
            <a:r>
              <a:rPr lang="en-US" sz="2755">
                <a:solidFill>
                  <a:srgbClr val="FFFFFF"/>
                </a:solidFill>
                <a:latin typeface="Poppins"/>
                <a:ea typeface="Poppins"/>
                <a:cs typeface="Poppins"/>
                <a:sym typeface="Poppins"/>
              </a:rPr>
              <a:t>tor customer sentiment and competitor positioning to continuously improve quality and retain loyalty.</a:t>
            </a:r>
          </a:p>
          <a:p>
            <a:pPr algn="l">
              <a:lnSpc>
                <a:spcPts val="4601"/>
              </a:lnSpc>
            </a:pPr>
          </a:p>
        </p:txBody>
      </p:sp>
    </p:spTree>
  </p:cSld>
  <p:clrMapOvr>
    <a:masterClrMapping/>
  </p:clrMapOvr>
  <p:transition spd="fast">
    <p:push dir="u"/>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0">
            <a:off x="0" y="0"/>
            <a:ext cx="9953461" cy="10287000"/>
            <a:chOff x="0" y="0"/>
            <a:chExt cx="2621488" cy="2709333"/>
          </a:xfrm>
        </p:grpSpPr>
        <p:sp>
          <p:nvSpPr>
            <p:cNvPr name="Freeform 3" id="3"/>
            <p:cNvSpPr/>
            <p:nvPr/>
          </p:nvSpPr>
          <p:spPr>
            <a:xfrm flipH="false" flipV="false" rot="0">
              <a:off x="0" y="0"/>
              <a:ext cx="2621488" cy="2709333"/>
            </a:xfrm>
            <a:custGeom>
              <a:avLst/>
              <a:gdLst/>
              <a:ahLst/>
              <a:cxnLst/>
              <a:rect r="r" b="b" t="t" l="l"/>
              <a:pathLst>
                <a:path h="2709333" w="2621488">
                  <a:moveTo>
                    <a:pt x="0" y="0"/>
                  </a:moveTo>
                  <a:lnTo>
                    <a:pt x="2621488" y="0"/>
                  </a:lnTo>
                  <a:lnTo>
                    <a:pt x="2621488" y="2709333"/>
                  </a:lnTo>
                  <a:lnTo>
                    <a:pt x="0" y="2709333"/>
                  </a:lnTo>
                  <a:close/>
                </a:path>
              </a:pathLst>
            </a:custGeom>
            <a:gradFill rotWithShape="true">
              <a:gsLst>
                <a:gs pos="0">
                  <a:srgbClr val="0C7072">
                    <a:alpha val="100000"/>
                  </a:srgbClr>
                </a:gs>
                <a:gs pos="100000">
                  <a:srgbClr val="16ABC2">
                    <a:alpha val="100000"/>
                  </a:srgbClr>
                </a:gs>
              </a:gsLst>
              <a:path path="circle">
                <a:fillToRect l="0" r="100000" t="0" b="100000"/>
              </a:path>
              <a:tileRect r="0" l="-100000" b="0" t="-100000"/>
            </a:gradFill>
          </p:spPr>
        </p:sp>
        <p:sp>
          <p:nvSpPr>
            <p:cNvPr name="TextBox 4" id="4"/>
            <p:cNvSpPr txBox="true"/>
            <p:nvPr/>
          </p:nvSpPr>
          <p:spPr>
            <a:xfrm>
              <a:off x="0" y="-57150"/>
              <a:ext cx="2621488" cy="2766483"/>
            </a:xfrm>
            <a:prstGeom prst="rect">
              <a:avLst/>
            </a:prstGeom>
          </p:spPr>
          <p:txBody>
            <a:bodyPr anchor="ctr" rtlCol="false" tIns="50800" lIns="50800" bIns="50800" rIns="50800"/>
            <a:lstStyle/>
            <a:p>
              <a:pPr algn="ctr">
                <a:lnSpc>
                  <a:spcPts val="3657"/>
                </a:lnSpc>
              </a:pPr>
            </a:p>
          </p:txBody>
        </p:sp>
      </p:grpSp>
      <p:sp>
        <p:nvSpPr>
          <p:cNvPr name="Freeform 5" id="5"/>
          <p:cNvSpPr/>
          <p:nvPr/>
        </p:nvSpPr>
        <p:spPr>
          <a:xfrm flipH="false" flipV="false" rot="0">
            <a:off x="5993780" y="2609551"/>
            <a:ext cx="1555171" cy="769103"/>
          </a:xfrm>
          <a:custGeom>
            <a:avLst/>
            <a:gdLst/>
            <a:ahLst/>
            <a:cxnLst/>
            <a:rect r="r" b="b" t="t" l="l"/>
            <a:pathLst>
              <a:path h="769103" w="1555171">
                <a:moveTo>
                  <a:pt x="0" y="0"/>
                </a:moveTo>
                <a:lnTo>
                  <a:pt x="1555172" y="0"/>
                </a:lnTo>
                <a:lnTo>
                  <a:pt x="1555172" y="769103"/>
                </a:lnTo>
                <a:lnTo>
                  <a:pt x="0" y="769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002539" y="-621526"/>
            <a:ext cx="2513523" cy="1243051"/>
          </a:xfrm>
          <a:custGeom>
            <a:avLst/>
            <a:gdLst/>
            <a:ahLst/>
            <a:cxnLst/>
            <a:rect r="r" b="b" t="t" l="l"/>
            <a:pathLst>
              <a:path h="1243051" w="2513523">
                <a:moveTo>
                  <a:pt x="0" y="0"/>
                </a:moveTo>
                <a:lnTo>
                  <a:pt x="2513522" y="0"/>
                </a:lnTo>
                <a:lnTo>
                  <a:pt x="2513522" y="1243052"/>
                </a:lnTo>
                <a:lnTo>
                  <a:pt x="0" y="1243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00000">
            <a:off x="9767993" y="10053623"/>
            <a:ext cx="2513523" cy="1243051"/>
          </a:xfrm>
          <a:custGeom>
            <a:avLst/>
            <a:gdLst/>
            <a:ahLst/>
            <a:cxnLst/>
            <a:rect r="r" b="b" t="t" l="l"/>
            <a:pathLst>
              <a:path h="1243051" w="2513523">
                <a:moveTo>
                  <a:pt x="0" y="0"/>
                </a:moveTo>
                <a:lnTo>
                  <a:pt x="2513523" y="0"/>
                </a:lnTo>
                <a:lnTo>
                  <a:pt x="2513523" y="1243051"/>
                </a:lnTo>
                <a:lnTo>
                  <a:pt x="0" y="12430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2158881">
            <a:off x="478217" y="1163828"/>
            <a:ext cx="1465146" cy="1433448"/>
          </a:xfrm>
          <a:custGeom>
            <a:avLst/>
            <a:gdLst/>
            <a:ahLst/>
            <a:cxnLst/>
            <a:rect r="r" b="b" t="t" l="l"/>
            <a:pathLst>
              <a:path h="1433448" w="1465146">
                <a:moveTo>
                  <a:pt x="0" y="0"/>
                </a:moveTo>
                <a:lnTo>
                  <a:pt x="1465146" y="0"/>
                </a:lnTo>
                <a:lnTo>
                  <a:pt x="1465146" y="1433448"/>
                </a:lnTo>
                <a:lnTo>
                  <a:pt x="0" y="1433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61574" y="1683207"/>
            <a:ext cx="8333777" cy="7173378"/>
          </a:xfrm>
          <a:custGeom>
            <a:avLst/>
            <a:gdLst/>
            <a:ahLst/>
            <a:cxnLst/>
            <a:rect r="r" b="b" t="t" l="l"/>
            <a:pathLst>
              <a:path h="7173378" w="8333777">
                <a:moveTo>
                  <a:pt x="0" y="0"/>
                </a:moveTo>
                <a:lnTo>
                  <a:pt x="8333777" y="0"/>
                </a:lnTo>
                <a:lnTo>
                  <a:pt x="8333777" y="7173378"/>
                </a:lnTo>
                <a:lnTo>
                  <a:pt x="0" y="7173378"/>
                </a:lnTo>
                <a:lnTo>
                  <a:pt x="0" y="0"/>
                </a:lnTo>
                <a:close/>
              </a:path>
            </a:pathLst>
          </a:custGeom>
          <a:blipFill>
            <a:blip r:embed="rId6"/>
            <a:stretch>
              <a:fillRect l="0" t="0" r="0" b="0"/>
            </a:stretch>
          </a:blipFill>
        </p:spPr>
      </p:sp>
      <p:sp>
        <p:nvSpPr>
          <p:cNvPr name="TextBox 10" id="10"/>
          <p:cNvSpPr txBox="true"/>
          <p:nvPr/>
        </p:nvSpPr>
        <p:spPr>
          <a:xfrm rot="0">
            <a:off x="10403229" y="1420204"/>
            <a:ext cx="7642240" cy="7284668"/>
          </a:xfrm>
          <a:prstGeom prst="rect">
            <a:avLst/>
          </a:prstGeom>
        </p:spPr>
        <p:txBody>
          <a:bodyPr anchor="t" rtlCol="false" tIns="0" lIns="0" bIns="0" rIns="0">
            <a:spAutoFit/>
          </a:bodyPr>
          <a:lstStyle/>
          <a:p>
            <a:pPr algn="l" marL="388620" indent="-194310" lvl="1">
              <a:lnSpc>
                <a:spcPts val="3672"/>
              </a:lnSpc>
              <a:buFont typeface="Arial"/>
              <a:buChar char="•"/>
            </a:pPr>
            <a:r>
              <a:rPr lang="en-US" sz="1800">
                <a:solidFill>
                  <a:srgbClr val="FFFFFF"/>
                </a:solidFill>
                <a:latin typeface="Poppins"/>
                <a:ea typeface="Poppins"/>
                <a:cs typeface="Poppins"/>
                <a:sym typeface="Poppins"/>
              </a:rPr>
              <a:t>User Brow</a:t>
            </a:r>
            <a:r>
              <a:rPr lang="en-US" sz="1800">
                <a:solidFill>
                  <a:srgbClr val="FFFFFF"/>
                </a:solidFill>
                <a:latin typeface="Poppins"/>
                <a:ea typeface="Poppins"/>
                <a:cs typeface="Poppins"/>
                <a:sym typeface="Poppins"/>
              </a:rPr>
              <a:t>se</a:t>
            </a:r>
            <a:r>
              <a:rPr lang="en-US" sz="1800">
                <a:solidFill>
                  <a:srgbClr val="FFFFFF"/>
                </a:solidFill>
                <a:latin typeface="Poppins"/>
                <a:ea typeface="Poppins"/>
                <a:cs typeface="Poppins"/>
                <a:sym typeface="Poppins"/>
              </a:rPr>
              <a:t>s the App/Website</a:t>
            </a:r>
          </a:p>
          <a:p>
            <a:pPr algn="l" marL="777240" indent="-259080" lvl="2">
              <a:lnSpc>
                <a:spcPts val="3672"/>
              </a:lnSpc>
              <a:buFont typeface="Arial"/>
              <a:buChar char="⚬"/>
            </a:pPr>
            <a:r>
              <a:rPr lang="en-US" sz="1800">
                <a:solidFill>
                  <a:srgbClr val="FFFFFF"/>
                </a:solidFill>
                <a:latin typeface="Poppins"/>
                <a:ea typeface="Poppins"/>
                <a:cs typeface="Poppins"/>
                <a:sym typeface="Poppins"/>
              </a:rPr>
              <a:t>Searches for restaurants, cuisines, or dishes</a:t>
            </a:r>
          </a:p>
          <a:p>
            <a:pPr algn="l" marL="777240" indent="-259080" lvl="2">
              <a:lnSpc>
                <a:spcPts val="3672"/>
              </a:lnSpc>
              <a:buFont typeface="Arial"/>
              <a:buChar char="⚬"/>
            </a:pPr>
            <a:r>
              <a:rPr lang="en-US" sz="1800">
                <a:solidFill>
                  <a:srgbClr val="FFFFFF"/>
                </a:solidFill>
                <a:latin typeface="Poppins"/>
                <a:ea typeface="Poppins"/>
                <a:cs typeface="Poppins"/>
                <a:sym typeface="Poppins"/>
              </a:rPr>
              <a:t>Views ratings, reviews, and menu details</a:t>
            </a:r>
          </a:p>
          <a:p>
            <a:pPr algn="l" marL="388620" indent="-194310" lvl="1">
              <a:lnSpc>
                <a:spcPts val="3672"/>
              </a:lnSpc>
              <a:buFont typeface="Arial"/>
              <a:buChar char="•"/>
            </a:pPr>
            <a:r>
              <a:rPr lang="en-US" sz="1800">
                <a:solidFill>
                  <a:srgbClr val="FFFFFF"/>
                </a:solidFill>
                <a:latin typeface="Poppins"/>
                <a:ea typeface="Poppins"/>
                <a:cs typeface="Poppins"/>
                <a:sym typeface="Poppins"/>
              </a:rPr>
              <a:t>Order Placement</a:t>
            </a:r>
          </a:p>
          <a:p>
            <a:pPr algn="l" marL="777240" indent="-259080" lvl="2">
              <a:lnSpc>
                <a:spcPts val="3672"/>
              </a:lnSpc>
              <a:buFont typeface="Arial"/>
              <a:buChar char="⚬"/>
            </a:pPr>
            <a:r>
              <a:rPr lang="en-US" sz="1800">
                <a:solidFill>
                  <a:srgbClr val="FFFFFF"/>
                </a:solidFill>
                <a:latin typeface="Poppins"/>
                <a:ea typeface="Poppins"/>
                <a:cs typeface="Poppins"/>
                <a:sym typeface="Poppins"/>
              </a:rPr>
              <a:t>Customer places a food order or books a table</a:t>
            </a:r>
          </a:p>
          <a:p>
            <a:pPr algn="l" marL="777240" indent="-259080" lvl="2">
              <a:lnSpc>
                <a:spcPts val="3672"/>
              </a:lnSpc>
              <a:buFont typeface="Arial"/>
              <a:buChar char="⚬"/>
            </a:pPr>
            <a:r>
              <a:rPr lang="en-US" sz="1800">
                <a:solidFill>
                  <a:srgbClr val="FFFFFF"/>
                </a:solidFill>
                <a:latin typeface="Poppins"/>
                <a:ea typeface="Poppins"/>
                <a:cs typeface="Poppins"/>
                <a:sym typeface="Poppins"/>
              </a:rPr>
              <a:t>Payment is made online or opted as cash on delivery</a:t>
            </a:r>
          </a:p>
          <a:p>
            <a:pPr algn="l" marL="388620" indent="-194310" lvl="1">
              <a:lnSpc>
                <a:spcPts val="3672"/>
              </a:lnSpc>
              <a:buFont typeface="Arial"/>
              <a:buChar char="•"/>
            </a:pPr>
            <a:r>
              <a:rPr lang="en-US" sz="1800">
                <a:solidFill>
                  <a:srgbClr val="FFFFFF"/>
                </a:solidFill>
                <a:latin typeface="Poppins"/>
                <a:ea typeface="Poppins"/>
                <a:cs typeface="Poppins"/>
                <a:sym typeface="Poppins"/>
              </a:rPr>
              <a:t>Restaurant Confirmation</a:t>
            </a:r>
          </a:p>
          <a:p>
            <a:pPr algn="l" marL="777240" indent="-259080" lvl="2">
              <a:lnSpc>
                <a:spcPts val="3672"/>
              </a:lnSpc>
              <a:buFont typeface="Arial"/>
              <a:buChar char="⚬"/>
            </a:pPr>
            <a:r>
              <a:rPr lang="en-US" sz="1800">
                <a:solidFill>
                  <a:srgbClr val="FFFFFF"/>
                </a:solidFill>
                <a:latin typeface="Poppins"/>
                <a:ea typeface="Poppins"/>
                <a:cs typeface="Poppins"/>
                <a:sym typeface="Poppins"/>
              </a:rPr>
              <a:t>Restaurant receives the order or booking request</a:t>
            </a:r>
          </a:p>
          <a:p>
            <a:pPr algn="l" marL="777240" indent="-259080" lvl="2">
              <a:lnSpc>
                <a:spcPts val="3672"/>
              </a:lnSpc>
              <a:buFont typeface="Arial"/>
              <a:buChar char="⚬"/>
            </a:pPr>
            <a:r>
              <a:rPr lang="en-US" sz="1800">
                <a:solidFill>
                  <a:srgbClr val="FFFFFF"/>
                </a:solidFill>
                <a:latin typeface="Poppins"/>
                <a:ea typeface="Poppins"/>
                <a:cs typeface="Poppins"/>
                <a:sym typeface="Poppins"/>
              </a:rPr>
              <a:t>Prepares food and confirms order acceptance</a:t>
            </a:r>
          </a:p>
          <a:p>
            <a:pPr algn="l" marL="388620" indent="-194310" lvl="1">
              <a:lnSpc>
                <a:spcPts val="3672"/>
              </a:lnSpc>
              <a:buFont typeface="Arial"/>
              <a:buChar char="•"/>
            </a:pPr>
            <a:r>
              <a:rPr lang="en-US" sz="1800">
                <a:solidFill>
                  <a:srgbClr val="FFFFFF"/>
                </a:solidFill>
                <a:latin typeface="Poppins"/>
                <a:ea typeface="Poppins"/>
                <a:cs typeface="Poppins"/>
                <a:sym typeface="Poppins"/>
              </a:rPr>
              <a:t>Delivery Partner Assigned</a:t>
            </a:r>
          </a:p>
          <a:p>
            <a:pPr algn="l" marL="777240" indent="-259080" lvl="2">
              <a:lnSpc>
                <a:spcPts val="3672"/>
              </a:lnSpc>
              <a:buFont typeface="Arial"/>
              <a:buChar char="⚬"/>
            </a:pPr>
            <a:r>
              <a:rPr lang="en-US" sz="1800">
                <a:solidFill>
                  <a:srgbClr val="FFFFFF"/>
                </a:solidFill>
                <a:latin typeface="Poppins"/>
                <a:ea typeface="Poppins"/>
                <a:cs typeface="Poppins"/>
                <a:sym typeface="Poppins"/>
              </a:rPr>
              <a:t>Zomato algorithm assigns nearest delivery executive</a:t>
            </a:r>
          </a:p>
          <a:p>
            <a:pPr algn="l" marL="777240" indent="-259080" lvl="2">
              <a:lnSpc>
                <a:spcPts val="3672"/>
              </a:lnSpc>
              <a:buFont typeface="Arial"/>
              <a:buChar char="⚬"/>
            </a:pPr>
            <a:r>
              <a:rPr lang="en-US" sz="1800">
                <a:solidFill>
                  <a:srgbClr val="FFFFFF"/>
                </a:solidFill>
                <a:latin typeface="Poppins"/>
                <a:ea typeface="Poppins"/>
                <a:cs typeface="Poppins"/>
                <a:sym typeface="Poppins"/>
              </a:rPr>
              <a:t>Real-time order tracking enable</a:t>
            </a:r>
          </a:p>
          <a:p>
            <a:pPr algn="l" marL="388620" indent="-194310" lvl="1">
              <a:lnSpc>
                <a:spcPts val="3672"/>
              </a:lnSpc>
              <a:buFont typeface="Arial"/>
              <a:buChar char="•"/>
            </a:pPr>
            <a:r>
              <a:rPr lang="en-US" sz="1800">
                <a:solidFill>
                  <a:srgbClr val="FFFFFF"/>
                </a:solidFill>
                <a:latin typeface="Poppins"/>
                <a:ea typeface="Poppins"/>
                <a:cs typeface="Poppins"/>
                <a:sym typeface="Poppins"/>
              </a:rPr>
              <a:t>Order Delivery</a:t>
            </a:r>
          </a:p>
          <a:p>
            <a:pPr algn="l" marL="777240" indent="-259080" lvl="2">
              <a:lnSpc>
                <a:spcPts val="3672"/>
              </a:lnSpc>
              <a:buFont typeface="Arial"/>
              <a:buChar char="⚬"/>
            </a:pPr>
            <a:r>
              <a:rPr lang="en-US" sz="1800">
                <a:solidFill>
                  <a:srgbClr val="FFFFFF"/>
                </a:solidFill>
                <a:latin typeface="Poppins"/>
                <a:ea typeface="Poppins"/>
                <a:cs typeface="Poppins"/>
                <a:sym typeface="Poppins"/>
              </a:rPr>
              <a:t>Delivery partner picks up and delivers the food</a:t>
            </a:r>
          </a:p>
          <a:p>
            <a:pPr algn="l" marL="777240" indent="-259080" lvl="2">
              <a:lnSpc>
                <a:spcPts val="3672"/>
              </a:lnSpc>
              <a:buFont typeface="Arial"/>
              <a:buChar char="⚬"/>
            </a:pPr>
            <a:r>
              <a:rPr lang="en-US" sz="1800">
                <a:solidFill>
                  <a:srgbClr val="FFFFFF"/>
                </a:solidFill>
                <a:latin typeface="Poppins"/>
                <a:ea typeface="Poppins"/>
                <a:cs typeface="Poppins"/>
                <a:sym typeface="Poppins"/>
              </a:rPr>
              <a:t>User confirms receipt and rates the experience</a:t>
            </a:r>
          </a:p>
          <a:p>
            <a:pPr algn="l">
              <a:lnSpc>
                <a:spcPts val="3672"/>
              </a:lnSpc>
            </a:pPr>
          </a:p>
        </p:txBody>
      </p:sp>
    </p:spTree>
  </p:cSld>
  <p:clrMapOvr>
    <a:masterClrMapping/>
  </p:clrMapOvr>
  <p:transition spd="fast">
    <p:push dir="u"/>
  </p:transition>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5392973"/>
            <a:chOff x="0" y="0"/>
            <a:chExt cx="4816593" cy="1420371"/>
          </a:xfrm>
        </p:grpSpPr>
        <p:sp>
          <p:nvSpPr>
            <p:cNvPr name="Freeform 3" id="3"/>
            <p:cNvSpPr/>
            <p:nvPr/>
          </p:nvSpPr>
          <p:spPr>
            <a:xfrm flipH="false" flipV="false" rot="0">
              <a:off x="0" y="0"/>
              <a:ext cx="4816592" cy="1420372"/>
            </a:xfrm>
            <a:custGeom>
              <a:avLst/>
              <a:gdLst/>
              <a:ahLst/>
              <a:cxnLst/>
              <a:rect r="r" b="b" t="t" l="l"/>
              <a:pathLst>
                <a:path h="1420372" w="4816592">
                  <a:moveTo>
                    <a:pt x="0" y="0"/>
                  </a:moveTo>
                  <a:lnTo>
                    <a:pt x="4816592" y="0"/>
                  </a:lnTo>
                  <a:lnTo>
                    <a:pt x="4816592" y="1420372"/>
                  </a:lnTo>
                  <a:lnTo>
                    <a:pt x="0" y="1420372"/>
                  </a:lnTo>
                  <a:close/>
                </a:path>
              </a:pathLst>
            </a:custGeom>
            <a:gradFill rotWithShape="true">
              <a:gsLst>
                <a:gs pos="0">
                  <a:srgbClr val="0C7072">
                    <a:alpha val="100000"/>
                  </a:srgbClr>
                </a:gs>
                <a:gs pos="100000">
                  <a:srgbClr val="16ABC2">
                    <a:alpha val="100000"/>
                  </a:srgbClr>
                </a:gs>
              </a:gsLst>
              <a:lin ang="5400000"/>
            </a:gradFill>
          </p:spPr>
        </p:sp>
        <p:sp>
          <p:nvSpPr>
            <p:cNvPr name="TextBox 4" id="4"/>
            <p:cNvSpPr txBox="true"/>
            <p:nvPr/>
          </p:nvSpPr>
          <p:spPr>
            <a:xfrm>
              <a:off x="0" y="-57150"/>
              <a:ext cx="4816593" cy="1477521"/>
            </a:xfrm>
            <a:prstGeom prst="rect">
              <a:avLst/>
            </a:prstGeom>
          </p:spPr>
          <p:txBody>
            <a:bodyPr anchor="ctr" rtlCol="false" tIns="50800" lIns="50800" bIns="50800" rIns="50800"/>
            <a:lstStyle/>
            <a:p>
              <a:pPr algn="ctr">
                <a:lnSpc>
                  <a:spcPts val="3657"/>
                </a:lnSpc>
              </a:pPr>
            </a:p>
          </p:txBody>
        </p:sp>
      </p:grpSp>
      <p:sp>
        <p:nvSpPr>
          <p:cNvPr name="Freeform 5" id="5"/>
          <p:cNvSpPr/>
          <p:nvPr/>
        </p:nvSpPr>
        <p:spPr>
          <a:xfrm flipH="false" flipV="false" rot="0">
            <a:off x="246531" y="1756132"/>
            <a:ext cx="17794938" cy="7273681"/>
          </a:xfrm>
          <a:custGeom>
            <a:avLst/>
            <a:gdLst/>
            <a:ahLst/>
            <a:cxnLst/>
            <a:rect r="r" b="b" t="t" l="l"/>
            <a:pathLst>
              <a:path h="7273681" w="17794938">
                <a:moveTo>
                  <a:pt x="0" y="0"/>
                </a:moveTo>
                <a:lnTo>
                  <a:pt x="17794938" y="0"/>
                </a:lnTo>
                <a:lnTo>
                  <a:pt x="17794938" y="7273682"/>
                </a:lnTo>
                <a:lnTo>
                  <a:pt x="0" y="7273682"/>
                </a:lnTo>
                <a:lnTo>
                  <a:pt x="0" y="0"/>
                </a:lnTo>
                <a:close/>
              </a:path>
            </a:pathLst>
          </a:custGeom>
          <a:blipFill>
            <a:blip r:embed="rId2"/>
            <a:stretch>
              <a:fillRect l="0" t="0" r="0" b="0"/>
            </a:stretch>
          </a:blipFill>
        </p:spPr>
      </p:sp>
      <p:sp>
        <p:nvSpPr>
          <p:cNvPr name="TextBox 6" id="6"/>
          <p:cNvSpPr txBox="true"/>
          <p:nvPr/>
        </p:nvSpPr>
        <p:spPr>
          <a:xfrm rot="0">
            <a:off x="7586311" y="354912"/>
            <a:ext cx="3542921" cy="887122"/>
          </a:xfrm>
          <a:prstGeom prst="rect">
            <a:avLst/>
          </a:prstGeom>
        </p:spPr>
        <p:txBody>
          <a:bodyPr anchor="t" rtlCol="false" tIns="0" lIns="0" bIns="0" rIns="0">
            <a:spAutoFit/>
          </a:bodyPr>
          <a:lstStyle/>
          <a:p>
            <a:pPr algn="ctr" marL="0" indent="0" lvl="0">
              <a:lnSpc>
                <a:spcPts val="7279"/>
              </a:lnSpc>
              <a:spcBef>
                <a:spcPct val="0"/>
              </a:spcBef>
            </a:pPr>
            <a:r>
              <a:rPr lang="en-US" b="true" sz="5199">
                <a:solidFill>
                  <a:srgbClr val="FDFEFF"/>
                </a:solidFill>
                <a:latin typeface="Canva Sans Bold"/>
                <a:ea typeface="Canva Sans Bold"/>
                <a:cs typeface="Canva Sans Bold"/>
                <a:sym typeface="Canva Sans Bold"/>
              </a:rPr>
              <a:t>Dashboard</a:t>
            </a:r>
          </a:p>
        </p:txBody>
      </p:sp>
    </p:spTree>
  </p:cSld>
  <p:clrMapOvr>
    <a:masterClrMapping/>
  </p:clrMapOvr>
  <p:transition spd="fast">
    <p:push dir="u"/>
  </p:transition>
</p:sld>
</file>

<file path=ppt/slides/slide3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7072">
                <a:alpha val="100000"/>
              </a:srgbClr>
            </a:gs>
            <a:gs pos="100000">
              <a:srgbClr val="16ABC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5400000">
            <a:off x="11181381" y="9575641"/>
            <a:ext cx="2513523" cy="1243051"/>
          </a:xfrm>
          <a:custGeom>
            <a:avLst/>
            <a:gdLst/>
            <a:ahLst/>
            <a:cxnLst/>
            <a:rect r="r" b="b" t="t" l="l"/>
            <a:pathLst>
              <a:path h="1243051" w="2513523">
                <a:moveTo>
                  <a:pt x="0" y="0"/>
                </a:moveTo>
                <a:lnTo>
                  <a:pt x="2513523" y="0"/>
                </a:lnTo>
                <a:lnTo>
                  <a:pt x="2513523" y="1243051"/>
                </a:lnTo>
                <a:lnTo>
                  <a:pt x="0" y="12430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158881">
            <a:off x="-359362" y="-1069846"/>
            <a:ext cx="3371233" cy="3298298"/>
          </a:xfrm>
          <a:custGeom>
            <a:avLst/>
            <a:gdLst/>
            <a:ahLst/>
            <a:cxnLst/>
            <a:rect r="r" b="b" t="t" l="l"/>
            <a:pathLst>
              <a:path h="3298298" w="3371233">
                <a:moveTo>
                  <a:pt x="0" y="0"/>
                </a:moveTo>
                <a:lnTo>
                  <a:pt x="3371233" y="0"/>
                </a:lnTo>
                <a:lnTo>
                  <a:pt x="3371233" y="3298298"/>
                </a:lnTo>
                <a:lnTo>
                  <a:pt x="0" y="3298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158881">
            <a:off x="16486810" y="2444435"/>
            <a:ext cx="1544980" cy="1511555"/>
          </a:xfrm>
          <a:custGeom>
            <a:avLst/>
            <a:gdLst/>
            <a:ahLst/>
            <a:cxnLst/>
            <a:rect r="r" b="b" t="t" l="l"/>
            <a:pathLst>
              <a:path h="1511555" w="1544980">
                <a:moveTo>
                  <a:pt x="0" y="0"/>
                </a:moveTo>
                <a:lnTo>
                  <a:pt x="1544980" y="0"/>
                </a:lnTo>
                <a:lnTo>
                  <a:pt x="1544980" y="1511555"/>
                </a:lnTo>
                <a:lnTo>
                  <a:pt x="0" y="1511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7447315">
            <a:off x="-5071656" y="6609358"/>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C66"/>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10687357">
            <a:off x="10426986" y="-7079962"/>
            <a:ext cx="10366077" cy="1036607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28700" y="441941"/>
            <a:ext cx="15635491" cy="1368985"/>
          </a:xfrm>
          <a:prstGeom prst="rect">
            <a:avLst/>
          </a:prstGeom>
        </p:spPr>
        <p:txBody>
          <a:bodyPr anchor="t" rtlCol="false" tIns="0" lIns="0" bIns="0" rIns="0">
            <a:spAutoFit/>
          </a:bodyPr>
          <a:lstStyle/>
          <a:p>
            <a:pPr algn="ctr">
              <a:lnSpc>
                <a:spcPts val="10641"/>
              </a:lnSpc>
            </a:pPr>
            <a:r>
              <a:rPr lang="en-US" b="true" sz="7600">
                <a:solidFill>
                  <a:srgbClr val="FFFFFF"/>
                </a:solidFill>
                <a:latin typeface="Poppins Semi-Bold"/>
                <a:ea typeface="Poppins Semi-Bold"/>
                <a:cs typeface="Poppins Semi-Bold"/>
                <a:sym typeface="Poppins Semi-Bold"/>
              </a:rPr>
              <a:t>CONCLUSION</a:t>
            </a:r>
          </a:p>
        </p:txBody>
      </p:sp>
      <p:sp>
        <p:nvSpPr>
          <p:cNvPr name="TextBox 12" id="12"/>
          <p:cNvSpPr txBox="true"/>
          <p:nvPr/>
        </p:nvSpPr>
        <p:spPr>
          <a:xfrm rot="0">
            <a:off x="1810293" y="2668824"/>
            <a:ext cx="14072305" cy="6180283"/>
          </a:xfrm>
          <a:prstGeom prst="rect">
            <a:avLst/>
          </a:prstGeom>
        </p:spPr>
        <p:txBody>
          <a:bodyPr anchor="t" rtlCol="false" tIns="0" lIns="0" bIns="0" rIns="0">
            <a:spAutoFit/>
          </a:bodyPr>
          <a:lstStyle/>
          <a:p>
            <a:pPr algn="just" marL="487545" indent="-243772" lvl="1">
              <a:lnSpc>
                <a:spcPts val="3771"/>
              </a:lnSpc>
              <a:buFont typeface="Arial"/>
              <a:buChar char="•"/>
            </a:pPr>
            <a:r>
              <a:rPr lang="en-US" sz="2258">
                <a:solidFill>
                  <a:srgbClr val="FFFFFF"/>
                </a:solidFill>
                <a:latin typeface="Poppins"/>
                <a:ea typeface="Poppins"/>
                <a:cs typeface="Poppins"/>
                <a:sym typeface="Poppins"/>
              </a:rPr>
              <a:t>The analysis revealed clear expansion opportunities in low-saturation countries like Canada, Qatar, and Singapore, supported by data on restaurant count, service availability, and average spending.</a:t>
            </a:r>
          </a:p>
          <a:p>
            <a:pPr algn="just">
              <a:lnSpc>
                <a:spcPts val="3771"/>
              </a:lnSpc>
            </a:pPr>
          </a:p>
          <a:p>
            <a:pPr algn="just" marL="487545" indent="-243772" lvl="1">
              <a:lnSpc>
                <a:spcPts val="3771"/>
              </a:lnSpc>
              <a:buFont typeface="Arial"/>
              <a:buChar char="•"/>
            </a:pPr>
            <a:r>
              <a:rPr lang="en-US" sz="2258">
                <a:solidFill>
                  <a:srgbClr val="FFFFFF"/>
                </a:solidFill>
                <a:latin typeface="Poppins"/>
                <a:ea typeface="Poppins"/>
                <a:cs typeface="Poppins"/>
                <a:sym typeface="Poppins"/>
              </a:rPr>
              <a:t>City-level insights highlight specific locations with minimal competition, making them ideal f</a:t>
            </a:r>
            <a:r>
              <a:rPr lang="en-US" sz="2258">
                <a:solidFill>
                  <a:srgbClr val="FFFFFF"/>
                </a:solidFill>
                <a:latin typeface="Poppins"/>
                <a:ea typeface="Poppins"/>
                <a:cs typeface="Poppins"/>
                <a:sym typeface="Poppins"/>
              </a:rPr>
              <a:t>or targeted entry with reduced risk and high visibility.</a:t>
            </a:r>
          </a:p>
          <a:p>
            <a:pPr algn="just">
              <a:lnSpc>
                <a:spcPts val="3771"/>
              </a:lnSpc>
            </a:pPr>
          </a:p>
          <a:p>
            <a:pPr algn="just" marL="487545" indent="-243772" lvl="1">
              <a:lnSpc>
                <a:spcPts val="3771"/>
              </a:lnSpc>
              <a:buFont typeface="Arial"/>
              <a:buChar char="•"/>
            </a:pPr>
            <a:r>
              <a:rPr lang="en-US" sz="2258">
                <a:solidFill>
                  <a:srgbClr val="FFFFFF"/>
                </a:solidFill>
                <a:latin typeface="Poppins"/>
                <a:ea typeface="Poppins"/>
                <a:cs typeface="Poppins"/>
                <a:sym typeface="Poppins"/>
              </a:rPr>
              <a:t>Tailoring offerings to local cuisine preferences and aligning pricing with market-specific spending behavior ensures better customer acceptance and profitability.</a:t>
            </a:r>
          </a:p>
          <a:p>
            <a:pPr algn="just">
              <a:lnSpc>
                <a:spcPts val="3771"/>
              </a:lnSpc>
            </a:pPr>
          </a:p>
          <a:p>
            <a:pPr algn="just" marL="487545" indent="-243772" lvl="1">
              <a:lnSpc>
                <a:spcPts val="3771"/>
              </a:lnSpc>
              <a:buFont typeface="Arial"/>
              <a:buChar char="•"/>
            </a:pPr>
            <a:r>
              <a:rPr lang="en-US" sz="2258">
                <a:solidFill>
                  <a:srgbClr val="FFFFFF"/>
                </a:solidFill>
                <a:latin typeface="Poppins"/>
                <a:ea typeface="Poppins"/>
                <a:cs typeface="Poppins"/>
                <a:sym typeface="Poppins"/>
              </a:rPr>
              <a:t>Introducing online delivery and table booking in new markets offers a competitive edge and directly correlates with improved customer ratings.</a:t>
            </a:r>
          </a:p>
          <a:p>
            <a:pPr algn="just">
              <a:lnSpc>
                <a:spcPts val="3771"/>
              </a:lnSpc>
            </a:pPr>
          </a:p>
        </p:txBody>
      </p:sp>
    </p:spTree>
  </p:cSld>
  <p:clrMapOvr>
    <a:masterClrMapping/>
  </p:clrMapOvr>
  <p:transition spd="fast">
    <p:push dir="u"/>
  </p:transition>
</p:sld>
</file>

<file path=ppt/slides/slide32.xml><?xml version="1.0" encoding="utf-8"?>
<p:sld xmlns:p="http://schemas.openxmlformats.org/presentationml/2006/main" xmlns:a="http://schemas.openxmlformats.org/drawingml/2006/main">
  <p:cSld>
    <p:bg>
      <p:bgPr>
        <a:gradFill rotWithShape="true">
          <a:gsLst>
            <a:gs pos="0">
              <a:srgbClr val="0C7072">
                <a:alpha val="100000"/>
              </a:srgbClr>
            </a:gs>
            <a:gs pos="100000">
              <a:srgbClr val="16ABC2">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0">
            <a:off x="-5612215" y="-5841898"/>
            <a:ext cx="14430406" cy="144304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C66"/>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61860" y="6900847"/>
            <a:ext cx="4714906" cy="471490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C66"/>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80814" y="2561391"/>
            <a:ext cx="1666125" cy="530678"/>
            <a:chOff x="0" y="0"/>
            <a:chExt cx="2221500" cy="707571"/>
          </a:xfrm>
        </p:grpSpPr>
        <p:grpSp>
          <p:nvGrpSpPr>
            <p:cNvPr name="Group 9" id="9"/>
            <p:cNvGrpSpPr/>
            <p:nvPr/>
          </p:nvGrpSpPr>
          <p:grpSpPr>
            <a:xfrm rot="0">
              <a:off x="0" y="0"/>
              <a:ext cx="101155" cy="1011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65043" y="0"/>
              <a:ext cx="101155" cy="1011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530086" y="0"/>
              <a:ext cx="101155" cy="1011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95129" y="0"/>
              <a:ext cx="101155" cy="10115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1060172" y="0"/>
              <a:ext cx="101155" cy="10115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325215" y="0"/>
              <a:ext cx="101155" cy="10115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590258" y="0"/>
              <a:ext cx="101155" cy="10115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1855302" y="0"/>
              <a:ext cx="101155" cy="10115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3" id="33"/>
            <p:cNvGrpSpPr/>
            <p:nvPr/>
          </p:nvGrpSpPr>
          <p:grpSpPr>
            <a:xfrm rot="0">
              <a:off x="2120345" y="0"/>
              <a:ext cx="101155" cy="10115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6" id="36"/>
            <p:cNvGrpSpPr/>
            <p:nvPr/>
          </p:nvGrpSpPr>
          <p:grpSpPr>
            <a:xfrm rot="0">
              <a:off x="0" y="201830"/>
              <a:ext cx="101155" cy="10115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9" id="39"/>
            <p:cNvGrpSpPr/>
            <p:nvPr/>
          </p:nvGrpSpPr>
          <p:grpSpPr>
            <a:xfrm rot="0">
              <a:off x="265043" y="201830"/>
              <a:ext cx="101155" cy="10115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2" id="42"/>
            <p:cNvGrpSpPr/>
            <p:nvPr/>
          </p:nvGrpSpPr>
          <p:grpSpPr>
            <a:xfrm rot="0">
              <a:off x="530086" y="201830"/>
              <a:ext cx="101155" cy="101155"/>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5" id="45"/>
            <p:cNvGrpSpPr/>
            <p:nvPr/>
          </p:nvGrpSpPr>
          <p:grpSpPr>
            <a:xfrm rot="0">
              <a:off x="795129" y="201830"/>
              <a:ext cx="101155" cy="101155"/>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1060172" y="201830"/>
              <a:ext cx="101155" cy="101155"/>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0" id="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1325215" y="201830"/>
              <a:ext cx="101155" cy="10115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3" id="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0">
              <a:off x="1590258" y="201830"/>
              <a:ext cx="101155" cy="101155"/>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6" id="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7" id="57"/>
            <p:cNvGrpSpPr/>
            <p:nvPr/>
          </p:nvGrpSpPr>
          <p:grpSpPr>
            <a:xfrm rot="0">
              <a:off x="1855302" y="201830"/>
              <a:ext cx="101155" cy="101155"/>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9" id="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0" id="60"/>
            <p:cNvGrpSpPr/>
            <p:nvPr/>
          </p:nvGrpSpPr>
          <p:grpSpPr>
            <a:xfrm rot="0">
              <a:off x="2120345" y="201830"/>
              <a:ext cx="101155" cy="101155"/>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2" id="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3" id="63"/>
            <p:cNvGrpSpPr/>
            <p:nvPr/>
          </p:nvGrpSpPr>
          <p:grpSpPr>
            <a:xfrm rot="0">
              <a:off x="0" y="606416"/>
              <a:ext cx="101155" cy="101155"/>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6" id="66"/>
            <p:cNvGrpSpPr/>
            <p:nvPr/>
          </p:nvGrpSpPr>
          <p:grpSpPr>
            <a:xfrm rot="0">
              <a:off x="265043" y="606416"/>
              <a:ext cx="101155" cy="101155"/>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8" id="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9" id="69"/>
            <p:cNvGrpSpPr/>
            <p:nvPr/>
          </p:nvGrpSpPr>
          <p:grpSpPr>
            <a:xfrm rot="0">
              <a:off x="530086" y="606416"/>
              <a:ext cx="101155" cy="101155"/>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1" id="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2" id="72"/>
            <p:cNvGrpSpPr/>
            <p:nvPr/>
          </p:nvGrpSpPr>
          <p:grpSpPr>
            <a:xfrm rot="0">
              <a:off x="795129" y="606416"/>
              <a:ext cx="101155" cy="101155"/>
              <a:chOff x="0" y="0"/>
              <a:chExt cx="812800" cy="812800"/>
            </a:xfrm>
          </p:grpSpPr>
          <p:sp>
            <p:nvSpPr>
              <p:cNvPr name="Freeform 73" id="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4" id="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5" id="75"/>
            <p:cNvGrpSpPr/>
            <p:nvPr/>
          </p:nvGrpSpPr>
          <p:grpSpPr>
            <a:xfrm rot="0">
              <a:off x="1060172" y="606416"/>
              <a:ext cx="101155" cy="101155"/>
              <a:chOff x="0" y="0"/>
              <a:chExt cx="812800" cy="812800"/>
            </a:xfrm>
          </p:grpSpPr>
          <p:sp>
            <p:nvSpPr>
              <p:cNvPr name="Freeform 76" id="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7" id="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8" id="78"/>
            <p:cNvGrpSpPr/>
            <p:nvPr/>
          </p:nvGrpSpPr>
          <p:grpSpPr>
            <a:xfrm rot="0">
              <a:off x="1325215" y="606416"/>
              <a:ext cx="101155" cy="101155"/>
              <a:chOff x="0" y="0"/>
              <a:chExt cx="812800" cy="812800"/>
            </a:xfrm>
          </p:grpSpPr>
          <p:sp>
            <p:nvSpPr>
              <p:cNvPr name="Freeform 79" id="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0" id="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1" id="81"/>
            <p:cNvGrpSpPr/>
            <p:nvPr/>
          </p:nvGrpSpPr>
          <p:grpSpPr>
            <a:xfrm rot="0">
              <a:off x="1590258" y="606416"/>
              <a:ext cx="101155" cy="101155"/>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3" id="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4" id="84"/>
            <p:cNvGrpSpPr/>
            <p:nvPr/>
          </p:nvGrpSpPr>
          <p:grpSpPr>
            <a:xfrm rot="0">
              <a:off x="1855302" y="606416"/>
              <a:ext cx="101155" cy="101155"/>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6" id="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7" id="87"/>
            <p:cNvGrpSpPr/>
            <p:nvPr/>
          </p:nvGrpSpPr>
          <p:grpSpPr>
            <a:xfrm rot="0">
              <a:off x="2120345" y="606416"/>
              <a:ext cx="101155" cy="101155"/>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9" id="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0" id="90"/>
            <p:cNvGrpSpPr/>
            <p:nvPr/>
          </p:nvGrpSpPr>
          <p:grpSpPr>
            <a:xfrm rot="0">
              <a:off x="0" y="403661"/>
              <a:ext cx="101155" cy="101155"/>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2" id="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3" id="93"/>
            <p:cNvGrpSpPr/>
            <p:nvPr/>
          </p:nvGrpSpPr>
          <p:grpSpPr>
            <a:xfrm rot="0">
              <a:off x="265043" y="403661"/>
              <a:ext cx="101155" cy="101155"/>
              <a:chOff x="0" y="0"/>
              <a:chExt cx="812800" cy="812800"/>
            </a:xfrm>
          </p:grpSpPr>
          <p:sp>
            <p:nvSpPr>
              <p:cNvPr name="Freeform 94" id="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5" id="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6" id="96"/>
            <p:cNvGrpSpPr/>
            <p:nvPr/>
          </p:nvGrpSpPr>
          <p:grpSpPr>
            <a:xfrm rot="0">
              <a:off x="530086" y="403661"/>
              <a:ext cx="101155" cy="101155"/>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8" id="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9" id="99"/>
            <p:cNvGrpSpPr/>
            <p:nvPr/>
          </p:nvGrpSpPr>
          <p:grpSpPr>
            <a:xfrm rot="0">
              <a:off x="795129" y="403661"/>
              <a:ext cx="101155" cy="101155"/>
              <a:chOff x="0" y="0"/>
              <a:chExt cx="812800" cy="812800"/>
            </a:xfrm>
          </p:grpSpPr>
          <p:sp>
            <p:nvSpPr>
              <p:cNvPr name="Freeform 100" id="1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1" id="1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2" id="102"/>
            <p:cNvGrpSpPr/>
            <p:nvPr/>
          </p:nvGrpSpPr>
          <p:grpSpPr>
            <a:xfrm rot="0">
              <a:off x="1060172" y="403661"/>
              <a:ext cx="101155" cy="101155"/>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4" id="1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5" id="105"/>
            <p:cNvGrpSpPr/>
            <p:nvPr/>
          </p:nvGrpSpPr>
          <p:grpSpPr>
            <a:xfrm rot="0">
              <a:off x="1325215" y="403661"/>
              <a:ext cx="101155" cy="101155"/>
              <a:chOff x="0" y="0"/>
              <a:chExt cx="812800" cy="812800"/>
            </a:xfrm>
          </p:grpSpPr>
          <p:sp>
            <p:nvSpPr>
              <p:cNvPr name="Freeform 106" id="1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7" id="1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8" id="108"/>
            <p:cNvGrpSpPr/>
            <p:nvPr/>
          </p:nvGrpSpPr>
          <p:grpSpPr>
            <a:xfrm rot="0">
              <a:off x="1590258" y="403661"/>
              <a:ext cx="101155" cy="101155"/>
              <a:chOff x="0" y="0"/>
              <a:chExt cx="812800" cy="812800"/>
            </a:xfrm>
          </p:grpSpPr>
          <p:sp>
            <p:nvSpPr>
              <p:cNvPr name="Freeform 109" id="1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0" id="1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1" id="111"/>
            <p:cNvGrpSpPr/>
            <p:nvPr/>
          </p:nvGrpSpPr>
          <p:grpSpPr>
            <a:xfrm rot="0">
              <a:off x="1855302" y="403661"/>
              <a:ext cx="101155" cy="101155"/>
              <a:chOff x="0" y="0"/>
              <a:chExt cx="812800" cy="812800"/>
            </a:xfrm>
          </p:grpSpPr>
          <p:sp>
            <p:nvSpPr>
              <p:cNvPr name="Freeform 112" id="1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3" id="1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4" id="114"/>
            <p:cNvGrpSpPr/>
            <p:nvPr/>
          </p:nvGrpSpPr>
          <p:grpSpPr>
            <a:xfrm rot="0">
              <a:off x="2120345" y="403661"/>
              <a:ext cx="101155" cy="101155"/>
              <a:chOff x="0" y="0"/>
              <a:chExt cx="812800" cy="812800"/>
            </a:xfrm>
          </p:grpSpPr>
          <p:sp>
            <p:nvSpPr>
              <p:cNvPr name="Freeform 115" id="1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6" id="1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grpSp>
        <p:nvGrpSpPr>
          <p:cNvPr name="Group 117" id="117"/>
          <p:cNvGrpSpPr/>
          <p:nvPr/>
        </p:nvGrpSpPr>
        <p:grpSpPr>
          <a:xfrm rot="0">
            <a:off x="14841061" y="7258510"/>
            <a:ext cx="1666125" cy="530678"/>
            <a:chOff x="0" y="0"/>
            <a:chExt cx="2221500" cy="707571"/>
          </a:xfrm>
        </p:grpSpPr>
        <p:grpSp>
          <p:nvGrpSpPr>
            <p:cNvPr name="Group 118" id="118"/>
            <p:cNvGrpSpPr/>
            <p:nvPr/>
          </p:nvGrpSpPr>
          <p:grpSpPr>
            <a:xfrm rot="0">
              <a:off x="0" y="0"/>
              <a:ext cx="101155" cy="101155"/>
              <a:chOff x="0" y="0"/>
              <a:chExt cx="812800" cy="812800"/>
            </a:xfrm>
          </p:grpSpPr>
          <p:sp>
            <p:nvSpPr>
              <p:cNvPr name="Freeform 119" id="1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0" id="1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1" id="121"/>
            <p:cNvGrpSpPr/>
            <p:nvPr/>
          </p:nvGrpSpPr>
          <p:grpSpPr>
            <a:xfrm rot="0">
              <a:off x="265043" y="0"/>
              <a:ext cx="101155" cy="101155"/>
              <a:chOff x="0" y="0"/>
              <a:chExt cx="812800" cy="812800"/>
            </a:xfrm>
          </p:grpSpPr>
          <p:sp>
            <p:nvSpPr>
              <p:cNvPr name="Freeform 122" id="1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3" id="1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4" id="124"/>
            <p:cNvGrpSpPr/>
            <p:nvPr/>
          </p:nvGrpSpPr>
          <p:grpSpPr>
            <a:xfrm rot="0">
              <a:off x="530086" y="0"/>
              <a:ext cx="101155" cy="101155"/>
              <a:chOff x="0" y="0"/>
              <a:chExt cx="812800" cy="812800"/>
            </a:xfrm>
          </p:grpSpPr>
          <p:sp>
            <p:nvSpPr>
              <p:cNvPr name="Freeform 125" id="1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6" id="1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7" id="127"/>
            <p:cNvGrpSpPr/>
            <p:nvPr/>
          </p:nvGrpSpPr>
          <p:grpSpPr>
            <a:xfrm rot="0">
              <a:off x="795129" y="0"/>
              <a:ext cx="101155" cy="101155"/>
              <a:chOff x="0" y="0"/>
              <a:chExt cx="812800" cy="812800"/>
            </a:xfrm>
          </p:grpSpPr>
          <p:sp>
            <p:nvSpPr>
              <p:cNvPr name="Freeform 128" id="1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9" id="1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0" id="130"/>
            <p:cNvGrpSpPr/>
            <p:nvPr/>
          </p:nvGrpSpPr>
          <p:grpSpPr>
            <a:xfrm rot="0">
              <a:off x="1060172" y="0"/>
              <a:ext cx="101155" cy="101155"/>
              <a:chOff x="0" y="0"/>
              <a:chExt cx="812800" cy="812800"/>
            </a:xfrm>
          </p:grpSpPr>
          <p:sp>
            <p:nvSpPr>
              <p:cNvPr name="Freeform 131" id="1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2" id="13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3" id="133"/>
            <p:cNvGrpSpPr/>
            <p:nvPr/>
          </p:nvGrpSpPr>
          <p:grpSpPr>
            <a:xfrm rot="0">
              <a:off x="1325215" y="0"/>
              <a:ext cx="101155" cy="101155"/>
              <a:chOff x="0" y="0"/>
              <a:chExt cx="812800" cy="812800"/>
            </a:xfrm>
          </p:grpSpPr>
          <p:sp>
            <p:nvSpPr>
              <p:cNvPr name="Freeform 134" id="1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5" id="13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6" id="136"/>
            <p:cNvGrpSpPr/>
            <p:nvPr/>
          </p:nvGrpSpPr>
          <p:grpSpPr>
            <a:xfrm rot="0">
              <a:off x="1590258" y="0"/>
              <a:ext cx="101155" cy="101155"/>
              <a:chOff x="0" y="0"/>
              <a:chExt cx="812800" cy="812800"/>
            </a:xfrm>
          </p:grpSpPr>
          <p:sp>
            <p:nvSpPr>
              <p:cNvPr name="Freeform 137" id="1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8" id="13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9" id="139"/>
            <p:cNvGrpSpPr/>
            <p:nvPr/>
          </p:nvGrpSpPr>
          <p:grpSpPr>
            <a:xfrm rot="0">
              <a:off x="1855302" y="0"/>
              <a:ext cx="101155" cy="101155"/>
              <a:chOff x="0" y="0"/>
              <a:chExt cx="812800" cy="812800"/>
            </a:xfrm>
          </p:grpSpPr>
          <p:sp>
            <p:nvSpPr>
              <p:cNvPr name="Freeform 140" id="1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1" id="14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2" id="142"/>
            <p:cNvGrpSpPr/>
            <p:nvPr/>
          </p:nvGrpSpPr>
          <p:grpSpPr>
            <a:xfrm rot="0">
              <a:off x="2120345" y="0"/>
              <a:ext cx="101155" cy="101155"/>
              <a:chOff x="0" y="0"/>
              <a:chExt cx="812800" cy="812800"/>
            </a:xfrm>
          </p:grpSpPr>
          <p:sp>
            <p:nvSpPr>
              <p:cNvPr name="Freeform 143" id="1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4" id="14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5" id="145"/>
            <p:cNvGrpSpPr/>
            <p:nvPr/>
          </p:nvGrpSpPr>
          <p:grpSpPr>
            <a:xfrm rot="0">
              <a:off x="0" y="201830"/>
              <a:ext cx="101155" cy="101155"/>
              <a:chOff x="0" y="0"/>
              <a:chExt cx="812800" cy="812800"/>
            </a:xfrm>
          </p:grpSpPr>
          <p:sp>
            <p:nvSpPr>
              <p:cNvPr name="Freeform 146" id="1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7" id="14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8" id="148"/>
            <p:cNvGrpSpPr/>
            <p:nvPr/>
          </p:nvGrpSpPr>
          <p:grpSpPr>
            <a:xfrm rot="0">
              <a:off x="265043" y="201830"/>
              <a:ext cx="101155" cy="101155"/>
              <a:chOff x="0" y="0"/>
              <a:chExt cx="812800" cy="812800"/>
            </a:xfrm>
          </p:grpSpPr>
          <p:sp>
            <p:nvSpPr>
              <p:cNvPr name="Freeform 149" id="1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0" id="15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1" id="151"/>
            <p:cNvGrpSpPr/>
            <p:nvPr/>
          </p:nvGrpSpPr>
          <p:grpSpPr>
            <a:xfrm rot="0">
              <a:off x="530086" y="201830"/>
              <a:ext cx="101155" cy="101155"/>
              <a:chOff x="0" y="0"/>
              <a:chExt cx="812800" cy="812800"/>
            </a:xfrm>
          </p:grpSpPr>
          <p:sp>
            <p:nvSpPr>
              <p:cNvPr name="Freeform 152" id="1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3" id="15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4" id="154"/>
            <p:cNvGrpSpPr/>
            <p:nvPr/>
          </p:nvGrpSpPr>
          <p:grpSpPr>
            <a:xfrm rot="0">
              <a:off x="795129" y="201830"/>
              <a:ext cx="101155" cy="101155"/>
              <a:chOff x="0" y="0"/>
              <a:chExt cx="812800" cy="812800"/>
            </a:xfrm>
          </p:grpSpPr>
          <p:sp>
            <p:nvSpPr>
              <p:cNvPr name="Freeform 155" id="1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6" id="15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7" id="157"/>
            <p:cNvGrpSpPr/>
            <p:nvPr/>
          </p:nvGrpSpPr>
          <p:grpSpPr>
            <a:xfrm rot="0">
              <a:off x="1060172" y="201830"/>
              <a:ext cx="101155" cy="101155"/>
              <a:chOff x="0" y="0"/>
              <a:chExt cx="812800" cy="812800"/>
            </a:xfrm>
          </p:grpSpPr>
          <p:sp>
            <p:nvSpPr>
              <p:cNvPr name="Freeform 158" id="1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9" id="15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0" id="160"/>
            <p:cNvGrpSpPr/>
            <p:nvPr/>
          </p:nvGrpSpPr>
          <p:grpSpPr>
            <a:xfrm rot="0">
              <a:off x="1325215" y="201830"/>
              <a:ext cx="101155" cy="101155"/>
              <a:chOff x="0" y="0"/>
              <a:chExt cx="812800" cy="812800"/>
            </a:xfrm>
          </p:grpSpPr>
          <p:sp>
            <p:nvSpPr>
              <p:cNvPr name="Freeform 161" id="1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2" id="16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3" id="163"/>
            <p:cNvGrpSpPr/>
            <p:nvPr/>
          </p:nvGrpSpPr>
          <p:grpSpPr>
            <a:xfrm rot="0">
              <a:off x="1590258" y="201830"/>
              <a:ext cx="101155" cy="101155"/>
              <a:chOff x="0" y="0"/>
              <a:chExt cx="812800" cy="812800"/>
            </a:xfrm>
          </p:grpSpPr>
          <p:sp>
            <p:nvSpPr>
              <p:cNvPr name="Freeform 164" id="1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5" id="16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6" id="166"/>
            <p:cNvGrpSpPr/>
            <p:nvPr/>
          </p:nvGrpSpPr>
          <p:grpSpPr>
            <a:xfrm rot="0">
              <a:off x="1855302" y="201830"/>
              <a:ext cx="101155" cy="101155"/>
              <a:chOff x="0" y="0"/>
              <a:chExt cx="812800" cy="812800"/>
            </a:xfrm>
          </p:grpSpPr>
          <p:sp>
            <p:nvSpPr>
              <p:cNvPr name="Freeform 167" id="1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8" id="16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9" id="169"/>
            <p:cNvGrpSpPr/>
            <p:nvPr/>
          </p:nvGrpSpPr>
          <p:grpSpPr>
            <a:xfrm rot="0">
              <a:off x="2120345" y="201830"/>
              <a:ext cx="101155" cy="101155"/>
              <a:chOff x="0" y="0"/>
              <a:chExt cx="812800" cy="812800"/>
            </a:xfrm>
          </p:grpSpPr>
          <p:sp>
            <p:nvSpPr>
              <p:cNvPr name="Freeform 170" id="1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1" id="17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2" id="172"/>
            <p:cNvGrpSpPr/>
            <p:nvPr/>
          </p:nvGrpSpPr>
          <p:grpSpPr>
            <a:xfrm rot="0">
              <a:off x="0" y="606416"/>
              <a:ext cx="101155" cy="101155"/>
              <a:chOff x="0" y="0"/>
              <a:chExt cx="812800" cy="812800"/>
            </a:xfrm>
          </p:grpSpPr>
          <p:sp>
            <p:nvSpPr>
              <p:cNvPr name="Freeform 173" id="17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4" id="17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5" id="175"/>
            <p:cNvGrpSpPr/>
            <p:nvPr/>
          </p:nvGrpSpPr>
          <p:grpSpPr>
            <a:xfrm rot="0">
              <a:off x="265043" y="606416"/>
              <a:ext cx="101155" cy="101155"/>
              <a:chOff x="0" y="0"/>
              <a:chExt cx="812800" cy="812800"/>
            </a:xfrm>
          </p:grpSpPr>
          <p:sp>
            <p:nvSpPr>
              <p:cNvPr name="Freeform 176" id="17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7" id="17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8" id="178"/>
            <p:cNvGrpSpPr/>
            <p:nvPr/>
          </p:nvGrpSpPr>
          <p:grpSpPr>
            <a:xfrm rot="0">
              <a:off x="530086" y="606416"/>
              <a:ext cx="101155" cy="101155"/>
              <a:chOff x="0" y="0"/>
              <a:chExt cx="812800" cy="812800"/>
            </a:xfrm>
          </p:grpSpPr>
          <p:sp>
            <p:nvSpPr>
              <p:cNvPr name="Freeform 179" id="17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0" id="18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1" id="181"/>
            <p:cNvGrpSpPr/>
            <p:nvPr/>
          </p:nvGrpSpPr>
          <p:grpSpPr>
            <a:xfrm rot="0">
              <a:off x="795129" y="606416"/>
              <a:ext cx="101155" cy="101155"/>
              <a:chOff x="0" y="0"/>
              <a:chExt cx="812800" cy="812800"/>
            </a:xfrm>
          </p:grpSpPr>
          <p:sp>
            <p:nvSpPr>
              <p:cNvPr name="Freeform 182" id="1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3" id="18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4" id="184"/>
            <p:cNvGrpSpPr/>
            <p:nvPr/>
          </p:nvGrpSpPr>
          <p:grpSpPr>
            <a:xfrm rot="0">
              <a:off x="1060172" y="606416"/>
              <a:ext cx="101155" cy="101155"/>
              <a:chOff x="0" y="0"/>
              <a:chExt cx="812800" cy="812800"/>
            </a:xfrm>
          </p:grpSpPr>
          <p:sp>
            <p:nvSpPr>
              <p:cNvPr name="Freeform 185" id="1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6" id="18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7" id="187"/>
            <p:cNvGrpSpPr/>
            <p:nvPr/>
          </p:nvGrpSpPr>
          <p:grpSpPr>
            <a:xfrm rot="0">
              <a:off x="1325215" y="606416"/>
              <a:ext cx="101155" cy="101155"/>
              <a:chOff x="0" y="0"/>
              <a:chExt cx="812800" cy="812800"/>
            </a:xfrm>
          </p:grpSpPr>
          <p:sp>
            <p:nvSpPr>
              <p:cNvPr name="Freeform 188" id="1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9" id="18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0" id="190"/>
            <p:cNvGrpSpPr/>
            <p:nvPr/>
          </p:nvGrpSpPr>
          <p:grpSpPr>
            <a:xfrm rot="0">
              <a:off x="1590258" y="606416"/>
              <a:ext cx="101155" cy="101155"/>
              <a:chOff x="0" y="0"/>
              <a:chExt cx="812800" cy="812800"/>
            </a:xfrm>
          </p:grpSpPr>
          <p:sp>
            <p:nvSpPr>
              <p:cNvPr name="Freeform 191" id="19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2" id="19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3" id="193"/>
            <p:cNvGrpSpPr/>
            <p:nvPr/>
          </p:nvGrpSpPr>
          <p:grpSpPr>
            <a:xfrm rot="0">
              <a:off x="1855302" y="606416"/>
              <a:ext cx="101155" cy="101155"/>
              <a:chOff x="0" y="0"/>
              <a:chExt cx="812800" cy="812800"/>
            </a:xfrm>
          </p:grpSpPr>
          <p:sp>
            <p:nvSpPr>
              <p:cNvPr name="Freeform 194" id="19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5" id="19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6" id="196"/>
            <p:cNvGrpSpPr/>
            <p:nvPr/>
          </p:nvGrpSpPr>
          <p:grpSpPr>
            <a:xfrm rot="0">
              <a:off x="2120345" y="606416"/>
              <a:ext cx="101155" cy="101155"/>
              <a:chOff x="0" y="0"/>
              <a:chExt cx="812800" cy="812800"/>
            </a:xfrm>
          </p:grpSpPr>
          <p:sp>
            <p:nvSpPr>
              <p:cNvPr name="Freeform 197" id="1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8" id="19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9" id="199"/>
            <p:cNvGrpSpPr/>
            <p:nvPr/>
          </p:nvGrpSpPr>
          <p:grpSpPr>
            <a:xfrm rot="0">
              <a:off x="0" y="403661"/>
              <a:ext cx="101155" cy="101155"/>
              <a:chOff x="0" y="0"/>
              <a:chExt cx="812800" cy="812800"/>
            </a:xfrm>
          </p:grpSpPr>
          <p:sp>
            <p:nvSpPr>
              <p:cNvPr name="Freeform 200" id="20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1" id="20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2" id="202"/>
            <p:cNvGrpSpPr/>
            <p:nvPr/>
          </p:nvGrpSpPr>
          <p:grpSpPr>
            <a:xfrm rot="0">
              <a:off x="265043" y="403661"/>
              <a:ext cx="101155" cy="101155"/>
              <a:chOff x="0" y="0"/>
              <a:chExt cx="812800" cy="812800"/>
            </a:xfrm>
          </p:grpSpPr>
          <p:sp>
            <p:nvSpPr>
              <p:cNvPr name="Freeform 203" id="20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4" id="20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5" id="205"/>
            <p:cNvGrpSpPr/>
            <p:nvPr/>
          </p:nvGrpSpPr>
          <p:grpSpPr>
            <a:xfrm rot="0">
              <a:off x="530086" y="403661"/>
              <a:ext cx="101155" cy="101155"/>
              <a:chOff x="0" y="0"/>
              <a:chExt cx="812800" cy="812800"/>
            </a:xfrm>
          </p:grpSpPr>
          <p:sp>
            <p:nvSpPr>
              <p:cNvPr name="Freeform 206" id="20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7" id="20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8" id="208"/>
            <p:cNvGrpSpPr/>
            <p:nvPr/>
          </p:nvGrpSpPr>
          <p:grpSpPr>
            <a:xfrm rot="0">
              <a:off x="795129" y="403661"/>
              <a:ext cx="101155" cy="101155"/>
              <a:chOff x="0" y="0"/>
              <a:chExt cx="812800" cy="812800"/>
            </a:xfrm>
          </p:grpSpPr>
          <p:sp>
            <p:nvSpPr>
              <p:cNvPr name="Freeform 209" id="20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0" id="21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1" id="211"/>
            <p:cNvGrpSpPr/>
            <p:nvPr/>
          </p:nvGrpSpPr>
          <p:grpSpPr>
            <a:xfrm rot="0">
              <a:off x="1060172" y="403661"/>
              <a:ext cx="101155" cy="101155"/>
              <a:chOff x="0" y="0"/>
              <a:chExt cx="812800" cy="812800"/>
            </a:xfrm>
          </p:grpSpPr>
          <p:sp>
            <p:nvSpPr>
              <p:cNvPr name="Freeform 212" id="2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3" id="21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4" id="214"/>
            <p:cNvGrpSpPr/>
            <p:nvPr/>
          </p:nvGrpSpPr>
          <p:grpSpPr>
            <a:xfrm rot="0">
              <a:off x="1325215" y="403661"/>
              <a:ext cx="101155" cy="101155"/>
              <a:chOff x="0" y="0"/>
              <a:chExt cx="812800" cy="812800"/>
            </a:xfrm>
          </p:grpSpPr>
          <p:sp>
            <p:nvSpPr>
              <p:cNvPr name="Freeform 215" id="2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6" id="21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7" id="217"/>
            <p:cNvGrpSpPr/>
            <p:nvPr/>
          </p:nvGrpSpPr>
          <p:grpSpPr>
            <a:xfrm rot="0">
              <a:off x="1590258" y="403661"/>
              <a:ext cx="101155" cy="101155"/>
              <a:chOff x="0" y="0"/>
              <a:chExt cx="812800" cy="812800"/>
            </a:xfrm>
          </p:grpSpPr>
          <p:sp>
            <p:nvSpPr>
              <p:cNvPr name="Freeform 218" id="2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9" id="21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0" id="220"/>
            <p:cNvGrpSpPr/>
            <p:nvPr/>
          </p:nvGrpSpPr>
          <p:grpSpPr>
            <a:xfrm rot="0">
              <a:off x="1855302" y="403661"/>
              <a:ext cx="101155" cy="101155"/>
              <a:chOff x="0" y="0"/>
              <a:chExt cx="812800" cy="812800"/>
            </a:xfrm>
          </p:grpSpPr>
          <p:sp>
            <p:nvSpPr>
              <p:cNvPr name="Freeform 221" id="2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2" id="22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3" id="223"/>
            <p:cNvGrpSpPr/>
            <p:nvPr/>
          </p:nvGrpSpPr>
          <p:grpSpPr>
            <a:xfrm rot="0">
              <a:off x="2120345" y="403661"/>
              <a:ext cx="101155" cy="101155"/>
              <a:chOff x="0" y="0"/>
              <a:chExt cx="812800" cy="812800"/>
            </a:xfrm>
          </p:grpSpPr>
          <p:sp>
            <p:nvSpPr>
              <p:cNvPr name="Freeform 224" id="2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5" id="22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TextBox 226" id="226"/>
          <p:cNvSpPr txBox="true"/>
          <p:nvPr/>
        </p:nvSpPr>
        <p:spPr>
          <a:xfrm rot="0">
            <a:off x="2613877" y="3685696"/>
            <a:ext cx="13060247" cy="1833244"/>
          </a:xfrm>
          <a:prstGeom prst="rect">
            <a:avLst/>
          </a:prstGeom>
        </p:spPr>
        <p:txBody>
          <a:bodyPr anchor="t" rtlCol="false" tIns="0" lIns="0" bIns="0" rIns="0">
            <a:spAutoFit/>
          </a:bodyPr>
          <a:lstStyle/>
          <a:p>
            <a:pPr algn="ctr">
              <a:lnSpc>
                <a:spcPts val="14980"/>
              </a:lnSpc>
            </a:pPr>
            <a:r>
              <a:rPr lang="en-US" b="true" sz="10700">
                <a:solidFill>
                  <a:srgbClr val="FFFFFF"/>
                </a:solidFill>
                <a:latin typeface="Montserrat Bold"/>
                <a:ea typeface="Montserrat Bold"/>
                <a:cs typeface="Montserrat Bold"/>
                <a:sym typeface="Montserrat Bold"/>
              </a:rPr>
              <a:t>THANK YOU</a:t>
            </a:r>
          </a:p>
        </p:txBody>
      </p:sp>
      <p:grpSp>
        <p:nvGrpSpPr>
          <p:cNvPr name="Group 227" id="227"/>
          <p:cNvGrpSpPr/>
          <p:nvPr/>
        </p:nvGrpSpPr>
        <p:grpSpPr>
          <a:xfrm rot="7447315">
            <a:off x="10988849" y="-7911011"/>
            <a:ext cx="10366077" cy="10366077"/>
            <a:chOff x="0" y="0"/>
            <a:chExt cx="812800" cy="812800"/>
          </a:xfrm>
        </p:grpSpPr>
        <p:sp>
          <p:nvSpPr>
            <p:cNvPr name="Freeform 228" id="2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229" id="2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0" id="230"/>
          <p:cNvGrpSpPr/>
          <p:nvPr/>
        </p:nvGrpSpPr>
        <p:grpSpPr>
          <a:xfrm rot="7447315">
            <a:off x="-2983460" y="6144887"/>
            <a:ext cx="10366077" cy="10366077"/>
            <a:chOff x="0" y="0"/>
            <a:chExt cx="812800" cy="812800"/>
          </a:xfrm>
        </p:grpSpPr>
        <p:sp>
          <p:nvSpPr>
            <p:cNvPr name="Freeform 231" id="2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232" id="2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transition spd="fast">
    <p:push dir="u"/>
  </p:transition>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7072">
                <a:alpha val="100000"/>
              </a:srgbClr>
            </a:gs>
            <a:gs pos="100000">
              <a:srgbClr val="16ABC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5400000">
            <a:off x="11181381" y="9575641"/>
            <a:ext cx="2513523" cy="1243051"/>
          </a:xfrm>
          <a:custGeom>
            <a:avLst/>
            <a:gdLst/>
            <a:ahLst/>
            <a:cxnLst/>
            <a:rect r="r" b="b" t="t" l="l"/>
            <a:pathLst>
              <a:path h="1243051" w="2513523">
                <a:moveTo>
                  <a:pt x="0" y="0"/>
                </a:moveTo>
                <a:lnTo>
                  <a:pt x="2513523" y="0"/>
                </a:lnTo>
                <a:lnTo>
                  <a:pt x="2513523" y="1243051"/>
                </a:lnTo>
                <a:lnTo>
                  <a:pt x="0" y="12430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158881">
            <a:off x="-359362" y="-1069846"/>
            <a:ext cx="3371233" cy="3298298"/>
          </a:xfrm>
          <a:custGeom>
            <a:avLst/>
            <a:gdLst/>
            <a:ahLst/>
            <a:cxnLst/>
            <a:rect r="r" b="b" t="t" l="l"/>
            <a:pathLst>
              <a:path h="3298298" w="3371233">
                <a:moveTo>
                  <a:pt x="0" y="0"/>
                </a:moveTo>
                <a:lnTo>
                  <a:pt x="3371233" y="0"/>
                </a:lnTo>
                <a:lnTo>
                  <a:pt x="3371233" y="3298298"/>
                </a:lnTo>
                <a:lnTo>
                  <a:pt x="0" y="3298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158881">
            <a:off x="16486810" y="2444435"/>
            <a:ext cx="1544980" cy="1511555"/>
          </a:xfrm>
          <a:custGeom>
            <a:avLst/>
            <a:gdLst/>
            <a:ahLst/>
            <a:cxnLst/>
            <a:rect r="r" b="b" t="t" l="l"/>
            <a:pathLst>
              <a:path h="1511555" w="1544980">
                <a:moveTo>
                  <a:pt x="0" y="0"/>
                </a:moveTo>
                <a:lnTo>
                  <a:pt x="1544980" y="0"/>
                </a:lnTo>
                <a:lnTo>
                  <a:pt x="1544980" y="1511555"/>
                </a:lnTo>
                <a:lnTo>
                  <a:pt x="0" y="1511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7447315">
            <a:off x="-5071656" y="6609358"/>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C66"/>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10687357">
            <a:off x="10426986" y="-7079962"/>
            <a:ext cx="10366077" cy="1036607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23809" y="360228"/>
            <a:ext cx="15635491" cy="1368985"/>
          </a:xfrm>
          <a:prstGeom prst="rect">
            <a:avLst/>
          </a:prstGeom>
        </p:spPr>
        <p:txBody>
          <a:bodyPr anchor="t" rtlCol="false" tIns="0" lIns="0" bIns="0" rIns="0">
            <a:spAutoFit/>
          </a:bodyPr>
          <a:lstStyle/>
          <a:p>
            <a:pPr algn="ctr">
              <a:lnSpc>
                <a:spcPts val="10641"/>
              </a:lnSpc>
            </a:pPr>
            <a:r>
              <a:rPr lang="en-US" b="true" sz="7600">
                <a:solidFill>
                  <a:srgbClr val="FFFFFF"/>
                </a:solidFill>
                <a:latin typeface="Poppins Semi-Bold"/>
                <a:ea typeface="Poppins Semi-Bold"/>
                <a:cs typeface="Poppins Semi-Bold"/>
                <a:sym typeface="Poppins Semi-Bold"/>
              </a:rPr>
              <a:t>PROBLEM STATEMENT</a:t>
            </a:r>
          </a:p>
        </p:txBody>
      </p:sp>
      <p:sp>
        <p:nvSpPr>
          <p:cNvPr name="TextBox 12" id="12"/>
          <p:cNvSpPr txBox="true"/>
          <p:nvPr/>
        </p:nvSpPr>
        <p:spPr>
          <a:xfrm rot="0">
            <a:off x="2117853" y="3475795"/>
            <a:ext cx="14072305" cy="1670295"/>
          </a:xfrm>
          <a:prstGeom prst="rect">
            <a:avLst/>
          </a:prstGeom>
        </p:spPr>
        <p:txBody>
          <a:bodyPr anchor="t" rtlCol="false" tIns="0" lIns="0" bIns="0" rIns="0">
            <a:spAutoFit/>
          </a:bodyPr>
          <a:lstStyle/>
          <a:p>
            <a:pPr algn="just">
              <a:lnSpc>
                <a:spcPts val="4439"/>
              </a:lnSpc>
            </a:pPr>
            <a:r>
              <a:rPr lang="en-US" sz="2658">
                <a:solidFill>
                  <a:srgbClr val="FFFFFF"/>
                </a:solidFill>
                <a:latin typeface="Poppins"/>
                <a:ea typeface="Poppins"/>
                <a:cs typeface="Poppins"/>
                <a:sym typeface="Poppins"/>
              </a:rPr>
              <a:t>You are hired as a consultant data analyst by zomato where the team is looking for expa</a:t>
            </a:r>
            <a:r>
              <a:rPr lang="en-US" sz="2658">
                <a:solidFill>
                  <a:srgbClr val="FFFFFF"/>
                </a:solidFill>
                <a:latin typeface="Poppins"/>
                <a:ea typeface="Poppins"/>
                <a:cs typeface="Poppins"/>
                <a:sym typeface="Poppins"/>
              </a:rPr>
              <a:t>nsion and opening restaurants. Your task is to come up with strategies/suggestions about opening newer restaurants.</a:t>
            </a:r>
          </a:p>
        </p:txBody>
      </p:sp>
    </p:spTree>
  </p:cSld>
  <p:clrMapOvr>
    <a:masterClrMapping/>
  </p:clrMapOvr>
  <p:transition spd="fast">
    <p:push dir="u"/>
  </p:transition>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7072">
                <a:alpha val="100000"/>
              </a:srgbClr>
            </a:gs>
            <a:gs pos="100000">
              <a:srgbClr val="16ABC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5400000">
            <a:off x="11181381" y="9575641"/>
            <a:ext cx="2513523" cy="1243051"/>
          </a:xfrm>
          <a:custGeom>
            <a:avLst/>
            <a:gdLst/>
            <a:ahLst/>
            <a:cxnLst/>
            <a:rect r="r" b="b" t="t" l="l"/>
            <a:pathLst>
              <a:path h="1243051" w="2513523">
                <a:moveTo>
                  <a:pt x="0" y="0"/>
                </a:moveTo>
                <a:lnTo>
                  <a:pt x="2513523" y="0"/>
                </a:lnTo>
                <a:lnTo>
                  <a:pt x="2513523" y="1243051"/>
                </a:lnTo>
                <a:lnTo>
                  <a:pt x="0" y="12430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158881">
            <a:off x="-359362" y="-1069846"/>
            <a:ext cx="3371233" cy="3298298"/>
          </a:xfrm>
          <a:custGeom>
            <a:avLst/>
            <a:gdLst/>
            <a:ahLst/>
            <a:cxnLst/>
            <a:rect r="r" b="b" t="t" l="l"/>
            <a:pathLst>
              <a:path h="3298298" w="3371233">
                <a:moveTo>
                  <a:pt x="0" y="0"/>
                </a:moveTo>
                <a:lnTo>
                  <a:pt x="3371233" y="0"/>
                </a:lnTo>
                <a:lnTo>
                  <a:pt x="3371233" y="3298298"/>
                </a:lnTo>
                <a:lnTo>
                  <a:pt x="0" y="3298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158881">
            <a:off x="16486810" y="2444435"/>
            <a:ext cx="1544980" cy="1511555"/>
          </a:xfrm>
          <a:custGeom>
            <a:avLst/>
            <a:gdLst/>
            <a:ahLst/>
            <a:cxnLst/>
            <a:rect r="r" b="b" t="t" l="l"/>
            <a:pathLst>
              <a:path h="1511555" w="1544980">
                <a:moveTo>
                  <a:pt x="0" y="0"/>
                </a:moveTo>
                <a:lnTo>
                  <a:pt x="1544980" y="0"/>
                </a:lnTo>
                <a:lnTo>
                  <a:pt x="1544980" y="1511555"/>
                </a:lnTo>
                <a:lnTo>
                  <a:pt x="0" y="1511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7447315">
            <a:off x="-5071656" y="6609358"/>
            <a:ext cx="10366077" cy="103660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C66"/>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10687357">
            <a:off x="10426986" y="-7079962"/>
            <a:ext cx="10366077" cy="1036607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117853" y="3475795"/>
            <a:ext cx="14072305" cy="3918412"/>
          </a:xfrm>
          <a:prstGeom prst="rect">
            <a:avLst/>
          </a:prstGeom>
        </p:spPr>
        <p:txBody>
          <a:bodyPr anchor="t" rtlCol="false" tIns="0" lIns="0" bIns="0" rIns="0">
            <a:spAutoFit/>
          </a:bodyPr>
          <a:lstStyle/>
          <a:p>
            <a:pPr algn="just">
              <a:lnSpc>
                <a:spcPts val="4439"/>
              </a:lnSpc>
            </a:pPr>
            <a:r>
              <a:rPr lang="en-US" sz="2658">
                <a:solidFill>
                  <a:srgbClr val="FFFFFF"/>
                </a:solidFill>
                <a:latin typeface="Poppins"/>
                <a:ea typeface="Poppins"/>
                <a:cs typeface="Poppins"/>
                <a:sym typeface="Poppins"/>
              </a:rPr>
              <a:t>We analyzed the restaurant dataset using pivot tables, visualizations, and an interactive dashboard to extract insights on:</a:t>
            </a:r>
          </a:p>
          <a:p>
            <a:pPr algn="just" marL="573903" indent="-286951" lvl="1">
              <a:lnSpc>
                <a:spcPts val="4439"/>
              </a:lnSpc>
              <a:buFont typeface="Arial"/>
              <a:buChar char="•"/>
            </a:pPr>
            <a:r>
              <a:rPr lang="en-US" sz="2658">
                <a:solidFill>
                  <a:srgbClr val="FFFFFF"/>
                </a:solidFill>
                <a:latin typeface="Poppins"/>
                <a:ea typeface="Poppins"/>
                <a:cs typeface="Poppins"/>
                <a:sym typeface="Poppins"/>
              </a:rPr>
              <a:t>Market saturat</a:t>
            </a:r>
            <a:r>
              <a:rPr lang="en-US" sz="2658">
                <a:solidFill>
                  <a:srgbClr val="FFFFFF"/>
                </a:solidFill>
                <a:latin typeface="Poppins"/>
                <a:ea typeface="Poppins"/>
                <a:cs typeface="Poppins"/>
                <a:sym typeface="Poppins"/>
              </a:rPr>
              <a:t>ion and restaurant count by country and city</a:t>
            </a:r>
          </a:p>
          <a:p>
            <a:pPr algn="just" marL="573903" indent="-286951" lvl="1">
              <a:lnSpc>
                <a:spcPts val="4439"/>
              </a:lnSpc>
              <a:buFont typeface="Arial"/>
              <a:buChar char="•"/>
            </a:pPr>
            <a:r>
              <a:rPr lang="en-US" sz="2658">
                <a:solidFill>
                  <a:srgbClr val="FFFFFF"/>
                </a:solidFill>
                <a:latin typeface="Poppins"/>
                <a:ea typeface="Poppins"/>
                <a:cs typeface="Poppins"/>
                <a:sym typeface="Poppins"/>
              </a:rPr>
              <a:t>Customer spending and satisfaction trends</a:t>
            </a:r>
          </a:p>
          <a:p>
            <a:pPr algn="just" marL="573903" indent="-286951" lvl="1">
              <a:lnSpc>
                <a:spcPts val="4439"/>
              </a:lnSpc>
              <a:buFont typeface="Arial"/>
              <a:buChar char="•"/>
            </a:pPr>
            <a:r>
              <a:rPr lang="en-US" sz="2658">
                <a:solidFill>
                  <a:srgbClr val="FFFFFF"/>
                </a:solidFill>
                <a:latin typeface="Poppins"/>
                <a:ea typeface="Poppins"/>
                <a:cs typeface="Poppins"/>
                <a:sym typeface="Poppins"/>
              </a:rPr>
              <a:t>Price range and cuisine performance</a:t>
            </a:r>
          </a:p>
          <a:p>
            <a:pPr algn="just" marL="573903" indent="-286951" lvl="1">
              <a:lnSpc>
                <a:spcPts val="4439"/>
              </a:lnSpc>
              <a:buFont typeface="Arial"/>
              <a:buChar char="•"/>
            </a:pPr>
            <a:r>
              <a:rPr lang="en-US" sz="2658">
                <a:solidFill>
                  <a:srgbClr val="FFFFFF"/>
                </a:solidFill>
                <a:latin typeface="Poppins"/>
                <a:ea typeface="Poppins"/>
                <a:cs typeface="Poppins"/>
                <a:sym typeface="Poppins"/>
              </a:rPr>
              <a:t>Service features like delivery and table booking</a:t>
            </a:r>
          </a:p>
          <a:p>
            <a:pPr algn="just">
              <a:lnSpc>
                <a:spcPts val="4439"/>
              </a:lnSpc>
            </a:pPr>
          </a:p>
        </p:txBody>
      </p:sp>
      <p:sp>
        <p:nvSpPr>
          <p:cNvPr name="TextBox 12" id="12"/>
          <p:cNvSpPr txBox="true"/>
          <p:nvPr/>
        </p:nvSpPr>
        <p:spPr>
          <a:xfrm rot="0">
            <a:off x="874120" y="451830"/>
            <a:ext cx="16230600" cy="1153741"/>
          </a:xfrm>
          <a:prstGeom prst="rect">
            <a:avLst/>
          </a:prstGeom>
        </p:spPr>
        <p:txBody>
          <a:bodyPr anchor="t" rtlCol="false" tIns="0" lIns="0" bIns="0" rIns="0">
            <a:spAutoFit/>
          </a:bodyPr>
          <a:lstStyle/>
          <a:p>
            <a:pPr algn="ctr">
              <a:lnSpc>
                <a:spcPts val="8359"/>
              </a:lnSpc>
            </a:pPr>
            <a:r>
              <a:rPr lang="en-US" sz="7599" b="true">
                <a:solidFill>
                  <a:srgbClr val="FFFFFF"/>
                </a:solidFill>
                <a:latin typeface="Poppins Bold"/>
                <a:ea typeface="Poppins Bold"/>
                <a:cs typeface="Poppins Bold"/>
                <a:sym typeface="Poppins Bold"/>
              </a:rPr>
              <a:t>Solution Overview</a:t>
            </a:r>
          </a:p>
        </p:txBody>
      </p:sp>
    </p:spTree>
  </p:cSld>
  <p:clrMapOvr>
    <a:masterClrMapping/>
  </p:clrMapOvr>
  <p:transition spd="fast">
    <p:push dir="u"/>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grpSp>
        <p:nvGrpSpPr>
          <p:cNvPr name="Group 2" id="2"/>
          <p:cNvGrpSpPr/>
          <p:nvPr/>
        </p:nvGrpSpPr>
        <p:grpSpPr>
          <a:xfrm rot="0">
            <a:off x="0" y="0"/>
            <a:ext cx="9144000" cy="10287000"/>
            <a:chOff x="0" y="0"/>
            <a:chExt cx="2408296" cy="2709333"/>
          </a:xfrm>
        </p:grpSpPr>
        <p:sp>
          <p:nvSpPr>
            <p:cNvPr name="Freeform 3" id="3"/>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gradFill rotWithShape="true">
              <a:gsLst>
                <a:gs pos="0">
                  <a:srgbClr val="0C7072">
                    <a:alpha val="100000"/>
                  </a:srgbClr>
                </a:gs>
                <a:gs pos="100000">
                  <a:srgbClr val="16ABC2">
                    <a:alpha val="100000"/>
                  </a:srgbClr>
                </a:gs>
              </a:gsLst>
              <a:path path="circle">
                <a:fillToRect l="0" r="100000" t="0" b="100000"/>
              </a:path>
              <a:tileRect r="0" l="-100000" b="0" t="-100000"/>
            </a:gradFill>
          </p:spPr>
        </p:sp>
        <p:sp>
          <p:nvSpPr>
            <p:cNvPr name="TextBox 4" id="4"/>
            <p:cNvSpPr txBox="true"/>
            <p:nvPr/>
          </p:nvSpPr>
          <p:spPr>
            <a:xfrm>
              <a:off x="0" y="-57150"/>
              <a:ext cx="2408296" cy="2766483"/>
            </a:xfrm>
            <a:prstGeom prst="rect">
              <a:avLst/>
            </a:prstGeom>
          </p:spPr>
          <p:txBody>
            <a:bodyPr anchor="ctr" rtlCol="false" tIns="50800" lIns="50800" bIns="50800" rIns="50800"/>
            <a:lstStyle/>
            <a:p>
              <a:pPr algn="ctr">
                <a:lnSpc>
                  <a:spcPts val="3657"/>
                </a:lnSpc>
              </a:pPr>
            </a:p>
          </p:txBody>
        </p:sp>
      </p:grpSp>
      <p:sp>
        <p:nvSpPr>
          <p:cNvPr name="Freeform 5" id="5"/>
          <p:cNvSpPr/>
          <p:nvPr/>
        </p:nvSpPr>
        <p:spPr>
          <a:xfrm flipH="false" flipV="false" rot="-5400000">
            <a:off x="16002539" y="-621526"/>
            <a:ext cx="2513523" cy="1243051"/>
          </a:xfrm>
          <a:custGeom>
            <a:avLst/>
            <a:gdLst/>
            <a:ahLst/>
            <a:cxnLst/>
            <a:rect r="r" b="b" t="t" l="l"/>
            <a:pathLst>
              <a:path h="1243051" w="2513523">
                <a:moveTo>
                  <a:pt x="0" y="0"/>
                </a:moveTo>
                <a:lnTo>
                  <a:pt x="2513522" y="0"/>
                </a:lnTo>
                <a:lnTo>
                  <a:pt x="2513522" y="1243052"/>
                </a:lnTo>
                <a:lnTo>
                  <a:pt x="0" y="1243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28141" y="1506291"/>
            <a:ext cx="8887718" cy="8328873"/>
          </a:xfrm>
          <a:prstGeom prst="rect">
            <a:avLst/>
          </a:prstGeom>
        </p:spPr>
        <p:txBody>
          <a:bodyPr anchor="t" rtlCol="false" tIns="0" lIns="0" bIns="0" rIns="0">
            <a:spAutoFit/>
          </a:bodyPr>
          <a:lstStyle/>
          <a:p>
            <a:pPr algn="l" marL="487707" indent="-243853" lvl="1">
              <a:lnSpc>
                <a:spcPts val="4179"/>
              </a:lnSpc>
              <a:buFont typeface="Arial"/>
              <a:buChar char="•"/>
            </a:pPr>
            <a:r>
              <a:rPr lang="en-US" b="true" sz="2258">
                <a:solidFill>
                  <a:srgbClr val="FDFEFF"/>
                </a:solidFill>
                <a:latin typeface="Canva Sans Bold"/>
                <a:ea typeface="Canva Sans Bold"/>
                <a:cs typeface="Canva Sans Bold"/>
                <a:sym typeface="Canva Sans Bold"/>
              </a:rPr>
              <a:t>Restaurant ID: Unique identifier for each restaurant.</a:t>
            </a:r>
          </a:p>
          <a:p>
            <a:pPr algn="l" marL="487707" indent="-243853" lvl="1">
              <a:lnSpc>
                <a:spcPts val="4179"/>
              </a:lnSpc>
              <a:buFont typeface="Arial"/>
              <a:buChar char="•"/>
            </a:pPr>
            <a:r>
              <a:rPr lang="en-US" b="true" sz="2258">
                <a:solidFill>
                  <a:srgbClr val="FDFEFF"/>
                </a:solidFill>
                <a:latin typeface="Canva Sans Bold"/>
                <a:ea typeface="Canva Sans Bold"/>
                <a:cs typeface="Canva Sans Bold"/>
                <a:sym typeface="Canva Sans Bold"/>
              </a:rPr>
              <a:t>Restaurant Name: The name of the restaurant.</a:t>
            </a:r>
          </a:p>
          <a:p>
            <a:pPr algn="l" marL="487707" indent="-243853" lvl="1">
              <a:lnSpc>
                <a:spcPts val="4179"/>
              </a:lnSpc>
              <a:buFont typeface="Arial"/>
              <a:buChar char="•"/>
            </a:pPr>
            <a:r>
              <a:rPr lang="en-US" b="true" sz="2258">
                <a:solidFill>
                  <a:srgbClr val="FDFEFF"/>
                </a:solidFill>
                <a:latin typeface="Canva Sans Bold"/>
                <a:ea typeface="Canva Sans Bold"/>
                <a:cs typeface="Canva Sans Bold"/>
                <a:sym typeface="Canva Sans Bold"/>
              </a:rPr>
              <a:t>CountryCode: Country code of the location where the restaurant is situated.</a:t>
            </a:r>
          </a:p>
          <a:p>
            <a:pPr algn="l" marL="487707" indent="-243853" lvl="1">
              <a:lnSpc>
                <a:spcPts val="4179"/>
              </a:lnSpc>
              <a:buFont typeface="Arial"/>
              <a:buChar char="•"/>
            </a:pPr>
            <a:r>
              <a:rPr lang="en-US" b="true" sz="2258">
                <a:solidFill>
                  <a:srgbClr val="FDFEFF"/>
                </a:solidFill>
                <a:latin typeface="Canva Sans Bold"/>
                <a:ea typeface="Canva Sans Bold"/>
                <a:cs typeface="Canva Sans Bold"/>
                <a:sym typeface="Canva Sans Bold"/>
              </a:rPr>
              <a:t>City: The city where the restaurant is located.</a:t>
            </a:r>
          </a:p>
          <a:p>
            <a:pPr algn="l" marL="487707" indent="-243853" lvl="1">
              <a:lnSpc>
                <a:spcPts val="4179"/>
              </a:lnSpc>
              <a:buFont typeface="Arial"/>
              <a:buChar char="•"/>
            </a:pPr>
            <a:r>
              <a:rPr lang="en-US" b="true" sz="2258">
                <a:solidFill>
                  <a:srgbClr val="FDFEFF"/>
                </a:solidFill>
                <a:latin typeface="Canva Sans Bold"/>
                <a:ea typeface="Canva Sans Bold"/>
                <a:cs typeface="Canva Sans Bold"/>
                <a:sym typeface="Canva Sans Bold"/>
              </a:rPr>
              <a:t>Address: The specific address of the restaurant.</a:t>
            </a:r>
          </a:p>
          <a:p>
            <a:pPr algn="l" marL="487707" indent="-243853" lvl="1">
              <a:lnSpc>
                <a:spcPts val="4179"/>
              </a:lnSpc>
              <a:buFont typeface="Arial"/>
              <a:buChar char="•"/>
            </a:pPr>
            <a:r>
              <a:rPr lang="en-US" b="true" sz="2258">
                <a:solidFill>
                  <a:srgbClr val="FDFEFF"/>
                </a:solidFill>
                <a:latin typeface="Canva Sans Bold"/>
                <a:ea typeface="Canva Sans Bold"/>
                <a:cs typeface="Canva Sans Bold"/>
                <a:sym typeface="Canva Sans Bold"/>
              </a:rPr>
              <a:t>Locality: The locality or neighborhood where the restaurant is situated.</a:t>
            </a:r>
          </a:p>
          <a:p>
            <a:pPr algn="l" marL="487707" indent="-243853" lvl="1">
              <a:lnSpc>
                <a:spcPts val="4179"/>
              </a:lnSpc>
              <a:buFont typeface="Arial"/>
              <a:buChar char="•"/>
            </a:pPr>
            <a:r>
              <a:rPr lang="en-US" b="true" sz="2258">
                <a:solidFill>
                  <a:srgbClr val="FDFEFF"/>
                </a:solidFill>
                <a:latin typeface="Canva Sans Bold"/>
                <a:ea typeface="Canva Sans Bold"/>
                <a:cs typeface="Canva Sans Bold"/>
                <a:sym typeface="Canva Sans Bold"/>
              </a:rPr>
              <a:t>Locality Verbose: Detailed information about the locality.</a:t>
            </a:r>
          </a:p>
          <a:p>
            <a:pPr algn="l" marL="487707" indent="-243853" lvl="1">
              <a:lnSpc>
                <a:spcPts val="4179"/>
              </a:lnSpc>
              <a:buFont typeface="Arial"/>
              <a:buChar char="•"/>
            </a:pPr>
            <a:r>
              <a:rPr lang="en-US" b="true" sz="2258">
                <a:solidFill>
                  <a:srgbClr val="FDFEFF"/>
                </a:solidFill>
                <a:latin typeface="Canva Sans Bold"/>
                <a:ea typeface="Canva Sans Bold"/>
                <a:cs typeface="Canva Sans Bold"/>
                <a:sym typeface="Canva Sans Bold"/>
              </a:rPr>
              <a:t>Longitude: The geographical longitude coordinate of the restaurant.</a:t>
            </a:r>
          </a:p>
          <a:p>
            <a:pPr algn="l" marL="487707" indent="-243853" lvl="1">
              <a:lnSpc>
                <a:spcPts val="4179"/>
              </a:lnSpc>
              <a:buFont typeface="Arial"/>
              <a:buChar char="•"/>
            </a:pPr>
            <a:r>
              <a:rPr lang="en-US" b="true" sz="2258">
                <a:solidFill>
                  <a:srgbClr val="FDFEFF"/>
                </a:solidFill>
                <a:latin typeface="Canva Sans Bold"/>
                <a:ea typeface="Canva Sans Bold"/>
                <a:cs typeface="Canva Sans Bold"/>
                <a:sym typeface="Canva Sans Bold"/>
              </a:rPr>
              <a:t>Latitude: The geographical latitude coordinate of the restaurant.</a:t>
            </a:r>
          </a:p>
          <a:p>
            <a:pPr algn="l" marL="487707" indent="-243853" lvl="1">
              <a:lnSpc>
                <a:spcPts val="4179"/>
              </a:lnSpc>
              <a:buFont typeface="Arial"/>
              <a:buChar char="•"/>
            </a:pPr>
            <a:r>
              <a:rPr lang="en-US" b="true" sz="2258">
                <a:solidFill>
                  <a:srgbClr val="FDFEFF"/>
                </a:solidFill>
                <a:latin typeface="Canva Sans Bold"/>
                <a:ea typeface="Canva Sans Bold"/>
                <a:cs typeface="Canva Sans Bold"/>
                <a:sym typeface="Canva Sans Bold"/>
              </a:rPr>
              <a:t>Cuisines: The type of cuisine offered by the restaurant.</a:t>
            </a:r>
          </a:p>
          <a:p>
            <a:pPr algn="l" marL="487707" indent="-243853" lvl="1">
              <a:lnSpc>
                <a:spcPts val="4179"/>
              </a:lnSpc>
              <a:buFont typeface="Arial"/>
              <a:buChar char="•"/>
            </a:pPr>
            <a:r>
              <a:rPr lang="en-US" b="true" sz="2258">
                <a:solidFill>
                  <a:srgbClr val="FDFEFF"/>
                </a:solidFill>
                <a:latin typeface="Canva Sans Bold"/>
                <a:ea typeface="Canva Sans Bold"/>
                <a:cs typeface="Canva Sans Bold"/>
                <a:sym typeface="Canva Sans Bold"/>
              </a:rPr>
              <a:t>Currency: The currency used for transactions in the restaurant.</a:t>
            </a:r>
          </a:p>
        </p:txBody>
      </p:sp>
      <p:sp>
        <p:nvSpPr>
          <p:cNvPr name="TextBox 7" id="7"/>
          <p:cNvSpPr txBox="true"/>
          <p:nvPr/>
        </p:nvSpPr>
        <p:spPr>
          <a:xfrm rot="0">
            <a:off x="9277400" y="1411906"/>
            <a:ext cx="8887718" cy="8527168"/>
          </a:xfrm>
          <a:prstGeom prst="rect">
            <a:avLst/>
          </a:prstGeom>
        </p:spPr>
        <p:txBody>
          <a:bodyPr anchor="t" rtlCol="false" tIns="0" lIns="0" bIns="0" rIns="0">
            <a:spAutoFit/>
          </a:bodyPr>
          <a:lstStyle/>
          <a:p>
            <a:pPr algn="l" marL="466117" indent="-233059" lvl="1">
              <a:lnSpc>
                <a:spcPts val="3994"/>
              </a:lnSpc>
              <a:buFont typeface="Arial"/>
              <a:buChar char="•"/>
            </a:pPr>
            <a:r>
              <a:rPr lang="en-US" b="true" sz="2158">
                <a:solidFill>
                  <a:srgbClr val="FDFEFF"/>
                </a:solidFill>
                <a:latin typeface="Canva Sans Bold"/>
                <a:ea typeface="Canva Sans Bold"/>
                <a:cs typeface="Canva Sans Bold"/>
                <a:sym typeface="Canva Sans Bold"/>
              </a:rPr>
              <a:t>Has_Table_booking: Indicates whether the restaurant ha</a:t>
            </a:r>
            <a:r>
              <a:rPr lang="en-US" b="true" sz="2158">
                <a:solidFill>
                  <a:srgbClr val="FDFEFF"/>
                </a:solidFill>
                <a:latin typeface="Canva Sans Bold"/>
                <a:ea typeface="Canva Sans Bold"/>
                <a:cs typeface="Canva Sans Bold"/>
                <a:sym typeface="Canva Sans Bold"/>
              </a:rPr>
              <a:t>s a table booking option (Yes/No).</a:t>
            </a:r>
          </a:p>
          <a:p>
            <a:pPr algn="l" marL="466117" indent="-233059" lvl="1">
              <a:lnSpc>
                <a:spcPts val="3994"/>
              </a:lnSpc>
              <a:buFont typeface="Arial"/>
              <a:buChar char="•"/>
            </a:pPr>
            <a:r>
              <a:rPr lang="en-US" b="true" sz="2158">
                <a:solidFill>
                  <a:srgbClr val="FDFEFF"/>
                </a:solidFill>
                <a:latin typeface="Canva Sans Bold"/>
                <a:ea typeface="Canva Sans Bold"/>
                <a:cs typeface="Canva Sans Bold"/>
                <a:sym typeface="Canva Sans Bold"/>
              </a:rPr>
              <a:t>Has_Online_delivery: Indicates whether the restaurant offers online delivery (Yes/No).</a:t>
            </a:r>
          </a:p>
          <a:p>
            <a:pPr algn="l" marL="466117" indent="-233059" lvl="1">
              <a:lnSpc>
                <a:spcPts val="3994"/>
              </a:lnSpc>
              <a:buFont typeface="Arial"/>
              <a:buChar char="•"/>
            </a:pPr>
            <a:r>
              <a:rPr lang="en-US" b="true" sz="2158">
                <a:solidFill>
                  <a:srgbClr val="FDFEFF"/>
                </a:solidFill>
                <a:latin typeface="Canva Sans Bold"/>
                <a:ea typeface="Canva Sans Bold"/>
                <a:cs typeface="Canva Sans Bold"/>
                <a:sym typeface="Canva Sans Bold"/>
              </a:rPr>
              <a:t>Is_delivering_now: Indicates whether the restaurant is currently delivering (Yes/No).</a:t>
            </a:r>
          </a:p>
          <a:p>
            <a:pPr algn="l" marL="466117" indent="-233059" lvl="1">
              <a:lnSpc>
                <a:spcPts val="3994"/>
              </a:lnSpc>
              <a:buFont typeface="Arial"/>
              <a:buChar char="•"/>
            </a:pPr>
            <a:r>
              <a:rPr lang="en-US" b="true" sz="2158">
                <a:solidFill>
                  <a:srgbClr val="FDFEFF"/>
                </a:solidFill>
                <a:latin typeface="Canva Sans Bold"/>
                <a:ea typeface="Canva Sans Bold"/>
                <a:cs typeface="Canva Sans Bold"/>
                <a:sym typeface="Canva Sans Bold"/>
              </a:rPr>
              <a:t>Sw</a:t>
            </a:r>
            <a:r>
              <a:rPr lang="en-US" b="true" sz="2158">
                <a:solidFill>
                  <a:srgbClr val="FDFEFF"/>
                </a:solidFill>
                <a:latin typeface="Canva Sans Bold"/>
                <a:ea typeface="Canva Sans Bold"/>
                <a:cs typeface="Canva Sans Bold"/>
                <a:sym typeface="Canva Sans Bold"/>
              </a:rPr>
              <a:t>itch_to_order_menu: Indicates whether users can switch to the order menu (Yes/No).</a:t>
            </a:r>
          </a:p>
          <a:p>
            <a:pPr algn="l" marL="466117" indent="-233059" lvl="1">
              <a:lnSpc>
                <a:spcPts val="3994"/>
              </a:lnSpc>
              <a:buFont typeface="Arial"/>
              <a:buChar char="•"/>
            </a:pPr>
            <a:r>
              <a:rPr lang="en-US" b="true" sz="2158">
                <a:solidFill>
                  <a:srgbClr val="FDFEFF"/>
                </a:solidFill>
                <a:latin typeface="Canva Sans Bold"/>
                <a:ea typeface="Canva Sans Bold"/>
                <a:cs typeface="Canva Sans Bold"/>
                <a:sym typeface="Canva Sans Bold"/>
              </a:rPr>
              <a:t>Price_</a:t>
            </a:r>
            <a:r>
              <a:rPr lang="en-US" b="true" sz="2158">
                <a:solidFill>
                  <a:srgbClr val="FDFEFF"/>
                </a:solidFill>
                <a:latin typeface="Canva Sans Bold"/>
                <a:ea typeface="Canva Sans Bold"/>
                <a:cs typeface="Canva Sans Bold"/>
                <a:sym typeface="Canva Sans Bold"/>
              </a:rPr>
              <a:t>range: A numeric value indicating the price range category of the restaurant.</a:t>
            </a:r>
          </a:p>
          <a:p>
            <a:pPr algn="l" marL="466117" indent="-233059" lvl="1">
              <a:lnSpc>
                <a:spcPts val="3994"/>
              </a:lnSpc>
              <a:buFont typeface="Arial"/>
              <a:buChar char="•"/>
            </a:pPr>
            <a:r>
              <a:rPr lang="en-US" b="true" sz="2158">
                <a:solidFill>
                  <a:srgbClr val="FDFEFF"/>
                </a:solidFill>
                <a:latin typeface="Canva Sans Bold"/>
                <a:ea typeface="Canva Sans Bold"/>
                <a:cs typeface="Canva Sans Bold"/>
                <a:sym typeface="Canva Sans Bold"/>
              </a:rPr>
              <a:t>V</a:t>
            </a:r>
            <a:r>
              <a:rPr lang="en-US" b="true" sz="2158">
                <a:solidFill>
                  <a:srgbClr val="FDFEFF"/>
                </a:solidFill>
                <a:latin typeface="Canva Sans Bold"/>
                <a:ea typeface="Canva Sans Bold"/>
                <a:cs typeface="Canva Sans Bold"/>
                <a:sym typeface="Canva Sans Bold"/>
              </a:rPr>
              <a:t>otes: The number of votes or ratings/(feedback) received by the restaurant.</a:t>
            </a:r>
          </a:p>
          <a:p>
            <a:pPr algn="l" marL="466117" indent="-233059" lvl="1">
              <a:lnSpc>
                <a:spcPts val="3994"/>
              </a:lnSpc>
              <a:buFont typeface="Arial"/>
              <a:buChar char="•"/>
            </a:pPr>
            <a:r>
              <a:rPr lang="en-US" b="true" sz="2158">
                <a:solidFill>
                  <a:srgbClr val="FDFEFF"/>
                </a:solidFill>
                <a:latin typeface="Canva Sans Bold"/>
                <a:ea typeface="Canva Sans Bold"/>
                <a:cs typeface="Canva Sans Bold"/>
                <a:sym typeface="Canva Sans Bold"/>
              </a:rPr>
              <a:t>Aver</a:t>
            </a:r>
            <a:r>
              <a:rPr lang="en-US" b="true" sz="2158">
                <a:solidFill>
                  <a:srgbClr val="FDFEFF"/>
                </a:solidFill>
                <a:latin typeface="Canva Sans Bold"/>
                <a:ea typeface="Canva Sans Bold"/>
                <a:cs typeface="Canva Sans Bold"/>
                <a:sym typeface="Canva Sans Bold"/>
              </a:rPr>
              <a:t>age_Cost_for_two: The average cost for two people dining at the restaurant.</a:t>
            </a:r>
          </a:p>
          <a:p>
            <a:pPr algn="l" marL="466117" indent="-233059" lvl="1">
              <a:lnSpc>
                <a:spcPts val="3994"/>
              </a:lnSpc>
              <a:buFont typeface="Arial"/>
              <a:buChar char="•"/>
            </a:pPr>
            <a:r>
              <a:rPr lang="en-US" b="true" sz="2158">
                <a:solidFill>
                  <a:srgbClr val="FDFEFF"/>
                </a:solidFill>
                <a:latin typeface="Canva Sans Bold"/>
                <a:ea typeface="Canva Sans Bold"/>
                <a:cs typeface="Canva Sans Bold"/>
                <a:sym typeface="Canva Sans Bold"/>
              </a:rPr>
              <a:t>R</a:t>
            </a:r>
            <a:r>
              <a:rPr lang="en-US" b="true" sz="2158">
                <a:solidFill>
                  <a:srgbClr val="FDFEFF"/>
                </a:solidFill>
                <a:latin typeface="Canva Sans Bold"/>
                <a:ea typeface="Canva Sans Bold"/>
                <a:cs typeface="Canva Sans Bold"/>
                <a:sym typeface="Canva Sans Bold"/>
              </a:rPr>
              <a:t>ating: The overall rating of the restaurant is based on user reviews.</a:t>
            </a:r>
          </a:p>
          <a:p>
            <a:pPr algn="l" marL="466117" indent="-233059" lvl="1">
              <a:lnSpc>
                <a:spcPts val="3994"/>
              </a:lnSpc>
              <a:buFont typeface="Arial"/>
              <a:buChar char="•"/>
            </a:pPr>
            <a:r>
              <a:rPr lang="en-US" b="true" sz="2158">
                <a:solidFill>
                  <a:srgbClr val="FDFEFF"/>
                </a:solidFill>
                <a:latin typeface="Canva Sans Bold"/>
                <a:ea typeface="Canva Sans Bold"/>
                <a:cs typeface="Canva Sans Bold"/>
                <a:sym typeface="Canva Sans Bold"/>
              </a:rPr>
              <a:t>Datekey_opening: The date when the restaurant was opened.</a:t>
            </a:r>
          </a:p>
        </p:txBody>
      </p:sp>
      <p:sp>
        <p:nvSpPr>
          <p:cNvPr name="TextBox 8" id="8"/>
          <p:cNvSpPr txBox="true"/>
          <p:nvPr/>
        </p:nvSpPr>
        <p:spPr>
          <a:xfrm rot="0">
            <a:off x="716128" y="0"/>
            <a:ext cx="16230600" cy="1153741"/>
          </a:xfrm>
          <a:prstGeom prst="rect">
            <a:avLst/>
          </a:prstGeom>
        </p:spPr>
        <p:txBody>
          <a:bodyPr anchor="t" rtlCol="false" tIns="0" lIns="0" bIns="0" rIns="0">
            <a:spAutoFit/>
          </a:bodyPr>
          <a:lstStyle/>
          <a:p>
            <a:pPr algn="ctr">
              <a:lnSpc>
                <a:spcPts val="8359"/>
              </a:lnSpc>
            </a:pPr>
            <a:r>
              <a:rPr lang="en-US" sz="7599" b="true">
                <a:solidFill>
                  <a:srgbClr val="FFFFFF"/>
                </a:solidFill>
                <a:latin typeface="Poppins Bold"/>
                <a:ea typeface="Poppins Bold"/>
                <a:cs typeface="Poppins Bold"/>
                <a:sym typeface="Poppins Bold"/>
              </a:rPr>
              <a:t>Data Overview</a:t>
            </a:r>
          </a:p>
        </p:txBody>
      </p:sp>
    </p:spTree>
  </p:cSld>
  <p:clrMapOvr>
    <a:masterClrMapping/>
  </p:clrMapOvr>
  <p:transition spd="fast">
    <p:push dir="u"/>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sp>
        <p:nvSpPr>
          <p:cNvPr name="TextBox 2" id="2"/>
          <p:cNvSpPr txBox="true"/>
          <p:nvPr/>
        </p:nvSpPr>
        <p:spPr>
          <a:xfrm rot="0">
            <a:off x="1028700" y="3484593"/>
            <a:ext cx="14072305" cy="4237998"/>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The dataset contains information on 9,551 restaurants across 15+ countries, with a total of 20 attributes capturing various operational and customer-related details.</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It includes fields such as Restaurant ID, Name, Country, City, Address, Locality, Coordinates, Cuisines, Currency, Service Options (Table Booking and Online Delivery), Price Range, Average Cost for Two, Ratings, and Opening Date.</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The price range is categorized from 1 (lowest) to 4 (highest), providing insight into affordability levels across regions.</a:t>
            </a:r>
          </a:p>
          <a:p>
            <a:pPr algn="just">
              <a:lnSpc>
                <a:spcPts val="3375"/>
              </a:lnSpc>
            </a:pPr>
          </a:p>
        </p:txBody>
      </p:sp>
      <p:sp>
        <p:nvSpPr>
          <p:cNvPr name="TextBox 3" id="3"/>
          <p:cNvSpPr txBox="true"/>
          <p:nvPr/>
        </p:nvSpPr>
        <p:spPr>
          <a:xfrm rot="0">
            <a:off x="558136" y="328391"/>
            <a:ext cx="16230600" cy="1153741"/>
          </a:xfrm>
          <a:prstGeom prst="rect">
            <a:avLst/>
          </a:prstGeom>
        </p:spPr>
        <p:txBody>
          <a:bodyPr anchor="t" rtlCol="false" tIns="0" lIns="0" bIns="0" rIns="0">
            <a:spAutoFit/>
          </a:bodyPr>
          <a:lstStyle/>
          <a:p>
            <a:pPr algn="ctr">
              <a:lnSpc>
                <a:spcPts val="8359"/>
              </a:lnSpc>
            </a:pPr>
            <a:r>
              <a:rPr lang="en-US" sz="7599" b="true">
                <a:solidFill>
                  <a:srgbClr val="FFFFFF"/>
                </a:solidFill>
                <a:latin typeface="Poppins Bold"/>
                <a:ea typeface="Poppins Bold"/>
                <a:cs typeface="Poppins Bold"/>
                <a:sym typeface="Poppins Bold"/>
              </a:rPr>
              <a:t>Data Overview</a:t>
            </a:r>
          </a:p>
        </p:txBody>
      </p:sp>
      <p:grpSp>
        <p:nvGrpSpPr>
          <p:cNvPr name="Group 4" id="4"/>
          <p:cNvGrpSpPr/>
          <p:nvPr/>
        </p:nvGrpSpPr>
        <p:grpSpPr>
          <a:xfrm rot="7447315">
            <a:off x="14449555" y="-2284897"/>
            <a:ext cx="5226576" cy="522657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7447315">
            <a:off x="-5183038" y="7671152"/>
            <a:ext cx="10366077" cy="1036607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2158881">
            <a:off x="3320663" y="9047334"/>
            <a:ext cx="1719317" cy="1682120"/>
          </a:xfrm>
          <a:custGeom>
            <a:avLst/>
            <a:gdLst/>
            <a:ahLst/>
            <a:cxnLst/>
            <a:rect r="r" b="b" t="t" l="l"/>
            <a:pathLst>
              <a:path h="1682120" w="1719317">
                <a:moveTo>
                  <a:pt x="0" y="0"/>
                </a:moveTo>
                <a:lnTo>
                  <a:pt x="1719317" y="0"/>
                </a:lnTo>
                <a:lnTo>
                  <a:pt x="1719317" y="1682120"/>
                </a:lnTo>
                <a:lnTo>
                  <a:pt x="0" y="1682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2158881">
            <a:off x="13834827" y="697809"/>
            <a:ext cx="1227033" cy="1200487"/>
          </a:xfrm>
          <a:custGeom>
            <a:avLst/>
            <a:gdLst/>
            <a:ahLst/>
            <a:cxnLst/>
            <a:rect r="r" b="b" t="t" l="l"/>
            <a:pathLst>
              <a:path h="1200487" w="1227033">
                <a:moveTo>
                  <a:pt x="0" y="0"/>
                </a:moveTo>
                <a:lnTo>
                  <a:pt x="1227033" y="0"/>
                </a:lnTo>
                <a:lnTo>
                  <a:pt x="1227033" y="1200487"/>
                </a:lnTo>
                <a:lnTo>
                  <a:pt x="0" y="12004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028700" y="1298052"/>
            <a:ext cx="1666125" cy="530678"/>
            <a:chOff x="0" y="0"/>
            <a:chExt cx="2221500" cy="707571"/>
          </a:xfrm>
        </p:grpSpPr>
        <p:grpSp>
          <p:nvGrpSpPr>
            <p:cNvPr name="Group 13" id="13"/>
            <p:cNvGrpSpPr/>
            <p:nvPr/>
          </p:nvGrpSpPr>
          <p:grpSpPr>
            <a:xfrm rot="0">
              <a:off x="0" y="0"/>
              <a:ext cx="101155" cy="10115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 id="16"/>
            <p:cNvGrpSpPr/>
            <p:nvPr/>
          </p:nvGrpSpPr>
          <p:grpSpPr>
            <a:xfrm rot="0">
              <a:off x="265043" y="0"/>
              <a:ext cx="101155" cy="10115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 id="19"/>
            <p:cNvGrpSpPr/>
            <p:nvPr/>
          </p:nvGrpSpPr>
          <p:grpSpPr>
            <a:xfrm rot="0">
              <a:off x="530086" y="0"/>
              <a:ext cx="101155" cy="10115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 id="22"/>
            <p:cNvGrpSpPr/>
            <p:nvPr/>
          </p:nvGrpSpPr>
          <p:grpSpPr>
            <a:xfrm rot="0">
              <a:off x="795129" y="0"/>
              <a:ext cx="101155" cy="10115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5" id="25"/>
            <p:cNvGrpSpPr/>
            <p:nvPr/>
          </p:nvGrpSpPr>
          <p:grpSpPr>
            <a:xfrm rot="0">
              <a:off x="1060172" y="0"/>
              <a:ext cx="101155" cy="10115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8" id="28"/>
            <p:cNvGrpSpPr/>
            <p:nvPr/>
          </p:nvGrpSpPr>
          <p:grpSpPr>
            <a:xfrm rot="0">
              <a:off x="1325215" y="0"/>
              <a:ext cx="101155" cy="101155"/>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1" id="31"/>
            <p:cNvGrpSpPr/>
            <p:nvPr/>
          </p:nvGrpSpPr>
          <p:grpSpPr>
            <a:xfrm rot="0">
              <a:off x="1590258" y="0"/>
              <a:ext cx="101155" cy="101155"/>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4" id="34"/>
            <p:cNvGrpSpPr/>
            <p:nvPr/>
          </p:nvGrpSpPr>
          <p:grpSpPr>
            <a:xfrm rot="0">
              <a:off x="1855302" y="0"/>
              <a:ext cx="101155" cy="101155"/>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7" id="37"/>
            <p:cNvGrpSpPr/>
            <p:nvPr/>
          </p:nvGrpSpPr>
          <p:grpSpPr>
            <a:xfrm rot="0">
              <a:off x="2120345" y="0"/>
              <a:ext cx="101155" cy="101155"/>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9" id="3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0" id="40"/>
            <p:cNvGrpSpPr/>
            <p:nvPr/>
          </p:nvGrpSpPr>
          <p:grpSpPr>
            <a:xfrm rot="0">
              <a:off x="0" y="201830"/>
              <a:ext cx="101155" cy="101155"/>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2" id="4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3" id="43"/>
            <p:cNvGrpSpPr/>
            <p:nvPr/>
          </p:nvGrpSpPr>
          <p:grpSpPr>
            <a:xfrm rot="0">
              <a:off x="265043" y="201830"/>
              <a:ext cx="101155" cy="101155"/>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5" id="4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6" id="46"/>
            <p:cNvGrpSpPr/>
            <p:nvPr/>
          </p:nvGrpSpPr>
          <p:grpSpPr>
            <a:xfrm rot="0">
              <a:off x="530086" y="201830"/>
              <a:ext cx="101155" cy="101155"/>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8" id="4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9" id="49"/>
            <p:cNvGrpSpPr/>
            <p:nvPr/>
          </p:nvGrpSpPr>
          <p:grpSpPr>
            <a:xfrm rot="0">
              <a:off x="795129" y="201830"/>
              <a:ext cx="101155" cy="101155"/>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1" id="5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2" id="52"/>
            <p:cNvGrpSpPr/>
            <p:nvPr/>
          </p:nvGrpSpPr>
          <p:grpSpPr>
            <a:xfrm rot="0">
              <a:off x="1060172" y="201830"/>
              <a:ext cx="101155" cy="101155"/>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4" id="5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5" id="55"/>
            <p:cNvGrpSpPr/>
            <p:nvPr/>
          </p:nvGrpSpPr>
          <p:grpSpPr>
            <a:xfrm rot="0">
              <a:off x="1325215" y="201830"/>
              <a:ext cx="101155" cy="101155"/>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7" id="5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8" id="58"/>
            <p:cNvGrpSpPr/>
            <p:nvPr/>
          </p:nvGrpSpPr>
          <p:grpSpPr>
            <a:xfrm rot="0">
              <a:off x="1590258" y="201830"/>
              <a:ext cx="101155" cy="101155"/>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0" id="6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1" id="61"/>
            <p:cNvGrpSpPr/>
            <p:nvPr/>
          </p:nvGrpSpPr>
          <p:grpSpPr>
            <a:xfrm rot="0">
              <a:off x="1855302" y="201830"/>
              <a:ext cx="101155" cy="101155"/>
              <a:chOff x="0" y="0"/>
              <a:chExt cx="812800" cy="812800"/>
            </a:xfrm>
          </p:grpSpPr>
          <p:sp>
            <p:nvSpPr>
              <p:cNvPr name="Freeform 62" id="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3" id="6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4" id="64"/>
            <p:cNvGrpSpPr/>
            <p:nvPr/>
          </p:nvGrpSpPr>
          <p:grpSpPr>
            <a:xfrm rot="0">
              <a:off x="2120345" y="201830"/>
              <a:ext cx="101155" cy="101155"/>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6" id="6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7" id="67"/>
            <p:cNvGrpSpPr/>
            <p:nvPr/>
          </p:nvGrpSpPr>
          <p:grpSpPr>
            <a:xfrm rot="0">
              <a:off x="0" y="606416"/>
              <a:ext cx="101155" cy="101155"/>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9" id="6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0" id="70"/>
            <p:cNvGrpSpPr/>
            <p:nvPr/>
          </p:nvGrpSpPr>
          <p:grpSpPr>
            <a:xfrm rot="0">
              <a:off x="265043" y="606416"/>
              <a:ext cx="101155" cy="101155"/>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2" id="7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3" id="73"/>
            <p:cNvGrpSpPr/>
            <p:nvPr/>
          </p:nvGrpSpPr>
          <p:grpSpPr>
            <a:xfrm rot="0">
              <a:off x="530086" y="606416"/>
              <a:ext cx="101155" cy="101155"/>
              <a:chOff x="0" y="0"/>
              <a:chExt cx="812800" cy="812800"/>
            </a:xfrm>
          </p:grpSpPr>
          <p:sp>
            <p:nvSpPr>
              <p:cNvPr name="Freeform 74" id="7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5" id="7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6" id="76"/>
            <p:cNvGrpSpPr/>
            <p:nvPr/>
          </p:nvGrpSpPr>
          <p:grpSpPr>
            <a:xfrm rot="0">
              <a:off x="795129" y="606416"/>
              <a:ext cx="101155" cy="101155"/>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8" id="7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9" id="79"/>
            <p:cNvGrpSpPr/>
            <p:nvPr/>
          </p:nvGrpSpPr>
          <p:grpSpPr>
            <a:xfrm rot="0">
              <a:off x="1060172" y="606416"/>
              <a:ext cx="101155" cy="101155"/>
              <a:chOff x="0" y="0"/>
              <a:chExt cx="812800" cy="812800"/>
            </a:xfrm>
          </p:grpSpPr>
          <p:sp>
            <p:nvSpPr>
              <p:cNvPr name="Freeform 80" id="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1" id="8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2" id="82"/>
            <p:cNvGrpSpPr/>
            <p:nvPr/>
          </p:nvGrpSpPr>
          <p:grpSpPr>
            <a:xfrm rot="0">
              <a:off x="1325215" y="606416"/>
              <a:ext cx="101155" cy="101155"/>
              <a:chOff x="0" y="0"/>
              <a:chExt cx="812800" cy="812800"/>
            </a:xfrm>
          </p:grpSpPr>
          <p:sp>
            <p:nvSpPr>
              <p:cNvPr name="Freeform 83" id="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4" id="8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5" id="85"/>
            <p:cNvGrpSpPr/>
            <p:nvPr/>
          </p:nvGrpSpPr>
          <p:grpSpPr>
            <a:xfrm rot="0">
              <a:off x="1590258" y="606416"/>
              <a:ext cx="101155" cy="101155"/>
              <a:chOff x="0" y="0"/>
              <a:chExt cx="812800" cy="812800"/>
            </a:xfrm>
          </p:grpSpPr>
          <p:sp>
            <p:nvSpPr>
              <p:cNvPr name="Freeform 86" id="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7" id="8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8" id="88"/>
            <p:cNvGrpSpPr/>
            <p:nvPr/>
          </p:nvGrpSpPr>
          <p:grpSpPr>
            <a:xfrm rot="0">
              <a:off x="1855302" y="606416"/>
              <a:ext cx="101155" cy="101155"/>
              <a:chOff x="0" y="0"/>
              <a:chExt cx="812800" cy="812800"/>
            </a:xfrm>
          </p:grpSpPr>
          <p:sp>
            <p:nvSpPr>
              <p:cNvPr name="Freeform 89" id="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0" id="9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1" id="91"/>
            <p:cNvGrpSpPr/>
            <p:nvPr/>
          </p:nvGrpSpPr>
          <p:grpSpPr>
            <a:xfrm rot="0">
              <a:off x="2120345" y="606416"/>
              <a:ext cx="101155" cy="101155"/>
              <a:chOff x="0" y="0"/>
              <a:chExt cx="812800" cy="812800"/>
            </a:xfrm>
          </p:grpSpPr>
          <p:sp>
            <p:nvSpPr>
              <p:cNvPr name="Freeform 92" id="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3" id="9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4" id="94"/>
            <p:cNvGrpSpPr/>
            <p:nvPr/>
          </p:nvGrpSpPr>
          <p:grpSpPr>
            <a:xfrm rot="0">
              <a:off x="0" y="403661"/>
              <a:ext cx="101155" cy="101155"/>
              <a:chOff x="0" y="0"/>
              <a:chExt cx="812800" cy="812800"/>
            </a:xfrm>
          </p:grpSpPr>
          <p:sp>
            <p:nvSpPr>
              <p:cNvPr name="Freeform 95" id="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6" id="9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7" id="97"/>
            <p:cNvGrpSpPr/>
            <p:nvPr/>
          </p:nvGrpSpPr>
          <p:grpSpPr>
            <a:xfrm rot="0">
              <a:off x="265043" y="403661"/>
              <a:ext cx="101155" cy="101155"/>
              <a:chOff x="0" y="0"/>
              <a:chExt cx="812800" cy="812800"/>
            </a:xfrm>
          </p:grpSpPr>
          <p:sp>
            <p:nvSpPr>
              <p:cNvPr name="Freeform 98" id="9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9" id="9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0" id="100"/>
            <p:cNvGrpSpPr/>
            <p:nvPr/>
          </p:nvGrpSpPr>
          <p:grpSpPr>
            <a:xfrm rot="0">
              <a:off x="530086" y="403661"/>
              <a:ext cx="101155" cy="101155"/>
              <a:chOff x="0" y="0"/>
              <a:chExt cx="812800" cy="812800"/>
            </a:xfrm>
          </p:grpSpPr>
          <p:sp>
            <p:nvSpPr>
              <p:cNvPr name="Freeform 101" id="10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2" id="10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3" id="103"/>
            <p:cNvGrpSpPr/>
            <p:nvPr/>
          </p:nvGrpSpPr>
          <p:grpSpPr>
            <a:xfrm rot="0">
              <a:off x="795129" y="403661"/>
              <a:ext cx="101155" cy="101155"/>
              <a:chOff x="0" y="0"/>
              <a:chExt cx="812800" cy="812800"/>
            </a:xfrm>
          </p:grpSpPr>
          <p:sp>
            <p:nvSpPr>
              <p:cNvPr name="Freeform 104" id="10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5" id="10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6" id="106"/>
            <p:cNvGrpSpPr/>
            <p:nvPr/>
          </p:nvGrpSpPr>
          <p:grpSpPr>
            <a:xfrm rot="0">
              <a:off x="1060172" y="403661"/>
              <a:ext cx="101155" cy="101155"/>
              <a:chOff x="0" y="0"/>
              <a:chExt cx="812800" cy="812800"/>
            </a:xfrm>
          </p:grpSpPr>
          <p:sp>
            <p:nvSpPr>
              <p:cNvPr name="Freeform 107" id="10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8" id="10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9" id="109"/>
            <p:cNvGrpSpPr/>
            <p:nvPr/>
          </p:nvGrpSpPr>
          <p:grpSpPr>
            <a:xfrm rot="0">
              <a:off x="1325215" y="403661"/>
              <a:ext cx="101155" cy="101155"/>
              <a:chOff x="0" y="0"/>
              <a:chExt cx="812800" cy="812800"/>
            </a:xfrm>
          </p:grpSpPr>
          <p:sp>
            <p:nvSpPr>
              <p:cNvPr name="Freeform 110" id="1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1" id="1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2" id="112"/>
            <p:cNvGrpSpPr/>
            <p:nvPr/>
          </p:nvGrpSpPr>
          <p:grpSpPr>
            <a:xfrm rot="0">
              <a:off x="1590258" y="403661"/>
              <a:ext cx="101155" cy="101155"/>
              <a:chOff x="0" y="0"/>
              <a:chExt cx="812800" cy="812800"/>
            </a:xfrm>
          </p:grpSpPr>
          <p:sp>
            <p:nvSpPr>
              <p:cNvPr name="Freeform 113" id="1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4" id="1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5" id="115"/>
            <p:cNvGrpSpPr/>
            <p:nvPr/>
          </p:nvGrpSpPr>
          <p:grpSpPr>
            <a:xfrm rot="0">
              <a:off x="1855302" y="403661"/>
              <a:ext cx="101155" cy="101155"/>
              <a:chOff x="0" y="0"/>
              <a:chExt cx="812800" cy="812800"/>
            </a:xfrm>
          </p:grpSpPr>
          <p:sp>
            <p:nvSpPr>
              <p:cNvPr name="Freeform 116" id="1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7" id="1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8" id="118"/>
            <p:cNvGrpSpPr/>
            <p:nvPr/>
          </p:nvGrpSpPr>
          <p:grpSpPr>
            <a:xfrm rot="0">
              <a:off x="2120345" y="403661"/>
              <a:ext cx="101155" cy="101155"/>
              <a:chOff x="0" y="0"/>
              <a:chExt cx="812800" cy="812800"/>
            </a:xfrm>
          </p:grpSpPr>
          <p:sp>
            <p:nvSpPr>
              <p:cNvPr name="Freeform 119" id="1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0" id="1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grpSp>
        <p:nvGrpSpPr>
          <p:cNvPr name="Group 121" id="121"/>
          <p:cNvGrpSpPr/>
          <p:nvPr/>
        </p:nvGrpSpPr>
        <p:grpSpPr>
          <a:xfrm rot="0">
            <a:off x="15955674" y="8939121"/>
            <a:ext cx="1666125" cy="530678"/>
            <a:chOff x="0" y="0"/>
            <a:chExt cx="2221500" cy="707571"/>
          </a:xfrm>
        </p:grpSpPr>
        <p:grpSp>
          <p:nvGrpSpPr>
            <p:cNvPr name="Group 122" id="122"/>
            <p:cNvGrpSpPr/>
            <p:nvPr/>
          </p:nvGrpSpPr>
          <p:grpSpPr>
            <a:xfrm rot="0">
              <a:off x="0" y="0"/>
              <a:ext cx="101155" cy="101155"/>
              <a:chOff x="0" y="0"/>
              <a:chExt cx="812800" cy="812800"/>
            </a:xfrm>
          </p:grpSpPr>
          <p:sp>
            <p:nvSpPr>
              <p:cNvPr name="Freeform 123" id="1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4" id="12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5" id="125"/>
            <p:cNvGrpSpPr/>
            <p:nvPr/>
          </p:nvGrpSpPr>
          <p:grpSpPr>
            <a:xfrm rot="0">
              <a:off x="265043" y="0"/>
              <a:ext cx="101155" cy="101155"/>
              <a:chOff x="0" y="0"/>
              <a:chExt cx="812800" cy="812800"/>
            </a:xfrm>
          </p:grpSpPr>
          <p:sp>
            <p:nvSpPr>
              <p:cNvPr name="Freeform 126" id="1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7" id="12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8" id="128"/>
            <p:cNvGrpSpPr/>
            <p:nvPr/>
          </p:nvGrpSpPr>
          <p:grpSpPr>
            <a:xfrm rot="0">
              <a:off x="530086" y="0"/>
              <a:ext cx="101155" cy="101155"/>
              <a:chOff x="0" y="0"/>
              <a:chExt cx="812800" cy="812800"/>
            </a:xfrm>
          </p:grpSpPr>
          <p:sp>
            <p:nvSpPr>
              <p:cNvPr name="Freeform 129" id="1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0" id="13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1" id="131"/>
            <p:cNvGrpSpPr/>
            <p:nvPr/>
          </p:nvGrpSpPr>
          <p:grpSpPr>
            <a:xfrm rot="0">
              <a:off x="795129" y="0"/>
              <a:ext cx="101155" cy="101155"/>
              <a:chOff x="0" y="0"/>
              <a:chExt cx="812800" cy="812800"/>
            </a:xfrm>
          </p:grpSpPr>
          <p:sp>
            <p:nvSpPr>
              <p:cNvPr name="Freeform 132" id="1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3" id="13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4" id="134"/>
            <p:cNvGrpSpPr/>
            <p:nvPr/>
          </p:nvGrpSpPr>
          <p:grpSpPr>
            <a:xfrm rot="0">
              <a:off x="1060172" y="0"/>
              <a:ext cx="101155" cy="101155"/>
              <a:chOff x="0" y="0"/>
              <a:chExt cx="812800" cy="812800"/>
            </a:xfrm>
          </p:grpSpPr>
          <p:sp>
            <p:nvSpPr>
              <p:cNvPr name="Freeform 135" id="1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6" id="13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7" id="137"/>
            <p:cNvGrpSpPr/>
            <p:nvPr/>
          </p:nvGrpSpPr>
          <p:grpSpPr>
            <a:xfrm rot="0">
              <a:off x="1325215" y="0"/>
              <a:ext cx="101155" cy="101155"/>
              <a:chOff x="0" y="0"/>
              <a:chExt cx="812800" cy="812800"/>
            </a:xfrm>
          </p:grpSpPr>
          <p:sp>
            <p:nvSpPr>
              <p:cNvPr name="Freeform 138" id="1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9" id="13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0" id="140"/>
            <p:cNvGrpSpPr/>
            <p:nvPr/>
          </p:nvGrpSpPr>
          <p:grpSpPr>
            <a:xfrm rot="0">
              <a:off x="1590258" y="0"/>
              <a:ext cx="101155" cy="101155"/>
              <a:chOff x="0" y="0"/>
              <a:chExt cx="812800" cy="812800"/>
            </a:xfrm>
          </p:grpSpPr>
          <p:sp>
            <p:nvSpPr>
              <p:cNvPr name="Freeform 141" id="1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2" id="14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3" id="143"/>
            <p:cNvGrpSpPr/>
            <p:nvPr/>
          </p:nvGrpSpPr>
          <p:grpSpPr>
            <a:xfrm rot="0">
              <a:off x="1855302" y="0"/>
              <a:ext cx="101155" cy="101155"/>
              <a:chOff x="0" y="0"/>
              <a:chExt cx="812800" cy="812800"/>
            </a:xfrm>
          </p:grpSpPr>
          <p:sp>
            <p:nvSpPr>
              <p:cNvPr name="Freeform 144" id="1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5" id="14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6" id="146"/>
            <p:cNvGrpSpPr/>
            <p:nvPr/>
          </p:nvGrpSpPr>
          <p:grpSpPr>
            <a:xfrm rot="0">
              <a:off x="2120345" y="0"/>
              <a:ext cx="101155" cy="101155"/>
              <a:chOff x="0" y="0"/>
              <a:chExt cx="812800" cy="812800"/>
            </a:xfrm>
          </p:grpSpPr>
          <p:sp>
            <p:nvSpPr>
              <p:cNvPr name="Freeform 147" id="1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8" id="14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9" id="149"/>
            <p:cNvGrpSpPr/>
            <p:nvPr/>
          </p:nvGrpSpPr>
          <p:grpSpPr>
            <a:xfrm rot="0">
              <a:off x="0" y="201830"/>
              <a:ext cx="101155" cy="101155"/>
              <a:chOff x="0" y="0"/>
              <a:chExt cx="812800" cy="812800"/>
            </a:xfrm>
          </p:grpSpPr>
          <p:sp>
            <p:nvSpPr>
              <p:cNvPr name="Freeform 150" id="1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1" id="15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2" id="152"/>
            <p:cNvGrpSpPr/>
            <p:nvPr/>
          </p:nvGrpSpPr>
          <p:grpSpPr>
            <a:xfrm rot="0">
              <a:off x="265043" y="201830"/>
              <a:ext cx="101155" cy="101155"/>
              <a:chOff x="0" y="0"/>
              <a:chExt cx="812800" cy="812800"/>
            </a:xfrm>
          </p:grpSpPr>
          <p:sp>
            <p:nvSpPr>
              <p:cNvPr name="Freeform 153" id="1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4" id="15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5" id="155"/>
            <p:cNvGrpSpPr/>
            <p:nvPr/>
          </p:nvGrpSpPr>
          <p:grpSpPr>
            <a:xfrm rot="0">
              <a:off x="530086" y="201830"/>
              <a:ext cx="101155" cy="101155"/>
              <a:chOff x="0" y="0"/>
              <a:chExt cx="812800" cy="812800"/>
            </a:xfrm>
          </p:grpSpPr>
          <p:sp>
            <p:nvSpPr>
              <p:cNvPr name="Freeform 156" id="1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7" id="15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8" id="158"/>
            <p:cNvGrpSpPr/>
            <p:nvPr/>
          </p:nvGrpSpPr>
          <p:grpSpPr>
            <a:xfrm rot="0">
              <a:off x="795129" y="201830"/>
              <a:ext cx="101155" cy="101155"/>
              <a:chOff x="0" y="0"/>
              <a:chExt cx="812800" cy="812800"/>
            </a:xfrm>
          </p:grpSpPr>
          <p:sp>
            <p:nvSpPr>
              <p:cNvPr name="Freeform 159" id="1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0" id="16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1" id="161"/>
            <p:cNvGrpSpPr/>
            <p:nvPr/>
          </p:nvGrpSpPr>
          <p:grpSpPr>
            <a:xfrm rot="0">
              <a:off x="1060172" y="201830"/>
              <a:ext cx="101155" cy="101155"/>
              <a:chOff x="0" y="0"/>
              <a:chExt cx="812800" cy="812800"/>
            </a:xfrm>
          </p:grpSpPr>
          <p:sp>
            <p:nvSpPr>
              <p:cNvPr name="Freeform 162" id="1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3" id="16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4" id="164"/>
            <p:cNvGrpSpPr/>
            <p:nvPr/>
          </p:nvGrpSpPr>
          <p:grpSpPr>
            <a:xfrm rot="0">
              <a:off x="1325215" y="201830"/>
              <a:ext cx="101155" cy="101155"/>
              <a:chOff x="0" y="0"/>
              <a:chExt cx="812800" cy="812800"/>
            </a:xfrm>
          </p:grpSpPr>
          <p:sp>
            <p:nvSpPr>
              <p:cNvPr name="Freeform 165" id="1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6" id="16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7" id="167"/>
            <p:cNvGrpSpPr/>
            <p:nvPr/>
          </p:nvGrpSpPr>
          <p:grpSpPr>
            <a:xfrm rot="0">
              <a:off x="1590258" y="201830"/>
              <a:ext cx="101155" cy="101155"/>
              <a:chOff x="0" y="0"/>
              <a:chExt cx="812800" cy="812800"/>
            </a:xfrm>
          </p:grpSpPr>
          <p:sp>
            <p:nvSpPr>
              <p:cNvPr name="Freeform 168" id="1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9" id="16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0" id="170"/>
            <p:cNvGrpSpPr/>
            <p:nvPr/>
          </p:nvGrpSpPr>
          <p:grpSpPr>
            <a:xfrm rot="0">
              <a:off x="1855302" y="201830"/>
              <a:ext cx="101155" cy="101155"/>
              <a:chOff x="0" y="0"/>
              <a:chExt cx="812800" cy="812800"/>
            </a:xfrm>
          </p:grpSpPr>
          <p:sp>
            <p:nvSpPr>
              <p:cNvPr name="Freeform 171" id="1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2" id="17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3" id="173"/>
            <p:cNvGrpSpPr/>
            <p:nvPr/>
          </p:nvGrpSpPr>
          <p:grpSpPr>
            <a:xfrm rot="0">
              <a:off x="2120345" y="201830"/>
              <a:ext cx="101155" cy="101155"/>
              <a:chOff x="0" y="0"/>
              <a:chExt cx="812800" cy="812800"/>
            </a:xfrm>
          </p:grpSpPr>
          <p:sp>
            <p:nvSpPr>
              <p:cNvPr name="Freeform 174" id="17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5" id="17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6" id="176"/>
            <p:cNvGrpSpPr/>
            <p:nvPr/>
          </p:nvGrpSpPr>
          <p:grpSpPr>
            <a:xfrm rot="0">
              <a:off x="0" y="606416"/>
              <a:ext cx="101155" cy="101155"/>
              <a:chOff x="0" y="0"/>
              <a:chExt cx="812800" cy="812800"/>
            </a:xfrm>
          </p:grpSpPr>
          <p:sp>
            <p:nvSpPr>
              <p:cNvPr name="Freeform 177" id="1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8" id="17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9" id="179"/>
            <p:cNvGrpSpPr/>
            <p:nvPr/>
          </p:nvGrpSpPr>
          <p:grpSpPr>
            <a:xfrm rot="0">
              <a:off x="265043" y="606416"/>
              <a:ext cx="101155" cy="101155"/>
              <a:chOff x="0" y="0"/>
              <a:chExt cx="812800" cy="812800"/>
            </a:xfrm>
          </p:grpSpPr>
          <p:sp>
            <p:nvSpPr>
              <p:cNvPr name="Freeform 180" id="1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1" id="18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2" id="182"/>
            <p:cNvGrpSpPr/>
            <p:nvPr/>
          </p:nvGrpSpPr>
          <p:grpSpPr>
            <a:xfrm rot="0">
              <a:off x="530086" y="606416"/>
              <a:ext cx="101155" cy="101155"/>
              <a:chOff x="0" y="0"/>
              <a:chExt cx="812800" cy="812800"/>
            </a:xfrm>
          </p:grpSpPr>
          <p:sp>
            <p:nvSpPr>
              <p:cNvPr name="Freeform 183" id="1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4" id="18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5" id="185"/>
            <p:cNvGrpSpPr/>
            <p:nvPr/>
          </p:nvGrpSpPr>
          <p:grpSpPr>
            <a:xfrm rot="0">
              <a:off x="795129" y="606416"/>
              <a:ext cx="101155" cy="101155"/>
              <a:chOff x="0" y="0"/>
              <a:chExt cx="812800" cy="812800"/>
            </a:xfrm>
          </p:grpSpPr>
          <p:sp>
            <p:nvSpPr>
              <p:cNvPr name="Freeform 186" id="1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7" id="18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8" id="188"/>
            <p:cNvGrpSpPr/>
            <p:nvPr/>
          </p:nvGrpSpPr>
          <p:grpSpPr>
            <a:xfrm rot="0">
              <a:off x="1060172" y="606416"/>
              <a:ext cx="101155" cy="101155"/>
              <a:chOff x="0" y="0"/>
              <a:chExt cx="812800" cy="812800"/>
            </a:xfrm>
          </p:grpSpPr>
          <p:sp>
            <p:nvSpPr>
              <p:cNvPr name="Freeform 189" id="1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0" id="19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1" id="191"/>
            <p:cNvGrpSpPr/>
            <p:nvPr/>
          </p:nvGrpSpPr>
          <p:grpSpPr>
            <a:xfrm rot="0">
              <a:off x="1325215" y="606416"/>
              <a:ext cx="101155" cy="101155"/>
              <a:chOff x="0" y="0"/>
              <a:chExt cx="812800" cy="812800"/>
            </a:xfrm>
          </p:grpSpPr>
          <p:sp>
            <p:nvSpPr>
              <p:cNvPr name="Freeform 192" id="1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3" id="19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4" id="194"/>
            <p:cNvGrpSpPr/>
            <p:nvPr/>
          </p:nvGrpSpPr>
          <p:grpSpPr>
            <a:xfrm rot="0">
              <a:off x="1590258" y="606416"/>
              <a:ext cx="101155" cy="101155"/>
              <a:chOff x="0" y="0"/>
              <a:chExt cx="812800" cy="812800"/>
            </a:xfrm>
          </p:grpSpPr>
          <p:sp>
            <p:nvSpPr>
              <p:cNvPr name="Freeform 195" id="1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6" id="19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7" id="197"/>
            <p:cNvGrpSpPr/>
            <p:nvPr/>
          </p:nvGrpSpPr>
          <p:grpSpPr>
            <a:xfrm rot="0">
              <a:off x="1855302" y="606416"/>
              <a:ext cx="101155" cy="101155"/>
              <a:chOff x="0" y="0"/>
              <a:chExt cx="812800" cy="812800"/>
            </a:xfrm>
          </p:grpSpPr>
          <p:sp>
            <p:nvSpPr>
              <p:cNvPr name="Freeform 198" id="19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9" id="19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0" id="200"/>
            <p:cNvGrpSpPr/>
            <p:nvPr/>
          </p:nvGrpSpPr>
          <p:grpSpPr>
            <a:xfrm rot="0">
              <a:off x="2120345" y="606416"/>
              <a:ext cx="101155" cy="101155"/>
              <a:chOff x="0" y="0"/>
              <a:chExt cx="812800" cy="812800"/>
            </a:xfrm>
          </p:grpSpPr>
          <p:sp>
            <p:nvSpPr>
              <p:cNvPr name="Freeform 201" id="20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2" id="20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3" id="203"/>
            <p:cNvGrpSpPr/>
            <p:nvPr/>
          </p:nvGrpSpPr>
          <p:grpSpPr>
            <a:xfrm rot="0">
              <a:off x="0" y="403661"/>
              <a:ext cx="101155" cy="101155"/>
              <a:chOff x="0" y="0"/>
              <a:chExt cx="812800" cy="812800"/>
            </a:xfrm>
          </p:grpSpPr>
          <p:sp>
            <p:nvSpPr>
              <p:cNvPr name="Freeform 204" id="20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5" id="20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6" id="206"/>
            <p:cNvGrpSpPr/>
            <p:nvPr/>
          </p:nvGrpSpPr>
          <p:grpSpPr>
            <a:xfrm rot="0">
              <a:off x="265043" y="403661"/>
              <a:ext cx="101155" cy="101155"/>
              <a:chOff x="0" y="0"/>
              <a:chExt cx="812800" cy="812800"/>
            </a:xfrm>
          </p:grpSpPr>
          <p:sp>
            <p:nvSpPr>
              <p:cNvPr name="Freeform 207" id="20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8" id="20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9" id="209"/>
            <p:cNvGrpSpPr/>
            <p:nvPr/>
          </p:nvGrpSpPr>
          <p:grpSpPr>
            <a:xfrm rot="0">
              <a:off x="530086" y="403661"/>
              <a:ext cx="101155" cy="101155"/>
              <a:chOff x="0" y="0"/>
              <a:chExt cx="812800" cy="812800"/>
            </a:xfrm>
          </p:grpSpPr>
          <p:sp>
            <p:nvSpPr>
              <p:cNvPr name="Freeform 210" id="2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1" id="2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2" id="212"/>
            <p:cNvGrpSpPr/>
            <p:nvPr/>
          </p:nvGrpSpPr>
          <p:grpSpPr>
            <a:xfrm rot="0">
              <a:off x="795129" y="403661"/>
              <a:ext cx="101155" cy="101155"/>
              <a:chOff x="0" y="0"/>
              <a:chExt cx="812800" cy="812800"/>
            </a:xfrm>
          </p:grpSpPr>
          <p:sp>
            <p:nvSpPr>
              <p:cNvPr name="Freeform 213" id="2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4" id="2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5" id="215"/>
            <p:cNvGrpSpPr/>
            <p:nvPr/>
          </p:nvGrpSpPr>
          <p:grpSpPr>
            <a:xfrm rot="0">
              <a:off x="1060172" y="403661"/>
              <a:ext cx="101155" cy="101155"/>
              <a:chOff x="0" y="0"/>
              <a:chExt cx="812800" cy="812800"/>
            </a:xfrm>
          </p:grpSpPr>
          <p:sp>
            <p:nvSpPr>
              <p:cNvPr name="Freeform 216" id="2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7" id="2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8" id="218"/>
            <p:cNvGrpSpPr/>
            <p:nvPr/>
          </p:nvGrpSpPr>
          <p:grpSpPr>
            <a:xfrm rot="0">
              <a:off x="1325215" y="403661"/>
              <a:ext cx="101155" cy="101155"/>
              <a:chOff x="0" y="0"/>
              <a:chExt cx="812800" cy="812800"/>
            </a:xfrm>
          </p:grpSpPr>
          <p:sp>
            <p:nvSpPr>
              <p:cNvPr name="Freeform 219" id="2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0" id="2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1" id="221"/>
            <p:cNvGrpSpPr/>
            <p:nvPr/>
          </p:nvGrpSpPr>
          <p:grpSpPr>
            <a:xfrm rot="0">
              <a:off x="1590258" y="403661"/>
              <a:ext cx="101155" cy="101155"/>
              <a:chOff x="0" y="0"/>
              <a:chExt cx="812800" cy="812800"/>
            </a:xfrm>
          </p:grpSpPr>
          <p:sp>
            <p:nvSpPr>
              <p:cNvPr name="Freeform 222" id="2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3" id="2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4" id="224"/>
            <p:cNvGrpSpPr/>
            <p:nvPr/>
          </p:nvGrpSpPr>
          <p:grpSpPr>
            <a:xfrm rot="0">
              <a:off x="1855302" y="403661"/>
              <a:ext cx="101155" cy="101155"/>
              <a:chOff x="0" y="0"/>
              <a:chExt cx="812800" cy="812800"/>
            </a:xfrm>
          </p:grpSpPr>
          <p:sp>
            <p:nvSpPr>
              <p:cNvPr name="Freeform 225" id="2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6" id="2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7" id="227"/>
            <p:cNvGrpSpPr/>
            <p:nvPr/>
          </p:nvGrpSpPr>
          <p:grpSpPr>
            <a:xfrm rot="0">
              <a:off x="2120345" y="403661"/>
              <a:ext cx="101155" cy="101155"/>
              <a:chOff x="0" y="0"/>
              <a:chExt cx="812800" cy="812800"/>
            </a:xfrm>
          </p:grpSpPr>
          <p:sp>
            <p:nvSpPr>
              <p:cNvPr name="Freeform 228" id="2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9" id="2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TextBox 230" id="230"/>
          <p:cNvSpPr txBox="true"/>
          <p:nvPr/>
        </p:nvSpPr>
        <p:spPr>
          <a:xfrm rot="0">
            <a:off x="-3934978" y="2359138"/>
            <a:ext cx="16230600" cy="925249"/>
          </a:xfrm>
          <a:prstGeom prst="rect">
            <a:avLst/>
          </a:prstGeom>
        </p:spPr>
        <p:txBody>
          <a:bodyPr anchor="t" rtlCol="false" tIns="0" lIns="0" bIns="0" rIns="0">
            <a:spAutoFit/>
          </a:bodyPr>
          <a:lstStyle/>
          <a:p>
            <a:pPr algn="ctr">
              <a:lnSpc>
                <a:spcPts val="6710"/>
              </a:lnSpc>
            </a:pPr>
            <a:r>
              <a:rPr lang="en-US" sz="6100" b="true">
                <a:solidFill>
                  <a:srgbClr val="FFFFFF"/>
                </a:solidFill>
                <a:latin typeface="Poppins Bold"/>
                <a:ea typeface="Poppins Bold"/>
                <a:cs typeface="Poppins Bold"/>
                <a:sym typeface="Poppins Bold"/>
              </a:rPr>
              <a:t>Data Set Brief :</a:t>
            </a:r>
          </a:p>
        </p:txBody>
      </p:sp>
    </p:spTree>
  </p:cSld>
  <p:clrMapOvr>
    <a:masterClrMapping/>
  </p:clrMapOvr>
  <p:transition spd="fast">
    <p:push dir="u"/>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2C66"/>
        </a:solidFill>
      </p:bgPr>
    </p:bg>
    <p:spTree>
      <p:nvGrpSpPr>
        <p:cNvPr id="1" name=""/>
        <p:cNvGrpSpPr/>
        <p:nvPr/>
      </p:nvGrpSpPr>
      <p:grpSpPr>
        <a:xfrm>
          <a:off x="0" y="0"/>
          <a:ext cx="0" cy="0"/>
          <a:chOff x="0" y="0"/>
          <a:chExt cx="0" cy="0"/>
        </a:xfrm>
      </p:grpSpPr>
      <p:sp>
        <p:nvSpPr>
          <p:cNvPr name="TextBox 2" id="2"/>
          <p:cNvSpPr txBox="true"/>
          <p:nvPr/>
        </p:nvSpPr>
        <p:spPr>
          <a:xfrm rot="0">
            <a:off x="1028700" y="3484593"/>
            <a:ext cx="14072305" cy="3813174"/>
          </a:xfrm>
          <a:prstGeom prst="rect">
            <a:avLst/>
          </a:prstGeom>
        </p:spPr>
        <p:txBody>
          <a:bodyPr anchor="t" rtlCol="false" tIns="0" lIns="0" bIns="0" rIns="0">
            <a:spAutoFit/>
          </a:bodyPr>
          <a:lstStyle/>
          <a:p>
            <a:pPr algn="just" marL="444366" indent="-222183" lvl="1">
              <a:lnSpc>
                <a:spcPts val="3375"/>
              </a:lnSpc>
              <a:buFont typeface="Arial"/>
              <a:buChar char="•"/>
            </a:pPr>
            <a:r>
              <a:rPr lang="en-US" sz="2058">
                <a:solidFill>
                  <a:srgbClr val="FFFFFF"/>
                </a:solidFill>
                <a:latin typeface="Poppins"/>
                <a:ea typeface="Poppins"/>
                <a:cs typeface="Poppins"/>
                <a:sym typeface="Poppins"/>
              </a:rPr>
              <a:t>Missing values in the Cuisines column were handled by filling them with the most frequent cuisine (North Indian), while zero values in the Average Cost for Two were replaced with the mean value of ₹1199.21.</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The Opening Date column was cleaned and reformatted using Text </a:t>
            </a:r>
            <a:r>
              <a:rPr lang="en-US" sz="2058">
                <a:solidFill>
                  <a:srgbClr val="FFFFFF"/>
                </a:solidFill>
                <a:latin typeface="Poppins"/>
                <a:ea typeface="Poppins"/>
                <a:cs typeface="Poppins"/>
                <a:sym typeface="Poppins"/>
              </a:rPr>
              <a:t>to Columns and the DATE() function, and the Country Code was translated into full country names using the VLOOKUP function.</a:t>
            </a:r>
          </a:p>
          <a:p>
            <a:pPr algn="just">
              <a:lnSpc>
                <a:spcPts val="3375"/>
              </a:lnSpc>
            </a:pPr>
          </a:p>
          <a:p>
            <a:pPr algn="just" marL="444366" indent="-222183" lvl="1">
              <a:lnSpc>
                <a:spcPts val="3375"/>
              </a:lnSpc>
              <a:buFont typeface="Arial"/>
              <a:buChar char="•"/>
            </a:pPr>
            <a:r>
              <a:rPr lang="en-US" sz="2058">
                <a:solidFill>
                  <a:srgbClr val="FFFFFF"/>
                </a:solidFill>
                <a:latin typeface="Poppins"/>
                <a:ea typeface="Poppins"/>
                <a:cs typeface="Poppins"/>
                <a:sym typeface="Poppins"/>
              </a:rPr>
              <a:t>This dataset is essential for analyzing market saturation, identifying growth opportunities, and understanding consumer preferences to guide Zomato’s restaurant expansion strategy.</a:t>
            </a:r>
          </a:p>
          <a:p>
            <a:pPr algn="just">
              <a:lnSpc>
                <a:spcPts val="3375"/>
              </a:lnSpc>
            </a:pPr>
          </a:p>
        </p:txBody>
      </p:sp>
      <p:sp>
        <p:nvSpPr>
          <p:cNvPr name="TextBox 3" id="3"/>
          <p:cNvSpPr txBox="true"/>
          <p:nvPr/>
        </p:nvSpPr>
        <p:spPr>
          <a:xfrm rot="0">
            <a:off x="558136" y="328391"/>
            <a:ext cx="16230600" cy="1153741"/>
          </a:xfrm>
          <a:prstGeom prst="rect">
            <a:avLst/>
          </a:prstGeom>
        </p:spPr>
        <p:txBody>
          <a:bodyPr anchor="t" rtlCol="false" tIns="0" lIns="0" bIns="0" rIns="0">
            <a:spAutoFit/>
          </a:bodyPr>
          <a:lstStyle/>
          <a:p>
            <a:pPr algn="ctr">
              <a:lnSpc>
                <a:spcPts val="8359"/>
              </a:lnSpc>
            </a:pPr>
            <a:r>
              <a:rPr lang="en-US" sz="7599" b="true">
                <a:solidFill>
                  <a:srgbClr val="FFFFFF"/>
                </a:solidFill>
                <a:latin typeface="Poppins Bold"/>
                <a:ea typeface="Poppins Bold"/>
                <a:cs typeface="Poppins Bold"/>
                <a:sym typeface="Poppins Bold"/>
              </a:rPr>
              <a:t>Data Overview</a:t>
            </a:r>
          </a:p>
        </p:txBody>
      </p:sp>
      <p:grpSp>
        <p:nvGrpSpPr>
          <p:cNvPr name="Group 4" id="4"/>
          <p:cNvGrpSpPr/>
          <p:nvPr/>
        </p:nvGrpSpPr>
        <p:grpSpPr>
          <a:xfrm rot="7447315">
            <a:off x="14449555" y="-2284897"/>
            <a:ext cx="5226576" cy="522657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7447315">
            <a:off x="-5183038" y="7671152"/>
            <a:ext cx="10366077" cy="1036607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2158881">
            <a:off x="3320663" y="9047334"/>
            <a:ext cx="1719317" cy="1682120"/>
          </a:xfrm>
          <a:custGeom>
            <a:avLst/>
            <a:gdLst/>
            <a:ahLst/>
            <a:cxnLst/>
            <a:rect r="r" b="b" t="t" l="l"/>
            <a:pathLst>
              <a:path h="1682120" w="1719317">
                <a:moveTo>
                  <a:pt x="0" y="0"/>
                </a:moveTo>
                <a:lnTo>
                  <a:pt x="1719317" y="0"/>
                </a:lnTo>
                <a:lnTo>
                  <a:pt x="1719317" y="1682120"/>
                </a:lnTo>
                <a:lnTo>
                  <a:pt x="0" y="1682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2158881">
            <a:off x="13834827" y="697809"/>
            <a:ext cx="1227033" cy="1200487"/>
          </a:xfrm>
          <a:custGeom>
            <a:avLst/>
            <a:gdLst/>
            <a:ahLst/>
            <a:cxnLst/>
            <a:rect r="r" b="b" t="t" l="l"/>
            <a:pathLst>
              <a:path h="1200487" w="1227033">
                <a:moveTo>
                  <a:pt x="0" y="0"/>
                </a:moveTo>
                <a:lnTo>
                  <a:pt x="1227033" y="0"/>
                </a:lnTo>
                <a:lnTo>
                  <a:pt x="1227033" y="1200487"/>
                </a:lnTo>
                <a:lnTo>
                  <a:pt x="0" y="12004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028700" y="1298052"/>
            <a:ext cx="1666125" cy="530678"/>
            <a:chOff x="0" y="0"/>
            <a:chExt cx="2221500" cy="707571"/>
          </a:xfrm>
        </p:grpSpPr>
        <p:grpSp>
          <p:nvGrpSpPr>
            <p:cNvPr name="Group 13" id="13"/>
            <p:cNvGrpSpPr/>
            <p:nvPr/>
          </p:nvGrpSpPr>
          <p:grpSpPr>
            <a:xfrm rot="0">
              <a:off x="0" y="0"/>
              <a:ext cx="101155" cy="10115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 id="16"/>
            <p:cNvGrpSpPr/>
            <p:nvPr/>
          </p:nvGrpSpPr>
          <p:grpSpPr>
            <a:xfrm rot="0">
              <a:off x="265043" y="0"/>
              <a:ext cx="101155" cy="10115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 id="19"/>
            <p:cNvGrpSpPr/>
            <p:nvPr/>
          </p:nvGrpSpPr>
          <p:grpSpPr>
            <a:xfrm rot="0">
              <a:off x="530086" y="0"/>
              <a:ext cx="101155" cy="10115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 id="22"/>
            <p:cNvGrpSpPr/>
            <p:nvPr/>
          </p:nvGrpSpPr>
          <p:grpSpPr>
            <a:xfrm rot="0">
              <a:off x="795129" y="0"/>
              <a:ext cx="101155" cy="10115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5" id="25"/>
            <p:cNvGrpSpPr/>
            <p:nvPr/>
          </p:nvGrpSpPr>
          <p:grpSpPr>
            <a:xfrm rot="0">
              <a:off x="1060172" y="0"/>
              <a:ext cx="101155" cy="10115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8" id="28"/>
            <p:cNvGrpSpPr/>
            <p:nvPr/>
          </p:nvGrpSpPr>
          <p:grpSpPr>
            <a:xfrm rot="0">
              <a:off x="1325215" y="0"/>
              <a:ext cx="101155" cy="101155"/>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1" id="31"/>
            <p:cNvGrpSpPr/>
            <p:nvPr/>
          </p:nvGrpSpPr>
          <p:grpSpPr>
            <a:xfrm rot="0">
              <a:off x="1590258" y="0"/>
              <a:ext cx="101155" cy="101155"/>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4" id="34"/>
            <p:cNvGrpSpPr/>
            <p:nvPr/>
          </p:nvGrpSpPr>
          <p:grpSpPr>
            <a:xfrm rot="0">
              <a:off x="1855302" y="0"/>
              <a:ext cx="101155" cy="101155"/>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37" id="37"/>
            <p:cNvGrpSpPr/>
            <p:nvPr/>
          </p:nvGrpSpPr>
          <p:grpSpPr>
            <a:xfrm rot="0">
              <a:off x="2120345" y="0"/>
              <a:ext cx="101155" cy="101155"/>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9" id="3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0" id="40"/>
            <p:cNvGrpSpPr/>
            <p:nvPr/>
          </p:nvGrpSpPr>
          <p:grpSpPr>
            <a:xfrm rot="0">
              <a:off x="0" y="201830"/>
              <a:ext cx="101155" cy="101155"/>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2" id="4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3" id="43"/>
            <p:cNvGrpSpPr/>
            <p:nvPr/>
          </p:nvGrpSpPr>
          <p:grpSpPr>
            <a:xfrm rot="0">
              <a:off x="265043" y="201830"/>
              <a:ext cx="101155" cy="101155"/>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5" id="4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6" id="46"/>
            <p:cNvGrpSpPr/>
            <p:nvPr/>
          </p:nvGrpSpPr>
          <p:grpSpPr>
            <a:xfrm rot="0">
              <a:off x="530086" y="201830"/>
              <a:ext cx="101155" cy="101155"/>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8" id="4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49" id="49"/>
            <p:cNvGrpSpPr/>
            <p:nvPr/>
          </p:nvGrpSpPr>
          <p:grpSpPr>
            <a:xfrm rot="0">
              <a:off x="795129" y="201830"/>
              <a:ext cx="101155" cy="101155"/>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1" id="5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2" id="52"/>
            <p:cNvGrpSpPr/>
            <p:nvPr/>
          </p:nvGrpSpPr>
          <p:grpSpPr>
            <a:xfrm rot="0">
              <a:off x="1060172" y="201830"/>
              <a:ext cx="101155" cy="101155"/>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4" id="5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5" id="55"/>
            <p:cNvGrpSpPr/>
            <p:nvPr/>
          </p:nvGrpSpPr>
          <p:grpSpPr>
            <a:xfrm rot="0">
              <a:off x="1325215" y="201830"/>
              <a:ext cx="101155" cy="101155"/>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7" id="5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58" id="58"/>
            <p:cNvGrpSpPr/>
            <p:nvPr/>
          </p:nvGrpSpPr>
          <p:grpSpPr>
            <a:xfrm rot="0">
              <a:off x="1590258" y="201830"/>
              <a:ext cx="101155" cy="101155"/>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0" id="6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1" id="61"/>
            <p:cNvGrpSpPr/>
            <p:nvPr/>
          </p:nvGrpSpPr>
          <p:grpSpPr>
            <a:xfrm rot="0">
              <a:off x="1855302" y="201830"/>
              <a:ext cx="101155" cy="101155"/>
              <a:chOff x="0" y="0"/>
              <a:chExt cx="812800" cy="812800"/>
            </a:xfrm>
          </p:grpSpPr>
          <p:sp>
            <p:nvSpPr>
              <p:cNvPr name="Freeform 62" id="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3" id="6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4" id="64"/>
            <p:cNvGrpSpPr/>
            <p:nvPr/>
          </p:nvGrpSpPr>
          <p:grpSpPr>
            <a:xfrm rot="0">
              <a:off x="2120345" y="201830"/>
              <a:ext cx="101155" cy="101155"/>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6" id="6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67" id="67"/>
            <p:cNvGrpSpPr/>
            <p:nvPr/>
          </p:nvGrpSpPr>
          <p:grpSpPr>
            <a:xfrm rot="0">
              <a:off x="0" y="606416"/>
              <a:ext cx="101155" cy="101155"/>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9" id="6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0" id="70"/>
            <p:cNvGrpSpPr/>
            <p:nvPr/>
          </p:nvGrpSpPr>
          <p:grpSpPr>
            <a:xfrm rot="0">
              <a:off x="265043" y="606416"/>
              <a:ext cx="101155" cy="101155"/>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2" id="7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3" id="73"/>
            <p:cNvGrpSpPr/>
            <p:nvPr/>
          </p:nvGrpSpPr>
          <p:grpSpPr>
            <a:xfrm rot="0">
              <a:off x="530086" y="606416"/>
              <a:ext cx="101155" cy="101155"/>
              <a:chOff x="0" y="0"/>
              <a:chExt cx="812800" cy="812800"/>
            </a:xfrm>
          </p:grpSpPr>
          <p:sp>
            <p:nvSpPr>
              <p:cNvPr name="Freeform 74" id="7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5" id="7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6" id="76"/>
            <p:cNvGrpSpPr/>
            <p:nvPr/>
          </p:nvGrpSpPr>
          <p:grpSpPr>
            <a:xfrm rot="0">
              <a:off x="795129" y="606416"/>
              <a:ext cx="101155" cy="101155"/>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8" id="7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79" id="79"/>
            <p:cNvGrpSpPr/>
            <p:nvPr/>
          </p:nvGrpSpPr>
          <p:grpSpPr>
            <a:xfrm rot="0">
              <a:off x="1060172" y="606416"/>
              <a:ext cx="101155" cy="101155"/>
              <a:chOff x="0" y="0"/>
              <a:chExt cx="812800" cy="812800"/>
            </a:xfrm>
          </p:grpSpPr>
          <p:sp>
            <p:nvSpPr>
              <p:cNvPr name="Freeform 80" id="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1" id="8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2" id="82"/>
            <p:cNvGrpSpPr/>
            <p:nvPr/>
          </p:nvGrpSpPr>
          <p:grpSpPr>
            <a:xfrm rot="0">
              <a:off x="1325215" y="606416"/>
              <a:ext cx="101155" cy="101155"/>
              <a:chOff x="0" y="0"/>
              <a:chExt cx="812800" cy="812800"/>
            </a:xfrm>
          </p:grpSpPr>
          <p:sp>
            <p:nvSpPr>
              <p:cNvPr name="Freeform 83" id="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4" id="8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5" id="85"/>
            <p:cNvGrpSpPr/>
            <p:nvPr/>
          </p:nvGrpSpPr>
          <p:grpSpPr>
            <a:xfrm rot="0">
              <a:off x="1590258" y="606416"/>
              <a:ext cx="101155" cy="101155"/>
              <a:chOff x="0" y="0"/>
              <a:chExt cx="812800" cy="812800"/>
            </a:xfrm>
          </p:grpSpPr>
          <p:sp>
            <p:nvSpPr>
              <p:cNvPr name="Freeform 86" id="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7" id="8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88" id="88"/>
            <p:cNvGrpSpPr/>
            <p:nvPr/>
          </p:nvGrpSpPr>
          <p:grpSpPr>
            <a:xfrm rot="0">
              <a:off x="1855302" y="606416"/>
              <a:ext cx="101155" cy="101155"/>
              <a:chOff x="0" y="0"/>
              <a:chExt cx="812800" cy="812800"/>
            </a:xfrm>
          </p:grpSpPr>
          <p:sp>
            <p:nvSpPr>
              <p:cNvPr name="Freeform 89" id="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0" id="9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1" id="91"/>
            <p:cNvGrpSpPr/>
            <p:nvPr/>
          </p:nvGrpSpPr>
          <p:grpSpPr>
            <a:xfrm rot="0">
              <a:off x="2120345" y="606416"/>
              <a:ext cx="101155" cy="101155"/>
              <a:chOff x="0" y="0"/>
              <a:chExt cx="812800" cy="812800"/>
            </a:xfrm>
          </p:grpSpPr>
          <p:sp>
            <p:nvSpPr>
              <p:cNvPr name="Freeform 92" id="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3" id="9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4" id="94"/>
            <p:cNvGrpSpPr/>
            <p:nvPr/>
          </p:nvGrpSpPr>
          <p:grpSpPr>
            <a:xfrm rot="0">
              <a:off x="0" y="403661"/>
              <a:ext cx="101155" cy="101155"/>
              <a:chOff x="0" y="0"/>
              <a:chExt cx="812800" cy="812800"/>
            </a:xfrm>
          </p:grpSpPr>
          <p:sp>
            <p:nvSpPr>
              <p:cNvPr name="Freeform 95" id="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6" id="9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97" id="97"/>
            <p:cNvGrpSpPr/>
            <p:nvPr/>
          </p:nvGrpSpPr>
          <p:grpSpPr>
            <a:xfrm rot="0">
              <a:off x="265043" y="403661"/>
              <a:ext cx="101155" cy="101155"/>
              <a:chOff x="0" y="0"/>
              <a:chExt cx="812800" cy="812800"/>
            </a:xfrm>
          </p:grpSpPr>
          <p:sp>
            <p:nvSpPr>
              <p:cNvPr name="Freeform 98" id="9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9" id="9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0" id="100"/>
            <p:cNvGrpSpPr/>
            <p:nvPr/>
          </p:nvGrpSpPr>
          <p:grpSpPr>
            <a:xfrm rot="0">
              <a:off x="530086" y="403661"/>
              <a:ext cx="101155" cy="101155"/>
              <a:chOff x="0" y="0"/>
              <a:chExt cx="812800" cy="812800"/>
            </a:xfrm>
          </p:grpSpPr>
          <p:sp>
            <p:nvSpPr>
              <p:cNvPr name="Freeform 101" id="10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2" id="10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3" id="103"/>
            <p:cNvGrpSpPr/>
            <p:nvPr/>
          </p:nvGrpSpPr>
          <p:grpSpPr>
            <a:xfrm rot="0">
              <a:off x="795129" y="403661"/>
              <a:ext cx="101155" cy="101155"/>
              <a:chOff x="0" y="0"/>
              <a:chExt cx="812800" cy="812800"/>
            </a:xfrm>
          </p:grpSpPr>
          <p:sp>
            <p:nvSpPr>
              <p:cNvPr name="Freeform 104" id="10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5" id="10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6" id="106"/>
            <p:cNvGrpSpPr/>
            <p:nvPr/>
          </p:nvGrpSpPr>
          <p:grpSpPr>
            <a:xfrm rot="0">
              <a:off x="1060172" y="403661"/>
              <a:ext cx="101155" cy="101155"/>
              <a:chOff x="0" y="0"/>
              <a:chExt cx="812800" cy="812800"/>
            </a:xfrm>
          </p:grpSpPr>
          <p:sp>
            <p:nvSpPr>
              <p:cNvPr name="Freeform 107" id="10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8" id="10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09" id="109"/>
            <p:cNvGrpSpPr/>
            <p:nvPr/>
          </p:nvGrpSpPr>
          <p:grpSpPr>
            <a:xfrm rot="0">
              <a:off x="1325215" y="403661"/>
              <a:ext cx="101155" cy="101155"/>
              <a:chOff x="0" y="0"/>
              <a:chExt cx="812800" cy="812800"/>
            </a:xfrm>
          </p:grpSpPr>
          <p:sp>
            <p:nvSpPr>
              <p:cNvPr name="Freeform 110" id="1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1" id="1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2" id="112"/>
            <p:cNvGrpSpPr/>
            <p:nvPr/>
          </p:nvGrpSpPr>
          <p:grpSpPr>
            <a:xfrm rot="0">
              <a:off x="1590258" y="403661"/>
              <a:ext cx="101155" cy="101155"/>
              <a:chOff x="0" y="0"/>
              <a:chExt cx="812800" cy="812800"/>
            </a:xfrm>
          </p:grpSpPr>
          <p:sp>
            <p:nvSpPr>
              <p:cNvPr name="Freeform 113" id="1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4" id="1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5" id="115"/>
            <p:cNvGrpSpPr/>
            <p:nvPr/>
          </p:nvGrpSpPr>
          <p:grpSpPr>
            <a:xfrm rot="0">
              <a:off x="1855302" y="403661"/>
              <a:ext cx="101155" cy="101155"/>
              <a:chOff x="0" y="0"/>
              <a:chExt cx="812800" cy="812800"/>
            </a:xfrm>
          </p:grpSpPr>
          <p:sp>
            <p:nvSpPr>
              <p:cNvPr name="Freeform 116" id="1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7" id="1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18" id="118"/>
            <p:cNvGrpSpPr/>
            <p:nvPr/>
          </p:nvGrpSpPr>
          <p:grpSpPr>
            <a:xfrm rot="0">
              <a:off x="2120345" y="403661"/>
              <a:ext cx="101155" cy="101155"/>
              <a:chOff x="0" y="0"/>
              <a:chExt cx="812800" cy="812800"/>
            </a:xfrm>
          </p:grpSpPr>
          <p:sp>
            <p:nvSpPr>
              <p:cNvPr name="Freeform 119" id="1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0" id="1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grpSp>
        <p:nvGrpSpPr>
          <p:cNvPr name="Group 121" id="121"/>
          <p:cNvGrpSpPr/>
          <p:nvPr/>
        </p:nvGrpSpPr>
        <p:grpSpPr>
          <a:xfrm rot="0">
            <a:off x="15955674" y="8939121"/>
            <a:ext cx="1666125" cy="530678"/>
            <a:chOff x="0" y="0"/>
            <a:chExt cx="2221500" cy="707571"/>
          </a:xfrm>
        </p:grpSpPr>
        <p:grpSp>
          <p:nvGrpSpPr>
            <p:cNvPr name="Group 122" id="122"/>
            <p:cNvGrpSpPr/>
            <p:nvPr/>
          </p:nvGrpSpPr>
          <p:grpSpPr>
            <a:xfrm rot="0">
              <a:off x="0" y="0"/>
              <a:ext cx="101155" cy="101155"/>
              <a:chOff x="0" y="0"/>
              <a:chExt cx="812800" cy="812800"/>
            </a:xfrm>
          </p:grpSpPr>
          <p:sp>
            <p:nvSpPr>
              <p:cNvPr name="Freeform 123" id="1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4" id="12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5" id="125"/>
            <p:cNvGrpSpPr/>
            <p:nvPr/>
          </p:nvGrpSpPr>
          <p:grpSpPr>
            <a:xfrm rot="0">
              <a:off x="265043" y="0"/>
              <a:ext cx="101155" cy="101155"/>
              <a:chOff x="0" y="0"/>
              <a:chExt cx="812800" cy="812800"/>
            </a:xfrm>
          </p:grpSpPr>
          <p:sp>
            <p:nvSpPr>
              <p:cNvPr name="Freeform 126" id="1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7" id="12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28" id="128"/>
            <p:cNvGrpSpPr/>
            <p:nvPr/>
          </p:nvGrpSpPr>
          <p:grpSpPr>
            <a:xfrm rot="0">
              <a:off x="530086" y="0"/>
              <a:ext cx="101155" cy="101155"/>
              <a:chOff x="0" y="0"/>
              <a:chExt cx="812800" cy="812800"/>
            </a:xfrm>
          </p:grpSpPr>
          <p:sp>
            <p:nvSpPr>
              <p:cNvPr name="Freeform 129" id="1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0" id="13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1" id="131"/>
            <p:cNvGrpSpPr/>
            <p:nvPr/>
          </p:nvGrpSpPr>
          <p:grpSpPr>
            <a:xfrm rot="0">
              <a:off x="795129" y="0"/>
              <a:ext cx="101155" cy="101155"/>
              <a:chOff x="0" y="0"/>
              <a:chExt cx="812800" cy="812800"/>
            </a:xfrm>
          </p:grpSpPr>
          <p:sp>
            <p:nvSpPr>
              <p:cNvPr name="Freeform 132" id="1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3" id="13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4" id="134"/>
            <p:cNvGrpSpPr/>
            <p:nvPr/>
          </p:nvGrpSpPr>
          <p:grpSpPr>
            <a:xfrm rot="0">
              <a:off x="1060172" y="0"/>
              <a:ext cx="101155" cy="101155"/>
              <a:chOff x="0" y="0"/>
              <a:chExt cx="812800" cy="812800"/>
            </a:xfrm>
          </p:grpSpPr>
          <p:sp>
            <p:nvSpPr>
              <p:cNvPr name="Freeform 135" id="1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6" id="13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37" id="137"/>
            <p:cNvGrpSpPr/>
            <p:nvPr/>
          </p:nvGrpSpPr>
          <p:grpSpPr>
            <a:xfrm rot="0">
              <a:off x="1325215" y="0"/>
              <a:ext cx="101155" cy="101155"/>
              <a:chOff x="0" y="0"/>
              <a:chExt cx="812800" cy="812800"/>
            </a:xfrm>
          </p:grpSpPr>
          <p:sp>
            <p:nvSpPr>
              <p:cNvPr name="Freeform 138" id="1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9" id="13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0" id="140"/>
            <p:cNvGrpSpPr/>
            <p:nvPr/>
          </p:nvGrpSpPr>
          <p:grpSpPr>
            <a:xfrm rot="0">
              <a:off x="1590258" y="0"/>
              <a:ext cx="101155" cy="101155"/>
              <a:chOff x="0" y="0"/>
              <a:chExt cx="812800" cy="812800"/>
            </a:xfrm>
          </p:grpSpPr>
          <p:sp>
            <p:nvSpPr>
              <p:cNvPr name="Freeform 141" id="1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2" id="14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3" id="143"/>
            <p:cNvGrpSpPr/>
            <p:nvPr/>
          </p:nvGrpSpPr>
          <p:grpSpPr>
            <a:xfrm rot="0">
              <a:off x="1855302" y="0"/>
              <a:ext cx="101155" cy="101155"/>
              <a:chOff x="0" y="0"/>
              <a:chExt cx="812800" cy="812800"/>
            </a:xfrm>
          </p:grpSpPr>
          <p:sp>
            <p:nvSpPr>
              <p:cNvPr name="Freeform 144" id="1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5" id="14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6" id="146"/>
            <p:cNvGrpSpPr/>
            <p:nvPr/>
          </p:nvGrpSpPr>
          <p:grpSpPr>
            <a:xfrm rot="0">
              <a:off x="2120345" y="0"/>
              <a:ext cx="101155" cy="101155"/>
              <a:chOff x="0" y="0"/>
              <a:chExt cx="812800" cy="812800"/>
            </a:xfrm>
          </p:grpSpPr>
          <p:sp>
            <p:nvSpPr>
              <p:cNvPr name="Freeform 147" id="1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8" id="14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49" id="149"/>
            <p:cNvGrpSpPr/>
            <p:nvPr/>
          </p:nvGrpSpPr>
          <p:grpSpPr>
            <a:xfrm rot="0">
              <a:off x="0" y="201830"/>
              <a:ext cx="101155" cy="101155"/>
              <a:chOff x="0" y="0"/>
              <a:chExt cx="812800" cy="812800"/>
            </a:xfrm>
          </p:grpSpPr>
          <p:sp>
            <p:nvSpPr>
              <p:cNvPr name="Freeform 150" id="1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1" id="15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2" id="152"/>
            <p:cNvGrpSpPr/>
            <p:nvPr/>
          </p:nvGrpSpPr>
          <p:grpSpPr>
            <a:xfrm rot="0">
              <a:off x="265043" y="201830"/>
              <a:ext cx="101155" cy="101155"/>
              <a:chOff x="0" y="0"/>
              <a:chExt cx="812800" cy="812800"/>
            </a:xfrm>
          </p:grpSpPr>
          <p:sp>
            <p:nvSpPr>
              <p:cNvPr name="Freeform 153" id="1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4" id="15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5" id="155"/>
            <p:cNvGrpSpPr/>
            <p:nvPr/>
          </p:nvGrpSpPr>
          <p:grpSpPr>
            <a:xfrm rot="0">
              <a:off x="530086" y="201830"/>
              <a:ext cx="101155" cy="101155"/>
              <a:chOff x="0" y="0"/>
              <a:chExt cx="812800" cy="812800"/>
            </a:xfrm>
          </p:grpSpPr>
          <p:sp>
            <p:nvSpPr>
              <p:cNvPr name="Freeform 156" id="1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7" id="15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58" id="158"/>
            <p:cNvGrpSpPr/>
            <p:nvPr/>
          </p:nvGrpSpPr>
          <p:grpSpPr>
            <a:xfrm rot="0">
              <a:off x="795129" y="201830"/>
              <a:ext cx="101155" cy="101155"/>
              <a:chOff x="0" y="0"/>
              <a:chExt cx="812800" cy="812800"/>
            </a:xfrm>
          </p:grpSpPr>
          <p:sp>
            <p:nvSpPr>
              <p:cNvPr name="Freeform 159" id="1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0" id="16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1" id="161"/>
            <p:cNvGrpSpPr/>
            <p:nvPr/>
          </p:nvGrpSpPr>
          <p:grpSpPr>
            <a:xfrm rot="0">
              <a:off x="1060172" y="201830"/>
              <a:ext cx="101155" cy="101155"/>
              <a:chOff x="0" y="0"/>
              <a:chExt cx="812800" cy="812800"/>
            </a:xfrm>
          </p:grpSpPr>
          <p:sp>
            <p:nvSpPr>
              <p:cNvPr name="Freeform 162" id="1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3" id="16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4" id="164"/>
            <p:cNvGrpSpPr/>
            <p:nvPr/>
          </p:nvGrpSpPr>
          <p:grpSpPr>
            <a:xfrm rot="0">
              <a:off x="1325215" y="201830"/>
              <a:ext cx="101155" cy="101155"/>
              <a:chOff x="0" y="0"/>
              <a:chExt cx="812800" cy="812800"/>
            </a:xfrm>
          </p:grpSpPr>
          <p:sp>
            <p:nvSpPr>
              <p:cNvPr name="Freeform 165" id="1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6" id="16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67" id="167"/>
            <p:cNvGrpSpPr/>
            <p:nvPr/>
          </p:nvGrpSpPr>
          <p:grpSpPr>
            <a:xfrm rot="0">
              <a:off x="1590258" y="201830"/>
              <a:ext cx="101155" cy="101155"/>
              <a:chOff x="0" y="0"/>
              <a:chExt cx="812800" cy="812800"/>
            </a:xfrm>
          </p:grpSpPr>
          <p:sp>
            <p:nvSpPr>
              <p:cNvPr name="Freeform 168" id="1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9" id="16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0" id="170"/>
            <p:cNvGrpSpPr/>
            <p:nvPr/>
          </p:nvGrpSpPr>
          <p:grpSpPr>
            <a:xfrm rot="0">
              <a:off x="1855302" y="201830"/>
              <a:ext cx="101155" cy="101155"/>
              <a:chOff x="0" y="0"/>
              <a:chExt cx="812800" cy="812800"/>
            </a:xfrm>
          </p:grpSpPr>
          <p:sp>
            <p:nvSpPr>
              <p:cNvPr name="Freeform 171" id="1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2" id="17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3" id="173"/>
            <p:cNvGrpSpPr/>
            <p:nvPr/>
          </p:nvGrpSpPr>
          <p:grpSpPr>
            <a:xfrm rot="0">
              <a:off x="2120345" y="201830"/>
              <a:ext cx="101155" cy="101155"/>
              <a:chOff x="0" y="0"/>
              <a:chExt cx="812800" cy="812800"/>
            </a:xfrm>
          </p:grpSpPr>
          <p:sp>
            <p:nvSpPr>
              <p:cNvPr name="Freeform 174" id="17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5" id="17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6" id="176"/>
            <p:cNvGrpSpPr/>
            <p:nvPr/>
          </p:nvGrpSpPr>
          <p:grpSpPr>
            <a:xfrm rot="0">
              <a:off x="0" y="606416"/>
              <a:ext cx="101155" cy="101155"/>
              <a:chOff x="0" y="0"/>
              <a:chExt cx="812800" cy="812800"/>
            </a:xfrm>
          </p:grpSpPr>
          <p:sp>
            <p:nvSpPr>
              <p:cNvPr name="Freeform 177" id="1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8" id="17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79" id="179"/>
            <p:cNvGrpSpPr/>
            <p:nvPr/>
          </p:nvGrpSpPr>
          <p:grpSpPr>
            <a:xfrm rot="0">
              <a:off x="265043" y="606416"/>
              <a:ext cx="101155" cy="101155"/>
              <a:chOff x="0" y="0"/>
              <a:chExt cx="812800" cy="812800"/>
            </a:xfrm>
          </p:grpSpPr>
          <p:sp>
            <p:nvSpPr>
              <p:cNvPr name="Freeform 180" id="1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1" id="18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2" id="182"/>
            <p:cNvGrpSpPr/>
            <p:nvPr/>
          </p:nvGrpSpPr>
          <p:grpSpPr>
            <a:xfrm rot="0">
              <a:off x="530086" y="606416"/>
              <a:ext cx="101155" cy="101155"/>
              <a:chOff x="0" y="0"/>
              <a:chExt cx="812800" cy="812800"/>
            </a:xfrm>
          </p:grpSpPr>
          <p:sp>
            <p:nvSpPr>
              <p:cNvPr name="Freeform 183" id="1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4" id="18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5" id="185"/>
            <p:cNvGrpSpPr/>
            <p:nvPr/>
          </p:nvGrpSpPr>
          <p:grpSpPr>
            <a:xfrm rot="0">
              <a:off x="795129" y="606416"/>
              <a:ext cx="101155" cy="101155"/>
              <a:chOff x="0" y="0"/>
              <a:chExt cx="812800" cy="812800"/>
            </a:xfrm>
          </p:grpSpPr>
          <p:sp>
            <p:nvSpPr>
              <p:cNvPr name="Freeform 186" id="1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7" id="18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88" id="188"/>
            <p:cNvGrpSpPr/>
            <p:nvPr/>
          </p:nvGrpSpPr>
          <p:grpSpPr>
            <a:xfrm rot="0">
              <a:off x="1060172" y="606416"/>
              <a:ext cx="101155" cy="101155"/>
              <a:chOff x="0" y="0"/>
              <a:chExt cx="812800" cy="812800"/>
            </a:xfrm>
          </p:grpSpPr>
          <p:sp>
            <p:nvSpPr>
              <p:cNvPr name="Freeform 189" id="1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0" id="19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1" id="191"/>
            <p:cNvGrpSpPr/>
            <p:nvPr/>
          </p:nvGrpSpPr>
          <p:grpSpPr>
            <a:xfrm rot="0">
              <a:off x="1325215" y="606416"/>
              <a:ext cx="101155" cy="101155"/>
              <a:chOff x="0" y="0"/>
              <a:chExt cx="812800" cy="812800"/>
            </a:xfrm>
          </p:grpSpPr>
          <p:sp>
            <p:nvSpPr>
              <p:cNvPr name="Freeform 192" id="1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3" id="19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4" id="194"/>
            <p:cNvGrpSpPr/>
            <p:nvPr/>
          </p:nvGrpSpPr>
          <p:grpSpPr>
            <a:xfrm rot="0">
              <a:off x="1590258" y="606416"/>
              <a:ext cx="101155" cy="101155"/>
              <a:chOff x="0" y="0"/>
              <a:chExt cx="812800" cy="812800"/>
            </a:xfrm>
          </p:grpSpPr>
          <p:sp>
            <p:nvSpPr>
              <p:cNvPr name="Freeform 195" id="19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6" id="19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197" id="197"/>
            <p:cNvGrpSpPr/>
            <p:nvPr/>
          </p:nvGrpSpPr>
          <p:grpSpPr>
            <a:xfrm rot="0">
              <a:off x="1855302" y="606416"/>
              <a:ext cx="101155" cy="101155"/>
              <a:chOff x="0" y="0"/>
              <a:chExt cx="812800" cy="812800"/>
            </a:xfrm>
          </p:grpSpPr>
          <p:sp>
            <p:nvSpPr>
              <p:cNvPr name="Freeform 198" id="19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9" id="19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0" id="200"/>
            <p:cNvGrpSpPr/>
            <p:nvPr/>
          </p:nvGrpSpPr>
          <p:grpSpPr>
            <a:xfrm rot="0">
              <a:off x="2120345" y="606416"/>
              <a:ext cx="101155" cy="101155"/>
              <a:chOff x="0" y="0"/>
              <a:chExt cx="812800" cy="812800"/>
            </a:xfrm>
          </p:grpSpPr>
          <p:sp>
            <p:nvSpPr>
              <p:cNvPr name="Freeform 201" id="20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2" id="202"/>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3" id="203"/>
            <p:cNvGrpSpPr/>
            <p:nvPr/>
          </p:nvGrpSpPr>
          <p:grpSpPr>
            <a:xfrm rot="0">
              <a:off x="0" y="403661"/>
              <a:ext cx="101155" cy="101155"/>
              <a:chOff x="0" y="0"/>
              <a:chExt cx="812800" cy="812800"/>
            </a:xfrm>
          </p:grpSpPr>
          <p:sp>
            <p:nvSpPr>
              <p:cNvPr name="Freeform 204" id="20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5" id="20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6" id="206"/>
            <p:cNvGrpSpPr/>
            <p:nvPr/>
          </p:nvGrpSpPr>
          <p:grpSpPr>
            <a:xfrm rot="0">
              <a:off x="265043" y="403661"/>
              <a:ext cx="101155" cy="101155"/>
              <a:chOff x="0" y="0"/>
              <a:chExt cx="812800" cy="812800"/>
            </a:xfrm>
          </p:grpSpPr>
          <p:sp>
            <p:nvSpPr>
              <p:cNvPr name="Freeform 207" id="20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08" id="20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09" id="209"/>
            <p:cNvGrpSpPr/>
            <p:nvPr/>
          </p:nvGrpSpPr>
          <p:grpSpPr>
            <a:xfrm rot="0">
              <a:off x="530086" y="403661"/>
              <a:ext cx="101155" cy="101155"/>
              <a:chOff x="0" y="0"/>
              <a:chExt cx="812800" cy="812800"/>
            </a:xfrm>
          </p:grpSpPr>
          <p:sp>
            <p:nvSpPr>
              <p:cNvPr name="Freeform 210" id="2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1" id="211"/>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2" id="212"/>
            <p:cNvGrpSpPr/>
            <p:nvPr/>
          </p:nvGrpSpPr>
          <p:grpSpPr>
            <a:xfrm rot="0">
              <a:off x="795129" y="403661"/>
              <a:ext cx="101155" cy="101155"/>
              <a:chOff x="0" y="0"/>
              <a:chExt cx="812800" cy="812800"/>
            </a:xfrm>
          </p:grpSpPr>
          <p:sp>
            <p:nvSpPr>
              <p:cNvPr name="Freeform 213" id="2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4" id="214"/>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5" id="215"/>
            <p:cNvGrpSpPr/>
            <p:nvPr/>
          </p:nvGrpSpPr>
          <p:grpSpPr>
            <a:xfrm rot="0">
              <a:off x="1060172" y="403661"/>
              <a:ext cx="101155" cy="101155"/>
              <a:chOff x="0" y="0"/>
              <a:chExt cx="812800" cy="812800"/>
            </a:xfrm>
          </p:grpSpPr>
          <p:sp>
            <p:nvSpPr>
              <p:cNvPr name="Freeform 216" id="2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7" id="21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18" id="218"/>
            <p:cNvGrpSpPr/>
            <p:nvPr/>
          </p:nvGrpSpPr>
          <p:grpSpPr>
            <a:xfrm rot="0">
              <a:off x="1325215" y="403661"/>
              <a:ext cx="101155" cy="101155"/>
              <a:chOff x="0" y="0"/>
              <a:chExt cx="812800" cy="812800"/>
            </a:xfrm>
          </p:grpSpPr>
          <p:sp>
            <p:nvSpPr>
              <p:cNvPr name="Freeform 219" id="2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0" id="220"/>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1" id="221"/>
            <p:cNvGrpSpPr/>
            <p:nvPr/>
          </p:nvGrpSpPr>
          <p:grpSpPr>
            <a:xfrm rot="0">
              <a:off x="1590258" y="403661"/>
              <a:ext cx="101155" cy="101155"/>
              <a:chOff x="0" y="0"/>
              <a:chExt cx="812800" cy="812800"/>
            </a:xfrm>
          </p:grpSpPr>
          <p:sp>
            <p:nvSpPr>
              <p:cNvPr name="Freeform 222" id="2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3" id="223"/>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4" id="224"/>
            <p:cNvGrpSpPr/>
            <p:nvPr/>
          </p:nvGrpSpPr>
          <p:grpSpPr>
            <a:xfrm rot="0">
              <a:off x="1855302" y="403661"/>
              <a:ext cx="101155" cy="101155"/>
              <a:chOff x="0" y="0"/>
              <a:chExt cx="812800" cy="812800"/>
            </a:xfrm>
          </p:grpSpPr>
          <p:sp>
            <p:nvSpPr>
              <p:cNvPr name="Freeform 225" id="2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6" id="226"/>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nvGrpSpPr>
            <p:cNvPr name="Group 227" id="227"/>
            <p:cNvGrpSpPr/>
            <p:nvPr/>
          </p:nvGrpSpPr>
          <p:grpSpPr>
            <a:xfrm rot="0">
              <a:off x="2120345" y="403661"/>
              <a:ext cx="101155" cy="101155"/>
              <a:chOff x="0" y="0"/>
              <a:chExt cx="812800" cy="812800"/>
            </a:xfrm>
          </p:grpSpPr>
          <p:sp>
            <p:nvSpPr>
              <p:cNvPr name="Freeform 228" id="2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9" id="229"/>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TextBox 230" id="230"/>
          <p:cNvSpPr txBox="true"/>
          <p:nvPr/>
        </p:nvSpPr>
        <p:spPr>
          <a:xfrm rot="0">
            <a:off x="-3934978" y="2359138"/>
            <a:ext cx="16230600" cy="925249"/>
          </a:xfrm>
          <a:prstGeom prst="rect">
            <a:avLst/>
          </a:prstGeom>
        </p:spPr>
        <p:txBody>
          <a:bodyPr anchor="t" rtlCol="false" tIns="0" lIns="0" bIns="0" rIns="0">
            <a:spAutoFit/>
          </a:bodyPr>
          <a:lstStyle/>
          <a:p>
            <a:pPr algn="ctr">
              <a:lnSpc>
                <a:spcPts val="6710"/>
              </a:lnSpc>
            </a:pPr>
            <a:r>
              <a:rPr lang="en-US" sz="6100" b="true">
                <a:solidFill>
                  <a:srgbClr val="FFFFFF"/>
                </a:solidFill>
                <a:latin typeface="Poppins Bold"/>
                <a:ea typeface="Poppins Bold"/>
                <a:cs typeface="Poppins Bold"/>
                <a:sym typeface="Poppins Bold"/>
              </a:rPr>
              <a:t>Data Cleaning :</a:t>
            </a:r>
          </a:p>
        </p:txBody>
      </p:sp>
    </p:spTree>
  </p:cSld>
  <p:clrMapOvr>
    <a:masterClrMapping/>
  </p:clrMapOvr>
  <p:transition spd="fast">
    <p:push dir="u"/>
  </p:transition>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7072">
                <a:alpha val="100000"/>
              </a:srgbClr>
            </a:gs>
            <a:gs pos="100000">
              <a:srgbClr val="16ABC2">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5400000">
            <a:off x="11181381" y="9575641"/>
            <a:ext cx="2513523" cy="1243051"/>
          </a:xfrm>
          <a:custGeom>
            <a:avLst/>
            <a:gdLst/>
            <a:ahLst/>
            <a:cxnLst/>
            <a:rect r="r" b="b" t="t" l="l"/>
            <a:pathLst>
              <a:path h="1243051" w="2513523">
                <a:moveTo>
                  <a:pt x="0" y="0"/>
                </a:moveTo>
                <a:lnTo>
                  <a:pt x="2513523" y="0"/>
                </a:lnTo>
                <a:lnTo>
                  <a:pt x="2513523" y="1243051"/>
                </a:lnTo>
                <a:lnTo>
                  <a:pt x="0" y="12430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3659181" y="579303"/>
            <a:ext cx="2513523" cy="1243051"/>
          </a:xfrm>
          <a:custGeom>
            <a:avLst/>
            <a:gdLst/>
            <a:ahLst/>
            <a:cxnLst/>
            <a:rect r="r" b="b" t="t" l="l"/>
            <a:pathLst>
              <a:path h="1243051" w="2513523">
                <a:moveTo>
                  <a:pt x="0" y="0"/>
                </a:moveTo>
                <a:lnTo>
                  <a:pt x="2513523" y="0"/>
                </a:lnTo>
                <a:lnTo>
                  <a:pt x="2513523" y="1243052"/>
                </a:lnTo>
                <a:lnTo>
                  <a:pt x="0" y="1243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158881">
            <a:off x="-359362" y="-1069846"/>
            <a:ext cx="3371233" cy="3298298"/>
          </a:xfrm>
          <a:custGeom>
            <a:avLst/>
            <a:gdLst/>
            <a:ahLst/>
            <a:cxnLst/>
            <a:rect r="r" b="b" t="t" l="l"/>
            <a:pathLst>
              <a:path h="3298298" w="3371233">
                <a:moveTo>
                  <a:pt x="0" y="0"/>
                </a:moveTo>
                <a:lnTo>
                  <a:pt x="3371233" y="0"/>
                </a:lnTo>
                <a:lnTo>
                  <a:pt x="3371233" y="3298298"/>
                </a:lnTo>
                <a:lnTo>
                  <a:pt x="0" y="3298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158881">
            <a:off x="16486810" y="2444435"/>
            <a:ext cx="1544980" cy="1511555"/>
          </a:xfrm>
          <a:custGeom>
            <a:avLst/>
            <a:gdLst/>
            <a:ahLst/>
            <a:cxnLst/>
            <a:rect r="r" b="b" t="t" l="l"/>
            <a:pathLst>
              <a:path h="1511555" w="1544980">
                <a:moveTo>
                  <a:pt x="0" y="0"/>
                </a:moveTo>
                <a:lnTo>
                  <a:pt x="1544980" y="0"/>
                </a:lnTo>
                <a:lnTo>
                  <a:pt x="1544980" y="1511555"/>
                </a:lnTo>
                <a:lnTo>
                  <a:pt x="0" y="1511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7447315">
            <a:off x="-5071656" y="6609358"/>
            <a:ext cx="10366077" cy="1036607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2C66"/>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10687357">
            <a:off x="10426986" y="-7079962"/>
            <a:ext cx="10366077" cy="1036607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C7072">
                    <a:alpha val="100000"/>
                  </a:srgbClr>
                </a:gs>
                <a:gs pos="100000">
                  <a:srgbClr val="16ABC2">
                    <a:alpha val="100000"/>
                  </a:srgbClr>
                </a:gs>
              </a:gsLst>
              <a:lin ang="540000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028700" y="406799"/>
            <a:ext cx="15635491" cy="1368985"/>
          </a:xfrm>
          <a:prstGeom prst="rect">
            <a:avLst/>
          </a:prstGeom>
        </p:spPr>
        <p:txBody>
          <a:bodyPr anchor="t" rtlCol="false" tIns="0" lIns="0" bIns="0" rIns="0">
            <a:spAutoFit/>
          </a:bodyPr>
          <a:lstStyle/>
          <a:p>
            <a:pPr algn="ctr">
              <a:lnSpc>
                <a:spcPts val="10641"/>
              </a:lnSpc>
            </a:pPr>
            <a:r>
              <a:rPr lang="en-US" b="true" sz="7600">
                <a:solidFill>
                  <a:srgbClr val="FFFFFF"/>
                </a:solidFill>
                <a:latin typeface="Poppins Semi-Bold"/>
                <a:ea typeface="Poppins Semi-Bold"/>
                <a:cs typeface="Poppins Semi-Bold"/>
                <a:sym typeface="Poppins Semi-Bold"/>
              </a:rPr>
              <a:t>METHODOLOGY</a:t>
            </a:r>
          </a:p>
        </p:txBody>
      </p:sp>
      <p:sp>
        <p:nvSpPr>
          <p:cNvPr name="TextBox 13" id="13"/>
          <p:cNvSpPr txBox="true"/>
          <p:nvPr/>
        </p:nvSpPr>
        <p:spPr>
          <a:xfrm rot="0">
            <a:off x="1810293" y="2668824"/>
            <a:ext cx="14072305" cy="6180283"/>
          </a:xfrm>
          <a:prstGeom prst="rect">
            <a:avLst/>
          </a:prstGeom>
        </p:spPr>
        <p:txBody>
          <a:bodyPr anchor="t" rtlCol="false" tIns="0" lIns="0" bIns="0" rIns="0">
            <a:spAutoFit/>
          </a:bodyPr>
          <a:lstStyle/>
          <a:p>
            <a:pPr algn="just" marL="487545" indent="-243772" lvl="1">
              <a:lnSpc>
                <a:spcPts val="3771"/>
              </a:lnSpc>
              <a:buFont typeface="Arial"/>
              <a:buChar char="•"/>
            </a:pPr>
            <a:r>
              <a:rPr lang="en-US" sz="2258">
                <a:solidFill>
                  <a:srgbClr val="FFFFFF"/>
                </a:solidFill>
                <a:latin typeface="Poppins"/>
                <a:ea typeface="Poppins"/>
                <a:cs typeface="Poppins"/>
                <a:sym typeface="Poppins"/>
              </a:rPr>
              <a:t>The analysis began with data cleaning, where missing values in categorical fields like Cuisines were filled using the most frequent value contry wise, and zero values in Average Cost for Two were replaced with the column mean.</a:t>
            </a:r>
          </a:p>
          <a:p>
            <a:pPr algn="just">
              <a:lnSpc>
                <a:spcPts val="3771"/>
              </a:lnSpc>
            </a:pPr>
          </a:p>
          <a:p>
            <a:pPr algn="just" marL="487545" indent="-243772" lvl="1">
              <a:lnSpc>
                <a:spcPts val="3771"/>
              </a:lnSpc>
              <a:buFont typeface="Arial"/>
              <a:buChar char="•"/>
            </a:pPr>
            <a:r>
              <a:rPr lang="en-US" sz="2258">
                <a:solidFill>
                  <a:srgbClr val="FFFFFF"/>
                </a:solidFill>
                <a:latin typeface="Poppins"/>
                <a:ea typeface="Poppins"/>
                <a:cs typeface="Poppins"/>
                <a:sym typeface="Poppins"/>
              </a:rPr>
              <a:t>Date formatting was corrected using Excel’s Text </a:t>
            </a:r>
            <a:r>
              <a:rPr lang="en-US" sz="2258">
                <a:solidFill>
                  <a:srgbClr val="FFFFFF"/>
                </a:solidFill>
                <a:latin typeface="Poppins"/>
                <a:ea typeface="Poppins"/>
                <a:cs typeface="Poppins"/>
                <a:sym typeface="Poppins"/>
              </a:rPr>
              <a:t>to Columns and DATE() function to ensure consistency in the Opening Date field.</a:t>
            </a:r>
          </a:p>
          <a:p>
            <a:pPr algn="just">
              <a:lnSpc>
                <a:spcPts val="3771"/>
              </a:lnSpc>
            </a:pPr>
          </a:p>
          <a:p>
            <a:pPr algn="just" marL="487545" indent="-243772" lvl="1">
              <a:lnSpc>
                <a:spcPts val="3771"/>
              </a:lnSpc>
              <a:buFont typeface="Arial"/>
              <a:buChar char="•"/>
            </a:pPr>
            <a:r>
              <a:rPr lang="en-US" sz="2258">
                <a:solidFill>
                  <a:srgbClr val="FFFFFF"/>
                </a:solidFill>
                <a:latin typeface="Poppins"/>
                <a:ea typeface="Poppins"/>
                <a:cs typeface="Poppins"/>
                <a:sym typeface="Poppins"/>
              </a:rPr>
              <a:t>The Country Code was mapped to full country names using the VLOOKUP function for easier interpretation and filtering.</a:t>
            </a:r>
          </a:p>
          <a:p>
            <a:pPr algn="just">
              <a:lnSpc>
                <a:spcPts val="3771"/>
              </a:lnSpc>
            </a:pPr>
          </a:p>
          <a:p>
            <a:pPr algn="just" marL="487545" indent="-243772" lvl="1">
              <a:lnSpc>
                <a:spcPts val="3771"/>
              </a:lnSpc>
              <a:buFont typeface="Arial"/>
              <a:buChar char="•"/>
            </a:pPr>
            <a:r>
              <a:rPr lang="en-US" sz="2258">
                <a:solidFill>
                  <a:srgbClr val="FFFFFF"/>
                </a:solidFill>
                <a:latin typeface="Poppins"/>
                <a:ea typeface="Poppins"/>
                <a:cs typeface="Poppins"/>
                <a:sym typeface="Poppins"/>
              </a:rPr>
              <a:t>We created multiple Pivot Tables to summarize key insights such as the number of restaurants by country and city, average ratings, pricing, and service availabilit</a:t>
            </a:r>
          </a:p>
          <a:p>
            <a:pPr algn="just">
              <a:lnSpc>
                <a:spcPts val="3771"/>
              </a:lnSpc>
            </a:pPr>
          </a:p>
        </p:txBody>
      </p:sp>
    </p:spTree>
  </p:cSld>
  <p:clrMapOvr>
    <a:masterClrMapping/>
  </p:clrMapOvr>
  <p:transition spd="fast">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DAGrFcxYFtY</dc:identifier>
  <dcterms:modified xsi:type="dcterms:W3CDTF">2011-08-01T06:04:30Z</dcterms:modified>
  <cp:revision>1</cp:revision>
  <dc:title>Blue and Green Geometric Modern Business Strategy Presentation</dc:title>
</cp:coreProperties>
</file>