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D7"/>
    <a:srgbClr val="2687CE"/>
    <a:srgbClr val="72BFDF"/>
    <a:srgbClr val="0072C6"/>
    <a:srgbClr val="59B4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251" autoAdjust="0"/>
  </p:normalViewPr>
  <p:slideViewPr>
    <p:cSldViewPr snapToGrid="0">
      <p:cViewPr varScale="1">
        <p:scale>
          <a:sx n="63" d="100"/>
          <a:sy n="63"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DF804-84B8-47BF-AD6A-2B2E6E0B15A1}" type="datetimeFigureOut">
              <a:rPr lang="en-US" smtClean="0"/>
              <a:t>4/20/2017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8A47E-5AC7-4834-830E-8875C431EFE4}" type="slidenum">
              <a:rPr lang="en-US" smtClean="0"/>
              <a:t>‹#›</a:t>
            </a:fld>
            <a:endParaRPr lang="en-US"/>
          </a:p>
        </p:txBody>
      </p:sp>
    </p:spTree>
    <p:extLst>
      <p:ext uri="{BB962C8B-B14F-4D97-AF65-F5344CB8AC3E}">
        <p14:creationId xmlns:p14="http://schemas.microsoft.com/office/powerpoint/2010/main" val="626267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Azure App Service is an integrated service that enables you to create web and mobile apps for any platform or device, easily integrate with SaaS solutions (Office 365, Dynamics CRM, Salesforce, </a:t>
            </a:r>
            <a:r>
              <a:rPr lang="en-US" sz="1200" kern="1200" dirty="0" err="1">
                <a:solidFill>
                  <a:schemeClr val="tx1"/>
                </a:solidFill>
                <a:effectLst/>
                <a:latin typeface="+mn-lt"/>
                <a:ea typeface="+mn-ea"/>
                <a:cs typeface="+mn-cs"/>
              </a:rPr>
              <a:t>Twilio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easily connect with on-premises applications (SAP, Oracle, Siebel,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and easily automate businesses processes while meeting stringent security, reliability, and scalability needs.</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9743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Logic Apps are part of Azure App Service. They allow users or developers to automate business process execution and workflow via an easy to use visual designer. For more control a developer may use the Logic App Workflow Definition Language to modify the runtime. Logic Apps are wired to easily consume API apps such as </a:t>
            </a:r>
            <a:r>
              <a:rPr lang="en-US" sz="1200" kern="1200" dirty="0" err="1">
                <a:solidFill>
                  <a:schemeClr val="tx1"/>
                </a:solidFill>
                <a:effectLst/>
                <a:latin typeface="+mn-lt"/>
                <a:ea typeface="+mn-ea"/>
                <a:cs typeface="+mn-cs"/>
              </a:rPr>
              <a:t>DropBox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SendGrid</a:t>
            </a:r>
            <a:r>
              <a:rPr lang="en-US" sz="1200" kern="1200" dirty="0">
                <a:solidFill>
                  <a:schemeClr val="tx1"/>
                </a:solidFill>
                <a:effectLst/>
                <a:latin typeface="+mn-lt"/>
                <a:ea typeface="+mn-ea"/>
                <a:cs typeface="+mn-cs"/>
              </a:rPr>
              <a:t> and more. Invoking a Logic App may be done programmatically, via triggers, or on a recurring basis.</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Build 2015</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4/20/2017 8:33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241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0E44CC6-8711-4A41-9BDA-EE169FB30B00}"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2508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0E44CC6-8711-4A41-9BDA-EE169FB30B00}"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38012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5007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10E44CC6-8711-4A41-9BDA-EE169FB30B00}"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88260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7DB218-54EA-4DB9-B47C-F7EDAE8D6F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322374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DB218-54EA-4DB9-B47C-F7EDAE8D6F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3828462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DB218-54EA-4DB9-B47C-F7EDAE8D6F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704410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556"/>
            <a:ext cx="12185847" cy="6855511"/>
          </a:xfrm>
          <a:prstGeom prst="rect">
            <a:avLst/>
          </a:prstGeom>
          <a:noFill/>
          <a:ln>
            <a:noFill/>
          </a:ln>
        </p:spPr>
      </p:pic>
      <p:sp>
        <p:nvSpPr>
          <p:cNvPr id="3" name="Rectangle 2"/>
          <p:cNvSpPr/>
          <p:nvPr userDrawn="1"/>
        </p:nvSpPr>
        <p:spPr bwMode="gray">
          <a:xfrm>
            <a:off x="0"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69239" y="2077801"/>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2254" y="6547867"/>
            <a:ext cx="806774" cy="171991"/>
          </a:xfrm>
          <a:prstGeom prst="rect">
            <a:avLst/>
          </a:prstGeom>
        </p:spPr>
      </p:pic>
      <p:sp>
        <p:nvSpPr>
          <p:cNvPr id="9" name="Rectangle 8"/>
          <p:cNvSpPr/>
          <p:nvPr userDrawn="1"/>
        </p:nvSpPr>
        <p:spPr>
          <a:xfrm>
            <a:off x="287977" y="2980725"/>
            <a:ext cx="4248056" cy="769511"/>
          </a:xfrm>
          <a:prstGeom prst="rect">
            <a:avLst/>
          </a:prstGeom>
        </p:spPr>
        <p:txBody>
          <a:bodyPr wrap="none" anchor="ctr">
            <a:spAutoFit/>
          </a:bodyPr>
          <a:lstStyle/>
          <a:p>
            <a:pPr algn="r" defTabSz="1142867">
              <a:lnSpc>
                <a:spcPct val="90000"/>
              </a:lnSpc>
              <a:spcBef>
                <a:spcPct val="0"/>
              </a:spcBef>
            </a:pPr>
            <a:r>
              <a:rPr lang="en-US" sz="4902" spc="-123" dirty="0">
                <a:ln w="3175">
                  <a:noFill/>
                </a:ln>
                <a:gradFill>
                  <a:gsLst>
                    <a:gs pos="84066">
                      <a:srgbClr val="000000"/>
                    </a:gs>
                    <a:gs pos="57576">
                      <a:srgbClr val="000000"/>
                    </a:gs>
                  </a:gsLst>
                  <a:lin ang="5400000" scaled="0"/>
                </a:gradFill>
                <a:latin typeface="Segoe UI Light"/>
                <a:cs typeface="Segoe UI" pitchFamily="34" charset="0"/>
              </a:rPr>
              <a:t>Spark the future.</a:t>
            </a:r>
          </a:p>
        </p:txBody>
      </p:sp>
      <p:sp>
        <p:nvSpPr>
          <p:cNvPr id="10" name="Rectangle 9"/>
          <p:cNvSpPr/>
          <p:nvPr userDrawn="1"/>
        </p:nvSpPr>
        <p:spPr>
          <a:xfrm>
            <a:off x="2393776" y="4527712"/>
            <a:ext cx="2142257" cy="701614"/>
          </a:xfrm>
          <a:prstGeom prst="rect">
            <a:avLst/>
          </a:prstGeom>
        </p:spPr>
        <p:txBody>
          <a:bodyPr wrap="none" anchor="ctr">
            <a:spAutoFit/>
          </a:bodyPr>
          <a:lstStyle/>
          <a:p>
            <a:pPr algn="r" defTabSz="1142867">
              <a:lnSpc>
                <a:spcPct val="90000"/>
              </a:lnSpc>
              <a:spcBef>
                <a:spcPct val="0"/>
              </a:spcBef>
            </a:pPr>
            <a:r>
              <a:rPr lang="en-US" sz="2206" dirty="0">
                <a:ln w="3175">
                  <a:noFill/>
                </a:ln>
                <a:gradFill>
                  <a:gsLst>
                    <a:gs pos="84066">
                      <a:srgbClr val="000000"/>
                    </a:gs>
                    <a:gs pos="57576">
                      <a:srgbClr val="000000"/>
                    </a:gs>
                  </a:gsLst>
                  <a:lin ang="5400000" scaled="0"/>
                </a:gradFill>
                <a:cs typeface="Segoe UI" pitchFamily="34" charset="0"/>
              </a:rPr>
              <a:t>May 4 – 8, 2015</a:t>
            </a:r>
            <a:br>
              <a:rPr lang="en-US" sz="2206" dirty="0">
                <a:ln w="3175">
                  <a:noFill/>
                </a:ln>
                <a:gradFill>
                  <a:gsLst>
                    <a:gs pos="84066">
                      <a:srgbClr val="000000"/>
                    </a:gs>
                    <a:gs pos="57576">
                      <a:srgbClr val="000000"/>
                    </a:gs>
                  </a:gsLst>
                  <a:lin ang="5400000" scaled="0"/>
                </a:gradFill>
                <a:cs typeface="Segoe UI" pitchFamily="34" charset="0"/>
              </a:rPr>
            </a:br>
            <a:r>
              <a:rPr lang="en-US" sz="2206" dirty="0">
                <a:ln w="3175">
                  <a:noFill/>
                </a:ln>
                <a:gradFill>
                  <a:gsLst>
                    <a:gs pos="84066">
                      <a:srgbClr val="000000"/>
                    </a:gs>
                    <a:gs pos="57576">
                      <a:srgbClr val="000000"/>
                    </a:gs>
                  </a:gsLst>
                  <a:lin ang="5400000" scaled="0"/>
                </a:gradFill>
                <a:cs typeface="Segoe UI" pitchFamily="34" charset="0"/>
              </a:rPr>
              <a:t>Chicago, IL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63145" y="4008247"/>
            <a:ext cx="2445282" cy="377435"/>
          </a:xfrm>
          <a:prstGeom prst="rect">
            <a:avLst/>
          </a:prstGeom>
        </p:spPr>
      </p:pic>
    </p:spTree>
    <p:extLst>
      <p:ext uri="{BB962C8B-B14F-4D97-AF65-F5344CB8AC3E}">
        <p14:creationId xmlns:p14="http://schemas.microsoft.com/office/powerpoint/2010/main" val="42948019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olor">
    <p:bg>
      <p:bgRef idx="1001">
        <a:schemeClr val="bg2"/>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9" name="Title 1"/>
          <p:cNvSpPr>
            <a:spLocks noGrp="1"/>
          </p:cNvSpPr>
          <p:nvPr>
            <p:ph type="title" hasCustomPrompt="1"/>
          </p:nvPr>
        </p:nvSpPr>
        <p:spPr>
          <a:xfrm>
            <a:off x="269302" y="2084186"/>
            <a:ext cx="8964185" cy="1793090"/>
          </a:xfrm>
          <a:noFill/>
        </p:spPr>
        <p:txBody>
          <a:bodyPr lIns="146304" tIns="91440" rIns="146304" bIns="91440" anchor="t" anchorCtr="0"/>
          <a:lstStyle>
            <a:lvl1pPr>
              <a:defRPr sz="5293" spc="-98" baseline="0">
                <a:gradFill>
                  <a:gsLst>
                    <a:gs pos="99115">
                      <a:schemeClr val="tx1"/>
                    </a:gs>
                    <a:gs pos="79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2" y="3878573"/>
            <a:ext cx="7171337" cy="1792326"/>
          </a:xfrm>
          <a:noFill/>
        </p:spPr>
        <p:txBody>
          <a:bodyPr lIns="146304" tIns="109728" rIns="146304" bIns="109728">
            <a:noAutofit/>
          </a:bodyPr>
          <a:lstStyle>
            <a:lvl1pPr marL="0" indent="0">
              <a:spcBef>
                <a:spcPts val="0"/>
              </a:spcBef>
              <a:buNone/>
              <a:defRPr sz="3137" spc="0" baseline="0">
                <a:gradFill>
                  <a:gsLst>
                    <a:gs pos="99115">
                      <a:schemeClr val="tx1"/>
                    </a:gs>
                    <a:gs pos="79000">
                      <a:schemeClr val="tx1"/>
                    </a:gs>
                  </a:gsLst>
                  <a:lin ang="5400000" scaled="0"/>
                </a:gradFill>
                <a:latin typeface="+mj-lt"/>
              </a:defRPr>
            </a:lvl1pPr>
          </a:lstStyle>
          <a:p>
            <a:pPr lvl="0"/>
            <a:r>
              <a:rPr lang="en-US" dirty="0"/>
              <a:t>Speaker Name</a:t>
            </a:r>
          </a:p>
        </p:txBody>
      </p:sp>
      <p:sp>
        <p:nvSpPr>
          <p:cNvPr id="7" name="Rectangle 6"/>
          <p:cNvSpPr/>
          <p:nvPr userDrawn="1"/>
        </p:nvSpPr>
        <p:spPr bwMode="gray">
          <a:xfrm>
            <a:off x="0"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2254" y="6547867"/>
            <a:ext cx="806774" cy="171991"/>
          </a:xfrm>
          <a:prstGeom prst="rect">
            <a:avLst/>
          </a:prstGeom>
        </p:spPr>
      </p:pic>
      <p:sp>
        <p:nvSpPr>
          <p:cNvPr id="8" name="Text Placeholder 5"/>
          <p:cNvSpPr>
            <a:spLocks noGrp="1"/>
          </p:cNvSpPr>
          <p:nvPr>
            <p:ph type="body" sz="quarter" idx="13"/>
          </p:nvPr>
        </p:nvSpPr>
        <p:spPr>
          <a:xfrm>
            <a:off x="315927" y="353290"/>
            <a:ext cx="2614572" cy="398335"/>
          </a:xfrm>
        </p:spPr>
        <p:txBody>
          <a:bodyPr vert="horz" wrap="square" lIns="146304" tIns="91440" rIns="146304" bIns="91440" rtlCol="0">
            <a:spAutoFit/>
          </a:bodyPr>
          <a:lstStyle>
            <a:lvl1pPr>
              <a:defRPr lang="en-US" sz="1568">
                <a:latin typeface="+mn-lt"/>
              </a:defRPr>
            </a:lvl1pPr>
          </a:lstStyle>
          <a:p>
            <a:pPr marL="0" lvl="0" indent="0">
              <a:buFontTx/>
              <a:buNone/>
            </a:pPr>
            <a:endParaRPr lang="en-US"/>
          </a:p>
        </p:txBody>
      </p:sp>
    </p:spTree>
    <p:extLst>
      <p:ext uri="{BB962C8B-B14F-4D97-AF65-F5344CB8AC3E}">
        <p14:creationId xmlns:p14="http://schemas.microsoft.com/office/powerpoint/2010/main" val="38314912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538837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74346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74810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739276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389">
                      <a:schemeClr val="tx2"/>
                    </a:gs>
                    <a:gs pos="31000">
                      <a:schemeClr val="tx2"/>
                    </a:gs>
                  </a:gsLst>
                  <a:lin ang="5400000" scaled="0"/>
                </a:gradFill>
              </a:defRPr>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2589191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46860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DB218-54EA-4DB9-B47C-F7EDAE8D6F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11463535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348624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55" indent="-281655">
              <a:spcBef>
                <a:spcPts val="1200"/>
              </a:spcBef>
              <a:buClr>
                <a:schemeClr val="tx1"/>
              </a:buClr>
              <a:buFont typeface="Wingdings" panose="05000000000000000000" pitchFamily="2" charset="2"/>
              <a:buChar char="§"/>
              <a:defRPr sz="3137"/>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655" indent="-281655">
              <a:spcBef>
                <a:spcPts val="1200"/>
              </a:spcBef>
              <a:buClr>
                <a:schemeClr val="tx1"/>
              </a:buClr>
              <a:buFont typeface="Wingdings" panose="05000000000000000000" pitchFamily="2" charset="2"/>
              <a:buChar char="§"/>
              <a:defRPr sz="3137"/>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818130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5023245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40" y="2095069"/>
            <a:ext cx="9859116" cy="1158793"/>
          </a:xfrm>
          <a:noFill/>
        </p:spPr>
        <p:txBody>
          <a:bodyPr tIns="91440" bIns="91440" anchor="t" anchorCtr="0">
            <a:spAutoFit/>
          </a:bodyPr>
          <a:lstStyle>
            <a:lvl1pPr>
              <a:defRPr sz="7057"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4785989"/>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6" name="Rectangle 5"/>
          <p:cNvSpPr/>
          <p:nvPr userDrawn="1"/>
        </p:nvSpPr>
        <p:spPr bwMode="gray">
          <a:xfrm>
            <a:off x="0"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2254" y="6547867"/>
            <a:ext cx="806774" cy="171991"/>
          </a:xfrm>
          <a:prstGeom prst="rect">
            <a:avLst/>
          </a:prstGeom>
        </p:spPr>
      </p:pic>
    </p:spTree>
    <p:extLst>
      <p:ext uri="{BB962C8B-B14F-4D97-AF65-F5344CB8AC3E}">
        <p14:creationId xmlns:p14="http://schemas.microsoft.com/office/powerpoint/2010/main" val="23532690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40" y="2084173"/>
            <a:ext cx="9859116" cy="1158793"/>
          </a:xfrm>
          <a:noFill/>
        </p:spPr>
        <p:txBody>
          <a:bodyPr tIns="91440" bIns="91440" anchor="t" anchorCtr="0">
            <a:spAutoFit/>
          </a:bodyPr>
          <a:lstStyle>
            <a:lvl1pPr>
              <a:defRPr lang="en-US" sz="7057"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4" name="Rectangle 3"/>
          <p:cNvSpPr/>
          <p:nvPr userDrawn="1"/>
        </p:nvSpPr>
        <p:spPr bwMode="gray">
          <a:xfrm>
            <a:off x="0" y="6409724"/>
            <a:ext cx="12191377"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30"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2254" y="6547867"/>
            <a:ext cx="806774" cy="171991"/>
          </a:xfrm>
          <a:prstGeom prst="rect">
            <a:avLst/>
          </a:prstGeom>
        </p:spPr>
      </p:pic>
    </p:spTree>
    <p:extLst>
      <p:ext uri="{BB962C8B-B14F-4D97-AF65-F5344CB8AC3E}">
        <p14:creationId xmlns:p14="http://schemas.microsoft.com/office/powerpoint/2010/main" val="2377663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5" y="1069"/>
            <a:ext cx="12185847" cy="6855512"/>
          </a:xfrm>
          <a:prstGeom prst="rect">
            <a:avLst/>
          </a:prstGeom>
        </p:spPr>
      </p:pic>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484000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8133714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5795351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8891420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435815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7DB218-54EA-4DB9-B47C-F7EDAE8D6F48}" type="datetimeFigureOut">
              <a:rPr lang="en-US" smtClean="0"/>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17809870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217195"/>
            <a:ext cx="5378548" cy="1973570"/>
          </a:xfrm>
        </p:spPr>
        <p:txBody>
          <a:bodyPr>
            <a:spAutoFit/>
          </a:bodyPr>
          <a:lstStyle>
            <a:lvl1pPr>
              <a:defRPr sz="646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1"/>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55746242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2001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8062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335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8483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5433995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65" y="0"/>
            <a:ext cx="12191377" cy="6858623"/>
          </a:xfrm>
          <a:prstGeom prst="rect">
            <a:avLst/>
          </a:prstGeom>
        </p:spPr>
      </p:pic>
      <p:sp>
        <p:nvSpPr>
          <p:cNvPr id="6" name="Rectangle 5"/>
          <p:cNvSpPr/>
          <p:nvPr userDrawn="1"/>
        </p:nvSpPr>
        <p:spPr bwMode="gray">
          <a:xfrm>
            <a:off x="0" y="4773828"/>
            <a:ext cx="12192000" cy="2084172"/>
          </a:xfrm>
          <a:prstGeom prst="rect">
            <a:avLst/>
          </a:prstGeom>
          <a:solidFill>
            <a:srgbClr val="505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2" name="Text Box 3"/>
          <p:cNvSpPr txBox="1">
            <a:spLocks noChangeArrowheads="1"/>
          </p:cNvSpPr>
          <p:nvPr userDrawn="1"/>
        </p:nvSpPr>
        <p:spPr bwMode="white">
          <a:xfrm>
            <a:off x="7440623" y="6171616"/>
            <a:ext cx="4482123"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algn="r" defTabSz="913850" eaLnBrk="0" hangingPunct="0"/>
            <a:r>
              <a:rPr lang="en-US" sz="686" dirty="0">
                <a:gradFill>
                  <a:gsLst>
                    <a:gs pos="12389">
                      <a:srgbClr val="FFFFFF"/>
                    </a:gs>
                    <a:gs pos="54000">
                      <a:srgbClr val="FFFFFF"/>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0203" y="5471928"/>
            <a:ext cx="3227129" cy="687975"/>
          </a:xfrm>
          <a:prstGeom prst="rect">
            <a:avLst/>
          </a:prstGeom>
        </p:spPr>
      </p:pic>
    </p:spTree>
    <p:extLst>
      <p:ext uri="{BB962C8B-B14F-4D97-AF65-F5344CB8AC3E}">
        <p14:creationId xmlns:p14="http://schemas.microsoft.com/office/powerpoint/2010/main" val="72689378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67" indent="-284767">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96" indent="-275431">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964" indent="-284767">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043" indent="-224079">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121" indent="-224079">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437293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553152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01277735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7DB218-54EA-4DB9-B47C-F7EDAE8D6F48}"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1347658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93010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1_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798"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112" indent="0" algn="ctr">
              <a:buNone/>
              <a:defRPr sz="2800"/>
            </a:lvl2pPr>
            <a:lvl3pPr marL="914225" indent="0" algn="ctr">
              <a:buNone/>
              <a:defRPr sz="2400"/>
            </a:lvl3pPr>
            <a:lvl4pPr marL="1371337" indent="0" algn="ctr">
              <a:buNone/>
              <a:defRPr sz="2000"/>
            </a:lvl4pPr>
            <a:lvl5pPr marL="1828449" indent="0" algn="ctr">
              <a:buNone/>
              <a:defRPr sz="2000"/>
            </a:lvl5pPr>
            <a:lvl6pPr marL="2285561" indent="0" algn="ctr">
              <a:buNone/>
              <a:defRPr sz="2000"/>
            </a:lvl6pPr>
            <a:lvl7pPr marL="2742674" indent="0" algn="ctr">
              <a:buNone/>
              <a:defRPr sz="2000"/>
            </a:lvl7pPr>
            <a:lvl8pPr marL="3199785" indent="0" algn="ctr">
              <a:buNone/>
              <a:defRPr sz="2000"/>
            </a:lvl8pPr>
            <a:lvl9pPr marL="3656897"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a:xfrm>
            <a:off x="685800" y="6412447"/>
            <a:ext cx="4114800" cy="228600"/>
          </a:xfrm>
          <a:prstGeom prst="rect">
            <a:avLst/>
          </a:prstGeom>
        </p:spPr>
        <p:txBody>
          <a:bodyPr/>
          <a:lstStyle>
            <a:lvl1pPr>
              <a:defRPr>
                <a:solidFill>
                  <a:srgbClr val="FFFFFF">
                    <a:alpha val="80000"/>
                  </a:srgbClr>
                </a:solidFill>
              </a:defRPr>
            </a:lvl1pPr>
          </a:lstStyle>
          <a:p>
            <a:fld id="{683C0046-3368-4DD4-96D6-CD0FF2C1233E}" type="datetimeFigureOut">
              <a:rPr lang="en-IN" smtClean="0"/>
              <a:pPr/>
              <a:t>20-04-2017</a:t>
            </a:fld>
            <a:endParaRPr lang="en-IN" dirty="0"/>
          </a:p>
        </p:txBody>
      </p:sp>
      <p:sp>
        <p:nvSpPr>
          <p:cNvPr id="8" name="Footer Placeholder 7"/>
          <p:cNvSpPr>
            <a:spLocks noGrp="1"/>
          </p:cNvSpPr>
          <p:nvPr>
            <p:ph type="ftr" sz="quarter" idx="11"/>
          </p:nvPr>
        </p:nvSpPr>
        <p:spPr>
          <a:xfrm>
            <a:off x="685800" y="6554698"/>
            <a:ext cx="5029200" cy="228600"/>
          </a:xfrm>
          <a:prstGeom prst="rect">
            <a:avLst/>
          </a:prstGeom>
        </p:spPr>
        <p:txBody>
          <a:bodyPr/>
          <a:lstStyle>
            <a:lvl1pPr>
              <a:defRPr>
                <a:solidFill>
                  <a:srgbClr val="FFFFFF">
                    <a:alpha val="80000"/>
                  </a:srgbClr>
                </a:solidFill>
              </a:defRPr>
            </a:lvl1pPr>
          </a:lstStyle>
          <a:p>
            <a:endParaRPr lang="en-IN" dirty="0"/>
          </a:p>
        </p:txBody>
      </p:sp>
      <p:sp>
        <p:nvSpPr>
          <p:cNvPr id="9" name="Slide Number Placeholder 8"/>
          <p:cNvSpPr>
            <a:spLocks noGrp="1"/>
          </p:cNvSpPr>
          <p:nvPr>
            <p:ph type="sldNum" sz="quarter" idx="12"/>
          </p:nvPr>
        </p:nvSpPr>
        <p:spPr>
          <a:xfrm>
            <a:off x="8763926" y="5876413"/>
            <a:ext cx="2926080" cy="1397039"/>
          </a:xfrm>
          <a:prstGeom prst="rect">
            <a:avLst/>
          </a:prstGeom>
        </p:spPr>
        <p:txBody>
          <a:bodyPr/>
          <a:lstStyle>
            <a:lvl1pPr>
              <a:defRPr>
                <a:solidFill>
                  <a:srgbClr val="FFFFFF">
                    <a:alpha val="25000"/>
                  </a:srgbClr>
                </a:solidFill>
              </a:defRPr>
            </a:lvl1pPr>
          </a:lstStyle>
          <a:p>
            <a:fld id="{1F6B3001-8C1E-45A3-9010-27210849299D}" type="slidenum">
              <a:rPr lang="en-IN" smtClean="0"/>
              <a:pPr/>
              <a:t>‹#›</a:t>
            </a:fld>
            <a:endParaRPr lang="en-IN" dirty="0"/>
          </a:p>
        </p:txBody>
      </p:sp>
    </p:spTree>
    <p:extLst>
      <p:ext uri="{BB962C8B-B14F-4D97-AF65-F5344CB8AC3E}">
        <p14:creationId xmlns:p14="http://schemas.microsoft.com/office/powerpoint/2010/main" val="24387466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5"/>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6"/>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1"/>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85800" y="6412447"/>
            <a:ext cx="4114800" cy="228600"/>
          </a:xfrm>
          <a:prstGeom prst="rect">
            <a:avLst/>
          </a:prstGeom>
        </p:spPr>
        <p:txBody>
          <a:bodyPr/>
          <a:lstStyle/>
          <a:p>
            <a:fld id="{683C0046-3368-4DD4-96D6-CD0FF2C1233E}" type="datetimeFigureOut">
              <a:rPr lang="en-IN" smtClean="0">
                <a:solidFill>
                  <a:srgbClr val="FFFFFF"/>
                </a:solidFill>
              </a:rPr>
              <a:pPr/>
              <a:t>20-04-2017</a:t>
            </a:fld>
            <a:endParaRPr lang="en-IN" dirty="0">
              <a:solidFill>
                <a:srgbClr val="FFFFFF"/>
              </a:solidFill>
            </a:endParaRPr>
          </a:p>
        </p:txBody>
      </p:sp>
      <p:sp>
        <p:nvSpPr>
          <p:cNvPr id="8" name="Footer Placeholder 7"/>
          <p:cNvSpPr>
            <a:spLocks noGrp="1"/>
          </p:cNvSpPr>
          <p:nvPr>
            <p:ph type="ftr" sz="quarter" idx="11"/>
          </p:nvPr>
        </p:nvSpPr>
        <p:spPr>
          <a:xfrm>
            <a:off x="685800" y="6554698"/>
            <a:ext cx="5029200" cy="228600"/>
          </a:xfrm>
          <a:prstGeom prst="rect">
            <a:avLst/>
          </a:prstGeom>
        </p:spPr>
        <p:txBody>
          <a:bodyPr/>
          <a:lstStyle/>
          <a:p>
            <a:endParaRPr lang="en-IN" dirty="0">
              <a:solidFill>
                <a:srgbClr val="FFFFFF"/>
              </a:solidFill>
            </a:endParaRPr>
          </a:p>
        </p:txBody>
      </p:sp>
      <p:sp>
        <p:nvSpPr>
          <p:cNvPr id="9" name="Slide Number Placeholder 8"/>
          <p:cNvSpPr>
            <a:spLocks noGrp="1"/>
          </p:cNvSpPr>
          <p:nvPr>
            <p:ph type="sldNum" sz="quarter" idx="12"/>
          </p:nvPr>
        </p:nvSpPr>
        <p:spPr>
          <a:xfrm>
            <a:off x="8763926" y="5876413"/>
            <a:ext cx="2926080" cy="1397039"/>
          </a:xfrm>
          <a:prstGeom prst="rect">
            <a:avLst/>
          </a:prstGeom>
        </p:spPr>
        <p:txBody>
          <a:bodyPr/>
          <a:lstStyle/>
          <a:p>
            <a:fld id="{1F6B3001-8C1E-45A3-9010-27210849299D}"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983389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5"/>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5"/>
            <a:ext cx="4663440" cy="16983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85800" y="6412447"/>
            <a:ext cx="4114800" cy="228600"/>
          </a:xfrm>
          <a:prstGeom prst="rect">
            <a:avLst/>
          </a:prstGeom>
        </p:spPr>
        <p:txBody>
          <a:bodyPr/>
          <a:lstStyle/>
          <a:p>
            <a:fld id="{F12952B5-7A2F-4CC8-B7CE-9234E21C2837}" type="datetimeFigureOut">
              <a:rPr lang="en-US" dirty="0">
                <a:solidFill>
                  <a:srgbClr val="FFFFFF"/>
                </a:solidFill>
              </a:rPr>
              <a:pPr/>
              <a:t>4/20/2017</a:t>
            </a:fld>
            <a:endParaRPr lang="en-US" dirty="0">
              <a:solidFill>
                <a:srgbClr val="FFFFFF"/>
              </a:solidFill>
            </a:endParaRPr>
          </a:p>
        </p:txBody>
      </p:sp>
      <p:sp>
        <p:nvSpPr>
          <p:cNvPr id="6" name="Footer Placeholder 5"/>
          <p:cNvSpPr>
            <a:spLocks noGrp="1"/>
          </p:cNvSpPr>
          <p:nvPr>
            <p:ph type="ftr" sz="quarter" idx="11"/>
          </p:nvPr>
        </p:nvSpPr>
        <p:spPr>
          <a:xfrm>
            <a:off x="685800" y="6554698"/>
            <a:ext cx="5029200" cy="228600"/>
          </a:xfrm>
          <a:prstGeom prst="rect">
            <a:avLst/>
          </a:prstGeom>
        </p:spPr>
        <p:txBody>
          <a:bodyPr/>
          <a:lstStyle/>
          <a:p>
            <a:endParaRPr lang="en-US" dirty="0">
              <a:solidFill>
                <a:srgbClr val="FFFFFF"/>
              </a:solidFill>
            </a:endParaRPr>
          </a:p>
        </p:txBody>
      </p:sp>
      <p:sp>
        <p:nvSpPr>
          <p:cNvPr id="7" name="Slide Number Placeholder 6"/>
          <p:cNvSpPr>
            <a:spLocks noGrp="1"/>
          </p:cNvSpPr>
          <p:nvPr>
            <p:ph type="sldNum" sz="quarter" idx="12"/>
          </p:nvPr>
        </p:nvSpPr>
        <p:spPr>
          <a:xfrm>
            <a:off x="8763926" y="5876413"/>
            <a:ext cx="2926080" cy="1397039"/>
          </a:xfrm>
          <a:prstGeom prst="rect">
            <a:avLst/>
          </a:prstGeom>
        </p:spPr>
        <p:txBody>
          <a:bodyPr/>
          <a:lstStyle/>
          <a:p>
            <a:pPr defTabSz="457112"/>
            <a:fld id="{D57F1E4F-1CFF-5643-939E-217C01CDF565}" type="slidenum">
              <a:rPr lang="en-US" smtClean="0">
                <a:gradFill>
                  <a:gsLst>
                    <a:gs pos="0">
                      <a:srgbClr val="0071BC"/>
                    </a:gs>
                    <a:gs pos="100000">
                      <a:srgbClr val="0071BC">
                        <a:lumMod val="75000"/>
                      </a:srgbClr>
                    </a:gs>
                  </a:gsLst>
                  <a:lin ang="5400000" scaled="0"/>
                </a:gradFill>
              </a:rPr>
              <a:pPr defTabSz="457112"/>
              <a:t>‹#›</a:t>
            </a:fld>
            <a:endParaRPr lang="en-US" dirty="0">
              <a:gradFill>
                <a:gsLst>
                  <a:gs pos="0">
                    <a:srgbClr val="0071BC"/>
                  </a:gs>
                  <a:gs pos="100000">
                    <a:srgbClr val="0071BC">
                      <a:lumMod val="75000"/>
                    </a:srgbClr>
                  </a:gs>
                </a:gsLst>
                <a:lin ang="5400000" scaled="0"/>
              </a:gradFill>
            </a:endParaRPr>
          </a:p>
        </p:txBody>
      </p:sp>
    </p:spTree>
    <p:extLst>
      <p:ext uri="{BB962C8B-B14F-4D97-AF65-F5344CB8AC3E}">
        <p14:creationId xmlns:p14="http://schemas.microsoft.com/office/powerpoint/2010/main" val="119517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7DB218-54EA-4DB9-B47C-F7EDAE8D6F48}" type="datetimeFigureOut">
              <a:rPr lang="en-US" smtClean="0"/>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2407640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7DB218-54EA-4DB9-B47C-F7EDAE8D6F48}" type="datetimeFigureOut">
              <a:rPr lang="en-US" smtClean="0"/>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163989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DB218-54EA-4DB9-B47C-F7EDAE8D6F48}" type="datetimeFigureOut">
              <a:rPr lang="en-US" smtClean="0"/>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389795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7DB218-54EA-4DB9-B47C-F7EDAE8D6F48}"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355444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7DB218-54EA-4DB9-B47C-F7EDAE8D6F48}" type="datetimeFigureOut">
              <a:rPr lang="en-US" smtClean="0"/>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0D19D-E861-482B-8EA2-D2CD4EEC06F7}" type="slidenum">
              <a:rPr lang="en-US" smtClean="0"/>
              <a:t>‹#›</a:t>
            </a:fld>
            <a:endParaRPr lang="en-US"/>
          </a:p>
        </p:txBody>
      </p:sp>
    </p:spTree>
    <p:extLst>
      <p:ext uri="{BB962C8B-B14F-4D97-AF65-F5344CB8AC3E}">
        <p14:creationId xmlns:p14="http://schemas.microsoft.com/office/powerpoint/2010/main" val="4034531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DB218-54EA-4DB9-B47C-F7EDAE8D6F48}" type="datetimeFigureOut">
              <a:rPr lang="en-US" smtClean="0"/>
              <a:t>4/20/2017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0D19D-E861-482B-8EA2-D2CD4EEC06F7}" type="slidenum">
              <a:rPr lang="en-US" smtClean="0"/>
              <a:t>‹#›</a:t>
            </a:fld>
            <a:endParaRPr lang="en-US"/>
          </a:p>
        </p:txBody>
      </p:sp>
    </p:spTree>
    <p:extLst>
      <p:ext uri="{BB962C8B-B14F-4D97-AF65-F5344CB8AC3E}">
        <p14:creationId xmlns:p14="http://schemas.microsoft.com/office/powerpoint/2010/main" val="398137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0916103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transition>
    <p:fade/>
  </p:transition>
  <p:txStyles>
    <p:titleStyle>
      <a:lvl1pPr algn="l" defTabSz="914293"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18" marR="0" indent="-33611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46" marR="0" indent="-23652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275"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3pPr>
      <a:lvl4pPr marL="1008354"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4pPr>
      <a:lvl5pPr marL="1232432"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tx1"/>
              </a:gs>
              <a:gs pos="100000">
                <a:schemeClr val="tx1"/>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93" rtl="0" eaLnBrk="1" latinLnBrk="0" hangingPunct="1">
        <a:defRPr sz="1765" kern="1200">
          <a:solidFill>
            <a:schemeClr val="tx1"/>
          </a:solidFill>
          <a:latin typeface="+mn-lt"/>
          <a:ea typeface="+mn-ea"/>
          <a:cs typeface="+mn-cs"/>
        </a:defRPr>
      </a:lvl1pPr>
      <a:lvl2pPr marL="457147" algn="l" defTabSz="914293" rtl="0" eaLnBrk="1" latinLnBrk="0" hangingPunct="1">
        <a:defRPr sz="1765" kern="1200">
          <a:solidFill>
            <a:schemeClr val="tx1"/>
          </a:solidFill>
          <a:latin typeface="+mn-lt"/>
          <a:ea typeface="+mn-ea"/>
          <a:cs typeface="+mn-cs"/>
        </a:defRPr>
      </a:lvl2pPr>
      <a:lvl3pPr marL="914293" algn="l" defTabSz="914293" rtl="0" eaLnBrk="1" latinLnBrk="0" hangingPunct="1">
        <a:defRPr sz="1765" kern="1200">
          <a:solidFill>
            <a:schemeClr val="tx1"/>
          </a:solidFill>
          <a:latin typeface="+mn-lt"/>
          <a:ea typeface="+mn-ea"/>
          <a:cs typeface="+mn-cs"/>
        </a:defRPr>
      </a:lvl3pPr>
      <a:lvl4pPr marL="1371441" algn="l" defTabSz="914293" rtl="0" eaLnBrk="1" latinLnBrk="0" hangingPunct="1">
        <a:defRPr sz="1765" kern="1200">
          <a:solidFill>
            <a:schemeClr val="tx1"/>
          </a:solidFill>
          <a:latin typeface="+mn-lt"/>
          <a:ea typeface="+mn-ea"/>
          <a:cs typeface="+mn-cs"/>
        </a:defRPr>
      </a:lvl4pPr>
      <a:lvl5pPr marL="1828587" algn="l" defTabSz="914293" rtl="0" eaLnBrk="1" latinLnBrk="0" hangingPunct="1">
        <a:defRPr sz="1765" kern="1200">
          <a:solidFill>
            <a:schemeClr val="tx1"/>
          </a:solidFill>
          <a:latin typeface="+mn-lt"/>
          <a:ea typeface="+mn-ea"/>
          <a:cs typeface="+mn-cs"/>
        </a:defRPr>
      </a:lvl5pPr>
      <a:lvl6pPr marL="2285736" algn="l" defTabSz="914293" rtl="0" eaLnBrk="1" latinLnBrk="0" hangingPunct="1">
        <a:defRPr sz="1765" kern="1200">
          <a:solidFill>
            <a:schemeClr val="tx1"/>
          </a:solidFill>
          <a:latin typeface="+mn-lt"/>
          <a:ea typeface="+mn-ea"/>
          <a:cs typeface="+mn-cs"/>
        </a:defRPr>
      </a:lvl6pPr>
      <a:lvl7pPr marL="2742881" algn="l" defTabSz="914293" rtl="0" eaLnBrk="1" latinLnBrk="0" hangingPunct="1">
        <a:defRPr sz="1765" kern="1200">
          <a:solidFill>
            <a:schemeClr val="tx1"/>
          </a:solidFill>
          <a:latin typeface="+mn-lt"/>
          <a:ea typeface="+mn-ea"/>
          <a:cs typeface="+mn-cs"/>
        </a:defRPr>
      </a:lvl7pPr>
      <a:lvl8pPr marL="3200029" algn="l" defTabSz="914293" rtl="0" eaLnBrk="1" latinLnBrk="0" hangingPunct="1">
        <a:defRPr sz="1765" kern="1200">
          <a:solidFill>
            <a:schemeClr val="tx1"/>
          </a:solidFill>
          <a:latin typeface="+mn-lt"/>
          <a:ea typeface="+mn-ea"/>
          <a:cs typeface="+mn-cs"/>
        </a:defRPr>
      </a:lvl8pPr>
      <a:lvl9pPr marL="3657176" algn="l" defTabSz="914293"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3"/>
          <p:cNvSpPr txBox="1">
            <a:spLocks/>
          </p:cNvSpPr>
          <p:nvPr/>
        </p:nvSpPr>
        <p:spPr>
          <a:xfrm>
            <a:off x="274702" y="2125677"/>
            <a:ext cx="9143936" cy="1828786"/>
          </a:xfrm>
          <a:prstGeom prst="rect">
            <a:avLst/>
          </a:prstGeom>
          <a:noFill/>
        </p:spPr>
        <p:txBody>
          <a:bodyPr vert="horz" wrap="square" lIns="146304" tIns="91440" rIns="146304" bIns="91440" rtlCol="0" anchor="t" anchorCtr="0">
            <a:noAutofit/>
          </a:bodyPr>
          <a:lstStyle>
            <a:lvl1pPr algn="l" defTabSz="932667" rtl="0" eaLnBrk="1" latinLnBrk="0" hangingPunct="1">
              <a:lnSpc>
                <a:spcPct val="90000"/>
              </a:lnSpc>
              <a:spcBef>
                <a:spcPct val="0"/>
              </a:spcBef>
              <a:buNone/>
              <a:defRPr lang="en-US" sz="5399" b="0" kern="1200" cap="none" spc="-100" baseline="0">
                <a:ln w="3175">
                  <a:noFill/>
                </a:ln>
                <a:gradFill>
                  <a:gsLst>
                    <a:gs pos="99115">
                      <a:schemeClr val="tx1"/>
                    </a:gs>
                    <a:gs pos="79000">
                      <a:schemeClr val="tx1"/>
                    </a:gs>
                  </a:gsLst>
                  <a:lin ang="5400000" scaled="0"/>
                </a:gradFill>
                <a:effectLst/>
                <a:latin typeface="+mj-lt"/>
                <a:ea typeface="+mn-ea"/>
                <a:cs typeface="Segoe UI" pitchFamily="34" charset="0"/>
              </a:defRPr>
            </a:lvl1pPr>
          </a:lstStyle>
          <a:p>
            <a:pPr marL="0" marR="0" lvl="0" indent="0" algn="l" defTabSz="932667" rtl="0" eaLnBrk="1" fontAlgn="auto" latinLnBrk="0" hangingPunct="1">
              <a:lnSpc>
                <a:spcPct val="90000"/>
              </a:lnSpc>
              <a:spcBef>
                <a:spcPct val="0"/>
              </a:spcBef>
              <a:spcAft>
                <a:spcPts val="0"/>
              </a:spcAft>
              <a:buClrTx/>
              <a:buSzTx/>
              <a:buFontTx/>
              <a:buNone/>
              <a:tabLst/>
              <a:defRPr/>
            </a:pPr>
            <a:r>
              <a:rPr kumimoji="0" lang="en-US" sz="5399" b="0" i="0" u="none" strike="noStrike" kern="1200" cap="none" spc="-100" normalizeH="0" baseline="0" noProof="0">
                <a:ln w="3175">
                  <a:noFill/>
                </a:ln>
                <a:gradFill>
                  <a:gsLst>
                    <a:gs pos="99115">
                      <a:srgbClr val="000000"/>
                    </a:gs>
                    <a:gs pos="79000">
                      <a:srgbClr val="000000"/>
                    </a:gs>
                  </a:gsLst>
                  <a:lin ang="5400000" scaled="0"/>
                </a:gradFill>
                <a:effectLst/>
                <a:uLnTx/>
                <a:uFillTx/>
                <a:latin typeface="Segoe UI Light"/>
                <a:ea typeface="+mn-ea"/>
                <a:cs typeface="Segoe UI" pitchFamily="34" charset="0"/>
              </a:rPr>
              <a:t>Logic Apps</a:t>
            </a:r>
            <a:endParaRPr kumimoji="0" lang="en-US" sz="5399" b="0" i="0" u="none" strike="noStrike" kern="1200" cap="none" spc="-100" normalizeH="0" baseline="0" noProof="0" dirty="0">
              <a:ln w="3175">
                <a:noFill/>
              </a:ln>
              <a:gradFill>
                <a:gsLst>
                  <a:gs pos="99115">
                    <a:srgbClr val="000000"/>
                  </a:gs>
                  <a:gs pos="79000">
                    <a:srgbClr val="000000"/>
                  </a:gs>
                </a:gsLst>
                <a:lin ang="5400000" scaled="0"/>
              </a:gradFill>
              <a:effectLst/>
              <a:uLnTx/>
              <a:uFillTx/>
              <a:latin typeface="Segoe UI Light"/>
              <a:ea typeface="+mn-ea"/>
              <a:cs typeface="Segoe UI" pitchFamily="34" charset="0"/>
            </a:endParaRPr>
          </a:p>
        </p:txBody>
      </p:sp>
      <p:sp>
        <p:nvSpPr>
          <p:cNvPr id="11" name="Text Placeholder 4"/>
          <p:cNvSpPr txBox="1">
            <a:spLocks/>
          </p:cNvSpPr>
          <p:nvPr/>
        </p:nvSpPr>
        <p:spPr>
          <a:xfrm>
            <a:off x="274702" y="3955785"/>
            <a:ext cx="8305735" cy="1828007"/>
          </a:xfrm>
          <a:prstGeom prst="rect">
            <a:avLst/>
          </a:prstGeom>
          <a:noFill/>
        </p:spPr>
        <p:txBody>
          <a:bodyPr vert="horz" wrap="square" lIns="146304" tIns="109728" rIns="146304" bIns="109728" rtlCol="0">
            <a:noAutofit/>
          </a:bodyPr>
          <a:lstStyle>
            <a:lvl1pPr marL="0" marR="0" indent="0" algn="l" defTabSz="932667" rtl="0" eaLnBrk="1" fontAlgn="auto" latinLnBrk="0" hangingPunct="1">
              <a:lnSpc>
                <a:spcPct val="90000"/>
              </a:lnSpc>
              <a:spcBef>
                <a:spcPts val="0"/>
              </a:spcBef>
              <a:spcAft>
                <a:spcPts val="0"/>
              </a:spcAft>
              <a:buClr>
                <a:schemeClr val="tx1"/>
              </a:buClr>
              <a:buSzPct val="90000"/>
              <a:buFont typeface="Wingdings" panose="05000000000000000000" pitchFamily="2" charset="2"/>
              <a:buNone/>
              <a:tabLst/>
              <a:defRPr sz="3200" kern="1200" spc="0" baseline="0">
                <a:gradFill>
                  <a:gsLst>
                    <a:gs pos="99115">
                      <a:schemeClr val="tx1"/>
                    </a:gs>
                    <a:gs pos="79000">
                      <a:schemeClr val="tx1"/>
                    </a:gs>
                  </a:gsLst>
                  <a:lin ang="5400000" scaled="0"/>
                </a:gradFill>
                <a:latin typeface="+mj-lt"/>
                <a:ea typeface="+mn-ea"/>
                <a:cs typeface="+mn-cs"/>
              </a:defRPr>
            </a:lvl1pPr>
            <a:lvl2pPr marL="584154" marR="0" indent="-241281"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036"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618"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199" marR="0" indent="-228582" algn="l" defTabSz="9326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834"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170"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503"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838" indent="-233167" algn="l" defTabSz="93266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667" rtl="0" eaLnBrk="1" fontAlgn="auto" latinLnBrk="0" hangingPunct="1">
              <a:lnSpc>
                <a:spcPct val="90000"/>
              </a:lnSpc>
              <a:spcBef>
                <a:spcPts val="0"/>
              </a:spcBef>
              <a:spcAft>
                <a:spcPts val="0"/>
              </a:spcAft>
              <a:buClr>
                <a:srgbClr val="000000"/>
              </a:buClr>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99115">
                      <a:srgbClr val="000000"/>
                    </a:gs>
                    <a:gs pos="79000">
                      <a:srgbClr val="000000"/>
                    </a:gs>
                  </a:gsLst>
                  <a:lin ang="5400000" scaled="0"/>
                </a:gradFill>
                <a:effectLst/>
                <a:uLnTx/>
                <a:uFillTx/>
                <a:latin typeface="Segoe UI Light"/>
                <a:ea typeface="+mn-ea"/>
                <a:cs typeface="+mn-cs"/>
              </a:rPr>
              <a:t>Anuraj P</a:t>
            </a:r>
          </a:p>
          <a:p>
            <a:pPr marL="0" marR="0" lvl="0" indent="0" algn="l" defTabSz="932667" rtl="0" eaLnBrk="1" fontAlgn="auto" latinLnBrk="0" hangingPunct="1">
              <a:lnSpc>
                <a:spcPct val="90000"/>
              </a:lnSpc>
              <a:spcBef>
                <a:spcPts val="0"/>
              </a:spcBef>
              <a:spcAft>
                <a:spcPts val="0"/>
              </a:spcAft>
              <a:buClr>
                <a:srgbClr val="000000"/>
              </a:buClr>
              <a:buSzPct val="90000"/>
              <a:buFont typeface="Wingdings" panose="05000000000000000000" pitchFamily="2" charset="2"/>
              <a:buNone/>
              <a:tabLst/>
              <a:defRPr/>
            </a:pPr>
            <a:r>
              <a:rPr lang="en-US" dirty="0">
                <a:gradFill>
                  <a:gsLst>
                    <a:gs pos="99115">
                      <a:srgbClr val="000000"/>
                    </a:gs>
                    <a:gs pos="79000">
                      <a:srgbClr val="000000"/>
                    </a:gs>
                  </a:gsLst>
                  <a:lin ang="5400000" scaled="0"/>
                </a:gradFill>
                <a:latin typeface="Segoe UI Light"/>
              </a:rPr>
              <a:t>MVP, Architect Product Engineering SOCXO</a:t>
            </a:r>
            <a:endParaRPr kumimoji="0" lang="en-US" sz="3200" b="0" i="0" u="none" strike="noStrike" kern="1200" cap="none" spc="0" normalizeH="0" baseline="0" noProof="0" dirty="0">
              <a:ln>
                <a:noFill/>
              </a:ln>
              <a:gradFill>
                <a:gsLst>
                  <a:gs pos="99115">
                    <a:srgbClr val="000000"/>
                  </a:gs>
                  <a:gs pos="79000">
                    <a:srgbClr val="000000"/>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329756744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683310" y="4230142"/>
            <a:ext cx="2583710" cy="1855265"/>
            <a:chOff x="6276897" y="3849484"/>
            <a:chExt cx="2584077" cy="1855528"/>
          </a:xfrm>
          <a:gradFill>
            <a:gsLst>
              <a:gs pos="98000">
                <a:schemeClr val="bg1">
                  <a:lumMod val="75000"/>
                </a:schemeClr>
              </a:gs>
              <a:gs pos="0">
                <a:schemeClr val="tx2">
                  <a:lumMod val="25000"/>
                </a:schemeClr>
              </a:gs>
            </a:gsLst>
            <a:lin ang="5400000" scaled="1"/>
          </a:gradFill>
        </p:grpSpPr>
        <p:sp>
          <p:nvSpPr>
            <p:cNvPr id="15" name="TextBox 14"/>
            <p:cNvSpPr txBox="1"/>
            <p:nvPr/>
          </p:nvSpPr>
          <p:spPr>
            <a:xfrm>
              <a:off x="6276897" y="4696209"/>
              <a:ext cx="2584077" cy="465542"/>
            </a:xfrm>
            <a:prstGeom prst="flowChartOffpageConnector">
              <a:avLst/>
            </a:prstGeom>
            <a:noFill/>
          </p:spPr>
          <p:txBody>
            <a:bodyPr wrap="square" rtlCol="0">
              <a:spAutoFit/>
            </a:bodyPr>
            <a:lstStyle/>
            <a:p>
              <a:pPr algn="ctr" defTabSz="896386">
                <a:defRPr/>
              </a:pPr>
              <a:r>
                <a:rPr lang="en-US" sz="1836" b="1" kern="0" cap="all" dirty="0" err="1">
                  <a:solidFill>
                    <a:srgbClr val="FFFFFF"/>
                  </a:solidFill>
                  <a:latin typeface="Segoe UI"/>
                </a:rPr>
                <a:t>Api</a:t>
              </a:r>
              <a:r>
                <a:rPr lang="en-US" sz="1836" b="1" kern="0" cap="all" dirty="0">
                  <a:solidFill>
                    <a:srgbClr val="FFFFFF"/>
                  </a:solidFill>
                  <a:latin typeface="Segoe UI"/>
                </a:rPr>
                <a:t> Apps</a:t>
              </a:r>
            </a:p>
          </p:txBody>
        </p:sp>
        <p:sp>
          <p:nvSpPr>
            <p:cNvPr id="16" name="TextBox 15"/>
            <p:cNvSpPr txBox="1"/>
            <p:nvPr/>
          </p:nvSpPr>
          <p:spPr>
            <a:xfrm>
              <a:off x="6276897" y="5112533"/>
              <a:ext cx="2584077" cy="592479"/>
            </a:xfrm>
            <a:prstGeom prst="flowChartOffpageConnector">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Easily build and consume APIs in the cloud</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4034" y="3849484"/>
              <a:ext cx="669799" cy="669799"/>
            </a:xfrm>
            <a:prstGeom prst="flowChartOffpageConnector">
              <a:avLst/>
            </a:prstGeom>
            <a:noFill/>
          </p:spPr>
        </p:pic>
      </p:grpSp>
      <p:grpSp>
        <p:nvGrpSpPr>
          <p:cNvPr id="42" name="Group 41"/>
          <p:cNvGrpSpPr/>
          <p:nvPr/>
        </p:nvGrpSpPr>
        <p:grpSpPr>
          <a:xfrm>
            <a:off x="5454154" y="1625159"/>
            <a:ext cx="3314965" cy="1691163"/>
            <a:chOff x="5563520" y="952400"/>
            <a:chExt cx="3381437" cy="1725075"/>
          </a:xfrm>
        </p:grpSpPr>
        <p:grpSp>
          <p:nvGrpSpPr>
            <p:cNvPr id="22" name="Group 21"/>
            <p:cNvGrpSpPr/>
            <p:nvPr/>
          </p:nvGrpSpPr>
          <p:grpSpPr>
            <a:xfrm>
              <a:off x="5563520" y="1750117"/>
              <a:ext cx="3381437" cy="927358"/>
              <a:chOff x="446273" y="4696209"/>
              <a:chExt cx="2982635" cy="909257"/>
            </a:xfrm>
          </p:grpSpPr>
          <p:sp>
            <p:nvSpPr>
              <p:cNvPr id="23" name="TextBox 22"/>
              <p:cNvSpPr txBox="1"/>
              <p:nvPr/>
            </p:nvSpPr>
            <p:spPr>
              <a:xfrm>
                <a:off x="634689" y="4696209"/>
                <a:ext cx="2584077" cy="461916"/>
              </a:xfrm>
              <a:prstGeom prst="hexagon">
                <a:avLst/>
              </a:prstGeom>
              <a:noFill/>
            </p:spPr>
            <p:txBody>
              <a:bodyPr wrap="square" rtlCol="0">
                <a:spAutoFit/>
              </a:bodyPr>
              <a:lstStyle/>
              <a:p>
                <a:pPr algn="ctr" defTabSz="896386">
                  <a:defRPr/>
                </a:pPr>
                <a:r>
                  <a:rPr lang="en-US" sz="1836" b="1" kern="0" cap="all" dirty="0">
                    <a:solidFill>
                      <a:srgbClr val="FFFFFF"/>
                    </a:solidFill>
                    <a:latin typeface="Segoe UI"/>
                  </a:rPr>
                  <a:t>Web Apps</a:t>
                </a:r>
              </a:p>
            </p:txBody>
          </p:sp>
          <p:sp>
            <p:nvSpPr>
              <p:cNvPr id="24" name="TextBox 23"/>
              <p:cNvSpPr txBox="1"/>
              <p:nvPr/>
            </p:nvSpPr>
            <p:spPr>
              <a:xfrm>
                <a:off x="446273" y="5017601"/>
                <a:ext cx="2982635" cy="587865"/>
              </a:xfrm>
              <a:prstGeom prst="hexagon">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Web apps that scale with your business</a:t>
                </a:r>
              </a:p>
            </p:txBody>
          </p:sp>
        </p:grpSp>
        <p:pic>
          <p:nvPicPr>
            <p:cNvPr id="32" name="Picture 31"/>
            <p:cNvPicPr>
              <a:picLocks noChangeAspect="1"/>
            </p:cNvPicPr>
            <p:nvPr/>
          </p:nvPicPr>
          <p:blipFill>
            <a:blip r:embed="rId4"/>
            <a:stretch>
              <a:fillRect/>
            </a:stretch>
          </p:blipFill>
          <p:spPr>
            <a:xfrm>
              <a:off x="6910333" y="952400"/>
              <a:ext cx="724385" cy="707495"/>
            </a:xfrm>
            <a:prstGeom prst="rect">
              <a:avLst/>
            </a:prstGeom>
          </p:spPr>
        </p:pic>
      </p:grpSp>
      <p:grpSp>
        <p:nvGrpSpPr>
          <p:cNvPr id="8" name="Group 7"/>
          <p:cNvGrpSpPr/>
          <p:nvPr/>
        </p:nvGrpSpPr>
        <p:grpSpPr>
          <a:xfrm>
            <a:off x="5807707" y="4176043"/>
            <a:ext cx="2583710" cy="1802573"/>
            <a:chOff x="8878944" y="3895961"/>
            <a:chExt cx="2635519" cy="1838718"/>
          </a:xfrm>
        </p:grpSpPr>
        <p:grpSp>
          <p:nvGrpSpPr>
            <p:cNvPr id="26" name="Group 25"/>
            <p:cNvGrpSpPr/>
            <p:nvPr/>
          </p:nvGrpSpPr>
          <p:grpSpPr>
            <a:xfrm>
              <a:off x="8878944" y="4823447"/>
              <a:ext cx="2635519" cy="911232"/>
              <a:chOff x="8881767" y="4696209"/>
              <a:chExt cx="2584077" cy="893445"/>
            </a:xfrm>
          </p:grpSpPr>
          <p:sp>
            <p:nvSpPr>
              <p:cNvPr id="27" name="TextBox 26"/>
              <p:cNvSpPr txBox="1"/>
              <p:nvPr/>
            </p:nvSpPr>
            <p:spPr>
              <a:xfrm>
                <a:off x="8881767" y="4696209"/>
                <a:ext cx="2584077" cy="380553"/>
              </a:xfrm>
              <a:prstGeom prst="rect">
                <a:avLst/>
              </a:prstGeom>
              <a:noFill/>
            </p:spPr>
            <p:txBody>
              <a:bodyPr wrap="square" rtlCol="0">
                <a:spAutoFit/>
              </a:bodyPr>
              <a:lstStyle/>
              <a:p>
                <a:pPr algn="ctr" defTabSz="896386">
                  <a:defRPr/>
                </a:pPr>
                <a:r>
                  <a:rPr lang="en-US" sz="1836" b="1" kern="0" cap="all" dirty="0">
                    <a:solidFill>
                      <a:srgbClr val="FFFFFF"/>
                    </a:solidFill>
                    <a:latin typeface="Segoe UI"/>
                  </a:rPr>
                  <a:t>LOGIC Apps</a:t>
                </a:r>
              </a:p>
            </p:txBody>
          </p:sp>
          <p:sp>
            <p:nvSpPr>
              <p:cNvPr id="28" name="TextBox 27"/>
              <p:cNvSpPr txBox="1"/>
              <p:nvPr/>
            </p:nvSpPr>
            <p:spPr>
              <a:xfrm>
                <a:off x="8881767" y="5112533"/>
                <a:ext cx="2584077" cy="477121"/>
              </a:xfrm>
              <a:prstGeom prst="rect">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Automate business process across SaaS and on-premises </a:t>
                </a:r>
              </a:p>
            </p:txBody>
          </p:sp>
        </p:grpSp>
        <p:pic>
          <p:nvPicPr>
            <p:cNvPr id="34" name="Picture 33"/>
            <p:cNvPicPr>
              <a:picLocks noChangeAspect="1"/>
            </p:cNvPicPr>
            <p:nvPr/>
          </p:nvPicPr>
          <p:blipFill>
            <a:blip r:embed="rId5"/>
            <a:stretch>
              <a:fillRect/>
            </a:stretch>
          </p:blipFill>
          <p:spPr>
            <a:xfrm>
              <a:off x="9803408" y="3895961"/>
              <a:ext cx="727877" cy="727065"/>
            </a:xfrm>
            <a:prstGeom prst="rect">
              <a:avLst/>
            </a:prstGeom>
          </p:spPr>
        </p:pic>
      </p:grpSp>
      <p:grpSp>
        <p:nvGrpSpPr>
          <p:cNvPr id="10" name="Group 9"/>
          <p:cNvGrpSpPr/>
          <p:nvPr/>
        </p:nvGrpSpPr>
        <p:grpSpPr>
          <a:xfrm>
            <a:off x="8683309" y="1535636"/>
            <a:ext cx="2583711" cy="1875183"/>
            <a:chOff x="8857427" y="774015"/>
            <a:chExt cx="2635520" cy="1912785"/>
          </a:xfrm>
        </p:grpSpPr>
        <p:grpSp>
          <p:nvGrpSpPr>
            <p:cNvPr id="18" name="Group 17"/>
            <p:cNvGrpSpPr/>
            <p:nvPr/>
          </p:nvGrpSpPr>
          <p:grpSpPr>
            <a:xfrm>
              <a:off x="8857427" y="1701982"/>
              <a:ext cx="2635520" cy="984818"/>
              <a:chOff x="3376682" y="4696209"/>
              <a:chExt cx="2584078" cy="965595"/>
            </a:xfrm>
          </p:grpSpPr>
          <p:sp>
            <p:nvSpPr>
              <p:cNvPr id="19" name="TextBox 18"/>
              <p:cNvSpPr txBox="1"/>
              <p:nvPr/>
            </p:nvSpPr>
            <p:spPr>
              <a:xfrm>
                <a:off x="3376683" y="4696209"/>
                <a:ext cx="2584077" cy="465542"/>
              </a:xfrm>
              <a:prstGeom prst="flowChartOffpageConnector">
                <a:avLst/>
              </a:prstGeom>
              <a:noFill/>
            </p:spPr>
            <p:txBody>
              <a:bodyPr wrap="square" rtlCol="0">
                <a:spAutoFit/>
              </a:bodyPr>
              <a:lstStyle/>
              <a:p>
                <a:pPr algn="ctr" defTabSz="896386">
                  <a:defRPr/>
                </a:pPr>
                <a:r>
                  <a:rPr lang="en-US" sz="1836" b="1" kern="0" cap="all" dirty="0">
                    <a:solidFill>
                      <a:srgbClr val="FFFFFF"/>
                    </a:solidFill>
                    <a:latin typeface="Segoe UI"/>
                  </a:rPr>
                  <a:t>Mobile Apps</a:t>
                </a:r>
              </a:p>
            </p:txBody>
          </p:sp>
          <p:sp>
            <p:nvSpPr>
              <p:cNvPr id="20" name="TextBox 19"/>
              <p:cNvSpPr txBox="1"/>
              <p:nvPr/>
            </p:nvSpPr>
            <p:spPr>
              <a:xfrm>
                <a:off x="3376682" y="5069325"/>
                <a:ext cx="2584077" cy="592479"/>
              </a:xfrm>
              <a:prstGeom prst="flowChartOffpageConnector">
                <a:avLst/>
              </a:prstGeom>
              <a:noFill/>
            </p:spPr>
            <p:txBody>
              <a:bodyPr wrap="square" lIns="182854" rIns="182854" rtlCol="0">
                <a:spAutoFit/>
              </a:bodyPr>
              <a:lstStyle/>
              <a:p>
                <a:pPr algn="ctr" defTabSz="896386">
                  <a:lnSpc>
                    <a:spcPts val="1500"/>
                  </a:lnSpc>
                  <a:defRPr/>
                </a:pPr>
                <a:r>
                  <a:rPr lang="en-US" sz="1400" kern="0" dirty="0">
                    <a:solidFill>
                      <a:srgbClr val="FFFFFF"/>
                    </a:solidFill>
                    <a:latin typeface="Segoe UI Light"/>
                  </a:rPr>
                  <a:t>Build Mobile apps for any device</a:t>
                </a:r>
              </a:p>
            </p:txBody>
          </p:sp>
        </p:grpSp>
        <p:pic>
          <p:nvPicPr>
            <p:cNvPr id="36" name="Picture 35"/>
            <p:cNvPicPr>
              <a:picLocks noChangeAspect="1"/>
            </p:cNvPicPr>
            <p:nvPr/>
          </p:nvPicPr>
          <p:blipFill>
            <a:blip r:embed="rId6"/>
            <a:stretch>
              <a:fillRect/>
            </a:stretch>
          </p:blipFill>
          <p:spPr>
            <a:xfrm>
              <a:off x="9897141" y="774015"/>
              <a:ext cx="556316" cy="798813"/>
            </a:xfrm>
            <a:prstGeom prst="rect">
              <a:avLst/>
            </a:prstGeom>
          </p:spPr>
        </p:pic>
      </p:gr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6037" y="2199134"/>
            <a:ext cx="3048251" cy="3048251"/>
          </a:xfrm>
          <a:prstGeom prst="rect">
            <a:avLst/>
          </a:prstGeom>
        </p:spPr>
      </p:pic>
      <p:cxnSp>
        <p:nvCxnSpPr>
          <p:cNvPr id="5" name="Straight Connector 4"/>
          <p:cNvCxnSpPr/>
          <p:nvPr/>
        </p:nvCxnSpPr>
        <p:spPr>
          <a:xfrm flipH="1">
            <a:off x="8454763" y="1177734"/>
            <a:ext cx="18104" cy="5363892"/>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853525" y="3721797"/>
            <a:ext cx="5238683" cy="4569"/>
          </a:xfrm>
          <a:prstGeom prst="line">
            <a:avLst/>
          </a:prstGeom>
          <a:ln>
            <a:solidFill>
              <a:srgbClr val="008EC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4827734" y="3549812"/>
            <a:ext cx="453612" cy="267139"/>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0" name="Title 2"/>
          <p:cNvSpPr txBox="1">
            <a:spLocks/>
          </p:cNvSpPr>
          <p:nvPr/>
        </p:nvSpPr>
        <p:spPr>
          <a:xfrm>
            <a:off x="516386" y="358959"/>
            <a:ext cx="11089958" cy="899537"/>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386">
              <a:lnSpc>
                <a:spcPct val="100000"/>
              </a:lnSpc>
              <a:spcAft>
                <a:spcPts val="588"/>
              </a:spcAft>
            </a:pPr>
            <a:r>
              <a:rPr lang="en-US" sz="4800" dirty="0">
                <a:solidFill>
                  <a:srgbClr val="FFFFFF"/>
                </a:solidFill>
                <a:latin typeface="Segoe UI Light"/>
              </a:rPr>
              <a:t>App Service</a:t>
            </a:r>
            <a:endParaRPr lang="en-US" sz="3200" dirty="0">
              <a:solidFill>
                <a:srgbClr val="FFFFFF"/>
              </a:solidFill>
              <a:latin typeface="Segoe UI Light"/>
            </a:endParaRPr>
          </a:p>
        </p:txBody>
      </p:sp>
    </p:spTree>
    <p:extLst>
      <p:ext uri="{BB962C8B-B14F-4D97-AF65-F5344CB8AC3E}">
        <p14:creationId xmlns:p14="http://schemas.microsoft.com/office/powerpoint/2010/main" val="369864407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4786365" y="873705"/>
            <a:ext cx="6899756" cy="5022335"/>
          </a:xfrm>
          <a:prstGeom prst="rect">
            <a:avLst/>
          </a:prstGeom>
          <a:noFill/>
        </p:spPr>
        <p:txBody>
          <a:bodyPr wrap="square" rtlCol="0" anchor="t" anchorCtr="0">
            <a:noAutofit/>
          </a:bodyPr>
          <a:lstStyle/>
          <a:p>
            <a:pPr marL="62249" defTabSz="878526">
              <a:spcAft>
                <a:spcPts val="2353"/>
              </a:spcAft>
            </a:pPr>
            <a:r>
              <a:rPr lang="en-US" sz="3137" dirty="0">
                <a:solidFill>
                  <a:srgbClr val="FFFFFF"/>
                </a:solidFill>
                <a:latin typeface="Segoe UI Light"/>
              </a:rPr>
              <a:t>New Logic Apps for easy automation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No code designer for rapid creation</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Dozens of pre-built templates to get started</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Out of box support for popular SaaS and on-premises apps</a:t>
            </a:r>
          </a:p>
          <a:p>
            <a:pPr marL="855551" lvl="1" indent="-336145" defTabSz="878526">
              <a:spcAft>
                <a:spcPts val="2353"/>
              </a:spcAft>
              <a:buFont typeface="Arial" panose="020B0604020202020204" pitchFamily="34" charset="0"/>
              <a:buChar char="•"/>
            </a:pPr>
            <a:r>
              <a:rPr lang="en-US" sz="2353" dirty="0">
                <a:solidFill>
                  <a:srgbClr val="FFFFFF"/>
                </a:solidFill>
                <a:latin typeface="Segoe UI Light"/>
              </a:rPr>
              <a:t>Use with custom API apps of your own</a:t>
            </a:r>
          </a:p>
          <a:p>
            <a:pPr marL="855551" lvl="1" indent="-336145" defTabSz="878526">
              <a:spcAft>
                <a:spcPts val="2353"/>
              </a:spcAft>
              <a:buFont typeface="Arial" panose="020B0604020202020204" pitchFamily="34" charset="0"/>
              <a:buChar char="•"/>
            </a:pPr>
            <a:r>
              <a:rPr lang="en-US" sz="2353" dirty="0" err="1">
                <a:solidFill>
                  <a:srgbClr val="FFFFFF"/>
                </a:solidFill>
                <a:latin typeface="Segoe UI Light"/>
              </a:rPr>
              <a:t>Biztalk</a:t>
            </a:r>
            <a:r>
              <a:rPr lang="en-US" sz="2353" dirty="0">
                <a:solidFill>
                  <a:srgbClr val="FFFFFF"/>
                </a:solidFill>
                <a:latin typeface="Segoe UI Light"/>
              </a:rPr>
              <a:t> APIs for expert integration scenarios</a:t>
            </a:r>
          </a:p>
        </p:txBody>
      </p:sp>
      <p:sp>
        <p:nvSpPr>
          <p:cNvPr id="49" name="Rectangle 48"/>
          <p:cNvSpPr/>
          <p:nvPr/>
        </p:nvSpPr>
        <p:spPr>
          <a:xfrm>
            <a:off x="1339677" y="3703489"/>
            <a:ext cx="2809167" cy="816506"/>
          </a:xfrm>
          <a:prstGeom prst="rect">
            <a:avLst/>
          </a:prstGeom>
        </p:spPr>
        <p:txBody>
          <a:bodyPr wrap="none">
            <a:spAutoFit/>
          </a:bodyPr>
          <a:lstStyle/>
          <a:p>
            <a:pPr algn="ctr" defTabSz="878526"/>
            <a:r>
              <a:rPr lang="en-US" sz="2353" dirty="0">
                <a:solidFill>
                  <a:srgbClr val="FFFFFF"/>
                </a:solidFill>
                <a:latin typeface="Segoe UI Light"/>
              </a:rPr>
              <a:t>Automate SaaS and</a:t>
            </a:r>
          </a:p>
          <a:p>
            <a:pPr algn="ctr" defTabSz="878526"/>
            <a:r>
              <a:rPr lang="en-US" sz="2353" dirty="0">
                <a:solidFill>
                  <a:srgbClr val="FFFFFF"/>
                </a:solidFill>
                <a:latin typeface="Segoe UI Light"/>
              </a:rPr>
              <a:t>on-premises systems</a:t>
            </a:r>
          </a:p>
        </p:txBody>
      </p:sp>
      <p:grpSp>
        <p:nvGrpSpPr>
          <p:cNvPr id="8" name="Group 7"/>
          <p:cNvGrpSpPr/>
          <p:nvPr/>
        </p:nvGrpSpPr>
        <p:grpSpPr>
          <a:xfrm>
            <a:off x="1452400" y="2285373"/>
            <a:ext cx="2583710" cy="1289751"/>
            <a:chOff x="8878944" y="3895961"/>
            <a:chExt cx="2635519" cy="1315613"/>
          </a:xfrm>
        </p:grpSpPr>
        <p:sp>
          <p:nvSpPr>
            <p:cNvPr id="13" name="TextBox 12"/>
            <p:cNvSpPr txBox="1"/>
            <p:nvPr/>
          </p:nvSpPr>
          <p:spPr>
            <a:xfrm>
              <a:off x="8878944" y="4823445"/>
              <a:ext cx="2635519" cy="388129"/>
            </a:xfrm>
            <a:prstGeom prst="rect">
              <a:avLst/>
            </a:prstGeom>
            <a:noFill/>
          </p:spPr>
          <p:txBody>
            <a:bodyPr wrap="square" rtlCol="0">
              <a:spAutoFit/>
            </a:bodyPr>
            <a:lstStyle/>
            <a:p>
              <a:pPr algn="ctr" defTabSz="896386">
                <a:defRPr/>
              </a:pPr>
              <a:r>
                <a:rPr lang="en-US" sz="1836" b="1" kern="0" cap="all" dirty="0">
                  <a:solidFill>
                    <a:srgbClr val="FFFFFF"/>
                  </a:solidFill>
                  <a:latin typeface="Segoe UI"/>
                </a:rPr>
                <a:t>LOGIC Apps</a:t>
              </a:r>
            </a:p>
          </p:txBody>
        </p:sp>
        <p:pic>
          <p:nvPicPr>
            <p:cNvPr id="12" name="Picture 11"/>
            <p:cNvPicPr>
              <a:picLocks noChangeAspect="1"/>
            </p:cNvPicPr>
            <p:nvPr/>
          </p:nvPicPr>
          <p:blipFill>
            <a:blip r:embed="rId3"/>
            <a:stretch>
              <a:fillRect/>
            </a:stretch>
          </p:blipFill>
          <p:spPr>
            <a:xfrm>
              <a:off x="9803408" y="3895961"/>
              <a:ext cx="727877" cy="727065"/>
            </a:xfrm>
            <a:prstGeom prst="rect">
              <a:avLst/>
            </a:prstGeom>
          </p:spPr>
        </p:pic>
      </p:grpSp>
    </p:spTree>
    <p:extLst>
      <p:ext uri="{BB962C8B-B14F-4D97-AF65-F5344CB8AC3E}">
        <p14:creationId xmlns:p14="http://schemas.microsoft.com/office/powerpoint/2010/main" val="251235787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720" y="993955"/>
            <a:ext cx="10655061" cy="860434"/>
          </a:xfrm>
          <a:prstGeom prst="rect">
            <a:avLst/>
          </a:prstGeom>
          <a:noFill/>
        </p:spPr>
        <p:txBody>
          <a:bodyPr wrap="none" lIns="182854" tIns="146284" rIns="182854" bIns="146284" rtlCol="0">
            <a:spAutoFit/>
          </a:bodyPr>
          <a:lstStyle/>
          <a:p>
            <a:pPr defTabSz="914367">
              <a:lnSpc>
                <a:spcPct val="90000"/>
              </a:lnSpc>
            </a:pPr>
            <a:r>
              <a:rPr lang="en-US" sz="4000" dirty="0">
                <a:gradFill>
                  <a:gsLst>
                    <a:gs pos="2917">
                      <a:srgbClr val="FFFFFF"/>
                    </a:gs>
                    <a:gs pos="30000">
                      <a:srgbClr val="FFFFFF"/>
                    </a:gs>
                  </a:gsLst>
                  <a:lin ang="5400000" scaled="0"/>
                </a:gradFill>
                <a:latin typeface="Segoe UI Light"/>
              </a:rPr>
              <a:t>All of the Azure-native capabilities you’d expect</a:t>
            </a:r>
          </a:p>
        </p:txBody>
      </p:sp>
      <p:sp>
        <p:nvSpPr>
          <p:cNvPr id="3" name="TextBox 2"/>
          <p:cNvSpPr txBox="1"/>
          <p:nvPr/>
        </p:nvSpPr>
        <p:spPr>
          <a:xfrm>
            <a:off x="1625504" y="2448371"/>
            <a:ext cx="9697755" cy="2555659"/>
          </a:xfrm>
          <a:prstGeom prst="rect">
            <a:avLst/>
          </a:prstGeom>
          <a:noFill/>
        </p:spPr>
        <p:txBody>
          <a:bodyPr wrap="none" lIns="182854" tIns="146284" rIns="182854" bIns="146284" rtlCol="0">
            <a:spAutoFit/>
          </a:bodyPr>
          <a:lstStyle/>
          <a:p>
            <a:pPr marL="457112" indent="-457112" defTabSz="914367">
              <a:lnSpc>
                <a:spcPct val="90000"/>
              </a:lnSpc>
              <a:buFont typeface="Arial" panose="020B0604020202020204" pitchFamily="34" charset="0"/>
              <a:buChar char="•"/>
            </a:pPr>
            <a:r>
              <a:rPr lang="en-US" sz="3200" dirty="0">
                <a:gradFill>
                  <a:gsLst>
                    <a:gs pos="2917">
                      <a:srgbClr val="FFFFFF"/>
                    </a:gs>
                    <a:gs pos="30000">
                      <a:srgbClr val="FFFFFF"/>
                    </a:gs>
                  </a:gsLst>
                  <a:lin ang="5400000" scaled="0"/>
                </a:gradFill>
                <a:latin typeface="Segoe UI Light"/>
              </a:rPr>
              <a:t>Full audit logs of all management operations</a:t>
            </a:r>
          </a:p>
          <a:p>
            <a:pPr marL="457112" indent="-457112" defTabSz="914367">
              <a:lnSpc>
                <a:spcPct val="90000"/>
              </a:lnSpc>
              <a:buFont typeface="Arial" panose="020B0604020202020204" pitchFamily="34" charset="0"/>
              <a:buChar char="•"/>
            </a:pPr>
            <a:r>
              <a:rPr lang="en-US" sz="3200" dirty="0">
                <a:gradFill>
                  <a:gsLst>
                    <a:gs pos="2917">
                      <a:srgbClr val="FFFFFF"/>
                    </a:gs>
                    <a:gs pos="30000">
                      <a:srgbClr val="FFFFFF"/>
                    </a:gs>
                  </a:gsLst>
                  <a:lin ang="5400000" scaled="0"/>
                </a:gradFill>
                <a:latin typeface="Segoe UI Light"/>
              </a:rPr>
              <a:t>Role-based access control </a:t>
            </a:r>
          </a:p>
          <a:p>
            <a:pPr marL="457112" indent="-457112" defTabSz="914367">
              <a:lnSpc>
                <a:spcPct val="90000"/>
              </a:lnSpc>
              <a:buFont typeface="Arial" panose="020B0604020202020204" pitchFamily="34" charset="0"/>
              <a:buChar char="•"/>
            </a:pPr>
            <a:r>
              <a:rPr lang="en-US" sz="3200" dirty="0">
                <a:gradFill>
                  <a:gsLst>
                    <a:gs pos="2917">
                      <a:srgbClr val="FFFFFF"/>
                    </a:gs>
                    <a:gs pos="30000">
                      <a:srgbClr val="FFFFFF"/>
                    </a:gs>
                  </a:gsLst>
                  <a:lin ang="5400000" scaled="0"/>
                </a:gradFill>
                <a:latin typeface="Segoe UI Light"/>
              </a:rPr>
              <a:t>Deployment lifecycle with Resource Manager</a:t>
            </a:r>
          </a:p>
          <a:p>
            <a:pPr marL="457112" indent="-457112" defTabSz="914367">
              <a:lnSpc>
                <a:spcPct val="90000"/>
              </a:lnSpc>
              <a:buFont typeface="Arial" panose="020B0604020202020204" pitchFamily="34" charset="0"/>
              <a:buChar char="•"/>
            </a:pPr>
            <a:r>
              <a:rPr lang="en-US" sz="3200" dirty="0">
                <a:gradFill>
                  <a:gsLst>
                    <a:gs pos="2917">
                      <a:srgbClr val="FFFFFF"/>
                    </a:gs>
                    <a:gs pos="30000">
                      <a:srgbClr val="FFFFFF"/>
                    </a:gs>
                  </a:gsLst>
                  <a:lin ang="5400000" scaled="0"/>
                </a:gradFill>
                <a:latin typeface="Segoe UI Light"/>
              </a:rPr>
              <a:t>Resource Management API + resource PowerShell </a:t>
            </a:r>
          </a:p>
          <a:p>
            <a:pPr marL="457112" indent="-457112" defTabSz="914367">
              <a:lnSpc>
                <a:spcPct val="90000"/>
              </a:lnSpc>
              <a:buFont typeface="Arial" panose="020B0604020202020204" pitchFamily="34" charset="0"/>
              <a:buChar char="•"/>
            </a:pPr>
            <a:r>
              <a:rPr lang="en-US" sz="3200" dirty="0">
                <a:gradFill>
                  <a:gsLst>
                    <a:gs pos="2917">
                      <a:srgbClr val="FFFFFF"/>
                    </a:gs>
                    <a:gs pos="30000">
                      <a:srgbClr val="FFFFFF"/>
                    </a:gs>
                  </a:gsLst>
                  <a:lin ang="5400000" scaled="0"/>
                </a:gradFill>
                <a:latin typeface="Segoe UI Light"/>
              </a:rPr>
              <a:t>On-</a:t>
            </a:r>
            <a:r>
              <a:rPr lang="en-US" sz="3200" dirty="0" err="1">
                <a:gradFill>
                  <a:gsLst>
                    <a:gs pos="2917">
                      <a:srgbClr val="FFFFFF"/>
                    </a:gs>
                    <a:gs pos="30000">
                      <a:srgbClr val="FFFFFF"/>
                    </a:gs>
                  </a:gsLst>
                  <a:lin ang="5400000" scaled="0"/>
                </a:gradFill>
                <a:latin typeface="Segoe UI Light"/>
              </a:rPr>
              <a:t>prem</a:t>
            </a:r>
            <a:r>
              <a:rPr lang="en-US" sz="3200" dirty="0">
                <a:gradFill>
                  <a:gsLst>
                    <a:gs pos="2917">
                      <a:srgbClr val="FFFFFF"/>
                    </a:gs>
                    <a:gs pos="30000">
                      <a:srgbClr val="FFFFFF"/>
                    </a:gs>
                  </a:gsLst>
                  <a:lin ang="5400000" scaled="0"/>
                </a:gradFill>
                <a:latin typeface="Segoe UI Light"/>
              </a:rPr>
              <a:t> support with release of Azure Stack</a:t>
            </a:r>
          </a:p>
        </p:txBody>
      </p:sp>
    </p:spTree>
    <p:extLst>
      <p:ext uri="{BB962C8B-B14F-4D97-AF65-F5344CB8AC3E}">
        <p14:creationId xmlns:p14="http://schemas.microsoft.com/office/powerpoint/2010/main" val="284277924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extBox 1"/>
          <p:cNvSpPr txBox="1"/>
          <p:nvPr/>
        </p:nvSpPr>
        <p:spPr>
          <a:xfrm>
            <a:off x="1044020" y="2424867"/>
            <a:ext cx="10292640" cy="860434"/>
          </a:xfrm>
          <a:prstGeom prst="rect">
            <a:avLst/>
          </a:prstGeom>
          <a:noFill/>
        </p:spPr>
        <p:txBody>
          <a:bodyPr wrap="none" lIns="182854" tIns="146284" rIns="182854" bIns="146284" rtlCol="0">
            <a:spAutoFit/>
          </a:bodyPr>
          <a:lstStyle/>
          <a:p>
            <a:pPr defTabSz="914367">
              <a:lnSpc>
                <a:spcPct val="90000"/>
              </a:lnSpc>
            </a:pPr>
            <a:r>
              <a:rPr lang="en-US" sz="4000" dirty="0">
                <a:gradFill>
                  <a:gsLst>
                    <a:gs pos="2917">
                      <a:srgbClr val="FFFFFF"/>
                    </a:gs>
                    <a:gs pos="30000">
                      <a:srgbClr val="FFFFFF"/>
                    </a:gs>
                  </a:gsLst>
                  <a:lin ang="5400000" scaled="0"/>
                </a:gradFill>
                <a:latin typeface="Segoe UI Light"/>
              </a:rPr>
              <a:t>Target audience is </a:t>
            </a:r>
            <a:r>
              <a:rPr lang="en-US" sz="4000" i="1" dirty="0">
                <a:gradFill>
                  <a:gsLst>
                    <a:gs pos="2917">
                      <a:srgbClr val="FFFFFF"/>
                    </a:gs>
                    <a:gs pos="30000">
                      <a:srgbClr val="FFFFFF"/>
                    </a:gs>
                  </a:gsLst>
                  <a:lin ang="5400000" scaled="0"/>
                </a:gradFill>
                <a:latin typeface="Segoe UI Light"/>
              </a:rPr>
              <a:t>anyone</a:t>
            </a:r>
            <a:r>
              <a:rPr lang="en-US" sz="4000" dirty="0">
                <a:gradFill>
                  <a:gsLst>
                    <a:gs pos="2917">
                      <a:srgbClr val="FFFFFF"/>
                    </a:gs>
                    <a:gs pos="30000">
                      <a:srgbClr val="FFFFFF"/>
                    </a:gs>
                  </a:gsLst>
                  <a:lin ang="5400000" scaled="0"/>
                </a:gradFill>
                <a:latin typeface="Segoe UI Light"/>
              </a:rPr>
              <a:t> who can use Azure</a:t>
            </a:r>
          </a:p>
        </p:txBody>
      </p:sp>
      <p:sp>
        <p:nvSpPr>
          <p:cNvPr id="3" name="TextBox 2"/>
          <p:cNvSpPr txBox="1"/>
          <p:nvPr/>
        </p:nvSpPr>
        <p:spPr>
          <a:xfrm>
            <a:off x="1625507" y="3525925"/>
            <a:ext cx="9117422" cy="747471"/>
          </a:xfrm>
          <a:prstGeom prst="rect">
            <a:avLst/>
          </a:prstGeom>
          <a:noFill/>
        </p:spPr>
        <p:txBody>
          <a:bodyPr wrap="none" lIns="182854" tIns="146284" rIns="182854" bIns="146284" rtlCol="0">
            <a:spAutoFit/>
          </a:bodyPr>
          <a:lstStyle/>
          <a:p>
            <a:pPr defTabSz="914367">
              <a:lnSpc>
                <a:spcPct val="90000"/>
              </a:lnSpc>
            </a:pPr>
            <a:r>
              <a:rPr lang="en-US" sz="3200" dirty="0">
                <a:gradFill>
                  <a:gsLst>
                    <a:gs pos="2917">
                      <a:srgbClr val="FFFFFF"/>
                    </a:gs>
                    <a:gs pos="30000">
                      <a:srgbClr val="FFFFFF"/>
                    </a:gs>
                  </a:gsLst>
                  <a:lin ang="5400000" scaled="0"/>
                </a:gradFill>
                <a:latin typeface="Segoe UI Light"/>
              </a:rPr>
              <a:t>… but not necessarily business users or consumers</a:t>
            </a:r>
          </a:p>
        </p:txBody>
      </p:sp>
    </p:spTree>
    <p:extLst>
      <p:ext uri="{BB962C8B-B14F-4D97-AF65-F5344CB8AC3E}">
        <p14:creationId xmlns:p14="http://schemas.microsoft.com/office/powerpoint/2010/main" val="230982322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975" y="488"/>
            <a:ext cx="5490339" cy="6862924"/>
          </a:xfrm>
          <a:prstGeom prst="rect">
            <a:avLst/>
          </a:prstGeom>
        </p:spPr>
      </p:pic>
      <p:sp>
        <p:nvSpPr>
          <p:cNvPr id="5" name="TextBox 4"/>
          <p:cNvSpPr txBox="1">
            <a:spLocks/>
          </p:cNvSpPr>
          <p:nvPr/>
        </p:nvSpPr>
        <p:spPr>
          <a:xfrm>
            <a:off x="456265" y="1601068"/>
            <a:ext cx="6244025" cy="2594817"/>
          </a:xfrm>
          <a:prstGeom prst="rect">
            <a:avLst/>
          </a:prstGeom>
          <a:noFill/>
        </p:spPr>
        <p:txBody>
          <a:bodyPr wrap="square" lIns="179285" tIns="143428" rIns="179285" bIns="143428" numCol="3" rtlCol="0">
            <a:noAutofit/>
          </a:bodyPr>
          <a:lstStyle/>
          <a:p>
            <a:pPr marL="280121" indent="-280121" defTabSz="914367">
              <a:spcAft>
                <a:spcPts val="147"/>
              </a:spcAft>
              <a:buFont typeface="Arial" panose="020B0604020202020204" pitchFamily="34" charset="0"/>
              <a:buChar char="•"/>
            </a:pPr>
            <a:r>
              <a:rPr lang="en-US" sz="1176" dirty="0">
                <a:solidFill>
                  <a:srgbClr val="FFFFFF"/>
                </a:solidFill>
                <a:latin typeface="Segoe UI"/>
              </a:rPr>
              <a:t>Box</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Chatter</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Delay</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Dropbox</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Azure HD Insight</a:t>
            </a:r>
          </a:p>
          <a:p>
            <a:pPr marL="280121" indent="-280121" defTabSz="914367">
              <a:spcAft>
                <a:spcPts val="147"/>
              </a:spcAft>
              <a:buFont typeface="Arial" panose="020B0604020202020204" pitchFamily="34" charset="0"/>
              <a:buChar char="•"/>
            </a:pPr>
            <a:r>
              <a:rPr lang="en-US" sz="1176" dirty="0" err="1">
                <a:solidFill>
                  <a:srgbClr val="FFFFFF"/>
                </a:solidFill>
                <a:latin typeface="Segoe UI"/>
              </a:rPr>
              <a:t>Marketo</a:t>
            </a: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r>
              <a:rPr lang="en-US" sz="1176" dirty="0">
                <a:solidFill>
                  <a:srgbClr val="FFFFFF"/>
                </a:solidFill>
                <a:latin typeface="Segoe UI"/>
              </a:rPr>
              <a:t>Azure Media Services</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OneDrive</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SharePoint </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SQL Server</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Office 365</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Oracle</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QuickBooks</a:t>
            </a:r>
          </a:p>
          <a:p>
            <a:pPr marL="280121" indent="-280121" defTabSz="914367">
              <a:spcAft>
                <a:spcPts val="147"/>
              </a:spcAft>
              <a:buFont typeface="Arial" panose="020B0604020202020204" pitchFamily="34" charset="0"/>
              <a:buChar char="•"/>
            </a:pPr>
            <a:r>
              <a:rPr lang="en-US" sz="1176" dirty="0" err="1">
                <a:solidFill>
                  <a:srgbClr val="FFFFFF"/>
                </a:solidFill>
                <a:latin typeface="Segoe UI"/>
              </a:rPr>
              <a:t>SalesForce</a:t>
            </a: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r>
              <a:rPr lang="en-US" sz="1176" dirty="0">
                <a:solidFill>
                  <a:srgbClr val="FFFFFF"/>
                </a:solidFill>
                <a:latin typeface="Segoe UI"/>
              </a:rPr>
              <a:t>Sugar CRM </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SAP</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Azure Service Bus</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Azure Storage</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Timer / Recurrence</a:t>
            </a:r>
          </a:p>
          <a:p>
            <a:pPr marL="280121" indent="-280121" defTabSz="914367">
              <a:spcAft>
                <a:spcPts val="147"/>
              </a:spcAft>
              <a:buFont typeface="Arial" panose="020B0604020202020204" pitchFamily="34" charset="0"/>
              <a:buChar char="•"/>
            </a:pPr>
            <a:r>
              <a:rPr lang="en-US" sz="1176" dirty="0" err="1">
                <a:solidFill>
                  <a:srgbClr val="FFFFFF"/>
                </a:solidFill>
                <a:latin typeface="Segoe UI"/>
              </a:rPr>
              <a:t>Twilio</a:t>
            </a: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r>
              <a:rPr lang="en-US" sz="1176" dirty="0">
                <a:solidFill>
                  <a:srgbClr val="FFFFFF"/>
                </a:solidFill>
                <a:latin typeface="Segoe UI"/>
              </a:rPr>
              <a:t>Twitter</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IBM DB2 </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Informix</a:t>
            </a:r>
          </a:p>
          <a:p>
            <a:pPr marL="280121" indent="-280121" defTabSz="914367">
              <a:spcAft>
                <a:spcPts val="147"/>
              </a:spcAft>
              <a:buFont typeface="Arial" panose="020B0604020202020204" pitchFamily="34" charset="0"/>
              <a:buChar char="•"/>
            </a:pPr>
            <a:r>
              <a:rPr lang="en-US" sz="1176" dirty="0" err="1">
                <a:solidFill>
                  <a:srgbClr val="FFFFFF"/>
                </a:solidFill>
                <a:latin typeface="Segoe UI"/>
              </a:rPr>
              <a:t>Websphere</a:t>
            </a:r>
            <a:r>
              <a:rPr lang="en-US" sz="1176" dirty="0">
                <a:solidFill>
                  <a:srgbClr val="FFFFFF"/>
                </a:solidFill>
                <a:latin typeface="Segoe UI"/>
              </a:rPr>
              <a:t> MQ</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Azure Web Jobs</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Yammer</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Dynamics CRM</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Dynamics AX</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Hybrid Connectivity</a:t>
            </a:r>
          </a:p>
          <a:p>
            <a:pPr marL="280121" indent="-280121" defTabSz="914367">
              <a:spcAft>
                <a:spcPts val="147"/>
              </a:spcAft>
              <a:buFont typeface="Arial" panose="020B0604020202020204" pitchFamily="34" charset="0"/>
              <a:buChar char="•"/>
            </a:pP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endParaRPr lang="en-US" sz="1176" dirty="0">
              <a:solidFill>
                <a:srgbClr val="FFFFFF"/>
              </a:solidFill>
              <a:latin typeface="Segoe UI"/>
            </a:endParaRPr>
          </a:p>
        </p:txBody>
      </p:sp>
      <p:sp>
        <p:nvSpPr>
          <p:cNvPr id="4" name="Rectangle 3"/>
          <p:cNvSpPr/>
          <p:nvPr/>
        </p:nvSpPr>
        <p:spPr>
          <a:xfrm>
            <a:off x="543489" y="4867564"/>
            <a:ext cx="1750818" cy="1435906"/>
          </a:xfrm>
          <a:prstGeom prst="rect">
            <a:avLst/>
          </a:prstGeom>
        </p:spPr>
        <p:txBody>
          <a:bodyPr wrap="square">
            <a:spAutoFit/>
          </a:bodyPr>
          <a:lstStyle/>
          <a:p>
            <a:pPr marL="280121" indent="-280121" defTabSz="914367">
              <a:spcAft>
                <a:spcPts val="147"/>
              </a:spcAft>
              <a:buFont typeface="Arial" panose="020B0604020202020204" pitchFamily="34" charset="0"/>
              <a:buChar char="•"/>
            </a:pPr>
            <a:r>
              <a:rPr lang="en-US" sz="1176" dirty="0">
                <a:solidFill>
                  <a:srgbClr val="FFFFFF"/>
                </a:solidFill>
                <a:latin typeface="Segoe UI"/>
              </a:rPr>
              <a:t>HTTP, HTTPS </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File</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Flat File</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FTP, SFTP</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POP3/IMAP</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SMTP</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SOAP + WCF</a:t>
            </a:r>
          </a:p>
        </p:txBody>
      </p:sp>
      <p:sp>
        <p:nvSpPr>
          <p:cNvPr id="7" name="Rectangle 6"/>
          <p:cNvSpPr/>
          <p:nvPr/>
        </p:nvSpPr>
        <p:spPr>
          <a:xfrm>
            <a:off x="2824238" y="4867564"/>
            <a:ext cx="3876053" cy="1254959"/>
          </a:xfrm>
          <a:prstGeom prst="rect">
            <a:avLst/>
          </a:prstGeom>
        </p:spPr>
        <p:txBody>
          <a:bodyPr wrap="square" numCol="2">
            <a:spAutoFit/>
          </a:bodyPr>
          <a:lstStyle/>
          <a:p>
            <a:pPr marL="280121" indent="-280121" defTabSz="914367">
              <a:spcAft>
                <a:spcPts val="147"/>
              </a:spcAft>
              <a:buFont typeface="Arial" panose="020B0604020202020204" pitchFamily="34" charset="0"/>
              <a:buChar char="•"/>
            </a:pPr>
            <a:r>
              <a:rPr lang="en-US" sz="1176" dirty="0">
                <a:solidFill>
                  <a:srgbClr val="FFFFFF"/>
                </a:solidFill>
                <a:latin typeface="Segoe UI"/>
              </a:rPr>
              <a:t>Batching / </a:t>
            </a:r>
            <a:r>
              <a:rPr lang="en-US" sz="1176" dirty="0" err="1">
                <a:solidFill>
                  <a:srgbClr val="FFFFFF"/>
                </a:solidFill>
                <a:latin typeface="Segoe UI"/>
              </a:rPr>
              <a:t>Debatching</a:t>
            </a:r>
            <a:endParaRPr lang="en-US" sz="1176" dirty="0">
              <a:solidFill>
                <a:srgbClr val="FFFFFF"/>
              </a:solidFill>
              <a:latin typeface="Segoe UI"/>
            </a:endParaRPr>
          </a:p>
          <a:p>
            <a:pPr marL="280121" indent="-280121" defTabSz="914367">
              <a:spcAft>
                <a:spcPts val="147"/>
              </a:spcAft>
              <a:buFont typeface="Arial" panose="020B0604020202020204" pitchFamily="34" charset="0"/>
              <a:buChar char="•"/>
            </a:pPr>
            <a:r>
              <a:rPr lang="en-US" sz="1176" dirty="0">
                <a:solidFill>
                  <a:srgbClr val="FFFFFF"/>
                </a:solidFill>
                <a:latin typeface="Segoe UI"/>
              </a:rPr>
              <a:t>Validate</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Extract (XPath)</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Transform (+Mapper)</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Convert (XML-JSON)</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Convert (XML-FF)</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X12</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EDIFACT</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AS2</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TPMOM</a:t>
            </a:r>
          </a:p>
          <a:p>
            <a:pPr marL="280121" indent="-280121" defTabSz="914367">
              <a:spcAft>
                <a:spcPts val="147"/>
              </a:spcAft>
              <a:buFont typeface="Arial" panose="020B0604020202020204" pitchFamily="34" charset="0"/>
              <a:buChar char="•"/>
            </a:pPr>
            <a:r>
              <a:rPr lang="en-US" sz="1176" dirty="0">
                <a:solidFill>
                  <a:srgbClr val="FFFFFF"/>
                </a:solidFill>
                <a:latin typeface="Segoe UI"/>
              </a:rPr>
              <a:t>Rules Engine</a:t>
            </a:r>
          </a:p>
        </p:txBody>
      </p:sp>
      <p:sp>
        <p:nvSpPr>
          <p:cNvPr id="8" name="Rectangle 7"/>
          <p:cNvSpPr/>
          <p:nvPr/>
        </p:nvSpPr>
        <p:spPr>
          <a:xfrm>
            <a:off x="482955" y="1346034"/>
            <a:ext cx="1313893" cy="334916"/>
          </a:xfrm>
          <a:prstGeom prst="rect">
            <a:avLst/>
          </a:prstGeom>
        </p:spPr>
        <p:txBody>
          <a:bodyPr wrap="none">
            <a:spAutoFit/>
          </a:bodyPr>
          <a:lstStyle/>
          <a:p>
            <a:pPr defTabSz="914367">
              <a:lnSpc>
                <a:spcPct val="90000"/>
              </a:lnSpc>
            </a:pPr>
            <a:r>
              <a:rPr lang="en-US" sz="1765" dirty="0">
                <a:solidFill>
                  <a:srgbClr val="FFFFFF"/>
                </a:solidFill>
                <a:latin typeface="Segoe UI"/>
              </a:rPr>
              <a:t>Connectors</a:t>
            </a:r>
            <a:endParaRPr lang="en-US" sz="2353" dirty="0">
              <a:solidFill>
                <a:srgbClr val="FFFFFF"/>
              </a:solidFill>
              <a:latin typeface="Segoe UI"/>
            </a:endParaRPr>
          </a:p>
        </p:txBody>
      </p:sp>
      <p:sp>
        <p:nvSpPr>
          <p:cNvPr id="10" name="Rectangle 9"/>
          <p:cNvSpPr/>
          <p:nvPr/>
        </p:nvSpPr>
        <p:spPr>
          <a:xfrm>
            <a:off x="482954" y="4468211"/>
            <a:ext cx="1111359" cy="362072"/>
          </a:xfrm>
          <a:prstGeom prst="rect">
            <a:avLst/>
          </a:prstGeom>
        </p:spPr>
        <p:txBody>
          <a:bodyPr wrap="none">
            <a:spAutoFit/>
          </a:bodyPr>
          <a:lstStyle/>
          <a:p>
            <a:pPr defTabSz="914367"/>
            <a:r>
              <a:rPr lang="en-US" sz="1765" dirty="0">
                <a:solidFill>
                  <a:srgbClr val="FFFFFF"/>
                </a:solidFill>
                <a:latin typeface="Segoe UI"/>
              </a:rPr>
              <a:t>Protocols</a:t>
            </a:r>
          </a:p>
        </p:txBody>
      </p:sp>
      <p:sp>
        <p:nvSpPr>
          <p:cNvPr id="11" name="Rectangle 10"/>
          <p:cNvSpPr/>
          <p:nvPr/>
        </p:nvSpPr>
        <p:spPr>
          <a:xfrm>
            <a:off x="2773215" y="4495366"/>
            <a:ext cx="1715629" cy="334916"/>
          </a:xfrm>
          <a:prstGeom prst="rect">
            <a:avLst/>
          </a:prstGeom>
        </p:spPr>
        <p:txBody>
          <a:bodyPr wrap="none">
            <a:spAutoFit/>
          </a:bodyPr>
          <a:lstStyle/>
          <a:p>
            <a:pPr defTabSz="914367">
              <a:lnSpc>
                <a:spcPct val="90000"/>
              </a:lnSpc>
            </a:pPr>
            <a:r>
              <a:rPr lang="en-US" sz="1765" dirty="0">
                <a:solidFill>
                  <a:srgbClr val="FFFFFF"/>
                </a:solidFill>
                <a:latin typeface="Segoe UI"/>
              </a:rPr>
              <a:t>BizTalk Services</a:t>
            </a:r>
            <a:endParaRPr lang="en-US" sz="2353" dirty="0">
              <a:solidFill>
                <a:srgbClr val="FFFFFF"/>
              </a:solidFill>
              <a:latin typeface="Segoe UI"/>
            </a:endParaRPr>
          </a:p>
        </p:txBody>
      </p:sp>
      <p:sp>
        <p:nvSpPr>
          <p:cNvPr id="14" name="Title 1"/>
          <p:cNvSpPr>
            <a:spLocks noGrp="1"/>
          </p:cNvSpPr>
          <p:nvPr>
            <p:ph type="title"/>
          </p:nvPr>
        </p:nvSpPr>
        <p:spPr>
          <a:xfrm>
            <a:off x="456265" y="283555"/>
            <a:ext cx="6176249" cy="837611"/>
          </a:xfrm>
        </p:spPr>
        <p:txBody>
          <a:bodyPr anchor="ctr"/>
          <a:lstStyle/>
          <a:p>
            <a:pPr>
              <a:lnSpc>
                <a:spcPct val="100000"/>
              </a:lnSpc>
            </a:pPr>
            <a:r>
              <a:rPr lang="en-US" sz="3921" dirty="0">
                <a:solidFill>
                  <a:schemeClr val="tx1"/>
                </a:solidFill>
              </a:rPr>
              <a:t>Built-in API Connectors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959" y="451462"/>
            <a:ext cx="669704" cy="669704"/>
          </a:xfrm>
          <a:prstGeom prst="rect">
            <a:avLst/>
          </a:prstGeom>
        </p:spPr>
      </p:pic>
    </p:spTree>
    <p:extLst>
      <p:ext uri="{BB962C8B-B14F-4D97-AF65-F5344CB8AC3E}">
        <p14:creationId xmlns:p14="http://schemas.microsoft.com/office/powerpoint/2010/main" val="367624557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Demo</a:t>
            </a:r>
          </a:p>
        </p:txBody>
      </p:sp>
      <p:sp>
        <p:nvSpPr>
          <p:cNvPr id="3" name="Content Placeholder 2"/>
          <p:cNvSpPr>
            <a:spLocks noGrp="1"/>
          </p:cNvSpPr>
          <p:nvPr>
            <p:ph type="subTitle" idx="1"/>
          </p:nvPr>
        </p:nvSpPr>
        <p:spPr/>
        <p:txBody>
          <a:bodyPr>
            <a:normAutofit/>
          </a:bodyPr>
          <a:lstStyle/>
          <a:p>
            <a:pPr marL="457200" indent="-457200">
              <a:buFont typeface="Arial" panose="020B0604020202020204" pitchFamily="34" charset="0"/>
              <a:buChar char="•"/>
            </a:pPr>
            <a:r>
              <a:rPr lang="en-US" dirty="0">
                <a:solidFill>
                  <a:schemeClr val="tx1"/>
                </a:solidFill>
              </a:rPr>
              <a:t>Email me if my website is down</a:t>
            </a:r>
          </a:p>
          <a:p>
            <a:pPr marL="457200" indent="-4572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14329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7451" y="2159065"/>
            <a:ext cx="2679937" cy="2633248"/>
          </a:xfrm>
          <a:prstGeom prst="rect">
            <a:avLst/>
          </a:prstGeom>
        </p:spPr>
      </p:pic>
      <p:sp>
        <p:nvSpPr>
          <p:cNvPr id="4" name="TextBox 3"/>
          <p:cNvSpPr txBox="1"/>
          <p:nvPr/>
        </p:nvSpPr>
        <p:spPr>
          <a:xfrm>
            <a:off x="3430069" y="1948953"/>
            <a:ext cx="8291930" cy="3131782"/>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6470" dirty="0">
                <a:gradFill>
                  <a:gsLst>
                    <a:gs pos="2917">
                      <a:srgbClr val="FFFFFF"/>
                    </a:gs>
                    <a:gs pos="30000">
                      <a:srgbClr val="FFFFFF"/>
                    </a:gs>
                  </a:gsLst>
                  <a:lin ang="5400000" scaled="0"/>
                </a:gradFill>
                <a:latin typeface="Segoe UI Light"/>
              </a:rPr>
              <a:t>Questions </a:t>
            </a:r>
          </a:p>
          <a:p>
            <a:pPr algn="ctr" defTabSz="914367">
              <a:lnSpc>
                <a:spcPct val="90000"/>
              </a:lnSpc>
              <a:spcAft>
                <a:spcPts val="588"/>
              </a:spcAft>
            </a:pPr>
            <a:r>
              <a:rPr lang="en-US" sz="6470" dirty="0">
                <a:gradFill>
                  <a:gsLst>
                    <a:gs pos="2917">
                      <a:srgbClr val="FFFFFF"/>
                    </a:gs>
                    <a:gs pos="30000">
                      <a:srgbClr val="FFFFFF"/>
                    </a:gs>
                  </a:gsLst>
                  <a:lin ang="5400000" scaled="0"/>
                </a:gradFill>
                <a:latin typeface="Segoe UI Light"/>
              </a:rPr>
              <a:t>and </a:t>
            </a:r>
          </a:p>
          <a:p>
            <a:pPr algn="ctr" defTabSz="914367">
              <a:lnSpc>
                <a:spcPct val="90000"/>
              </a:lnSpc>
              <a:spcAft>
                <a:spcPts val="588"/>
              </a:spcAft>
            </a:pPr>
            <a:r>
              <a:rPr lang="en-US" sz="6470" dirty="0">
                <a:gradFill>
                  <a:gsLst>
                    <a:gs pos="2917">
                      <a:srgbClr val="FFFFFF"/>
                    </a:gs>
                    <a:gs pos="30000">
                      <a:srgbClr val="FFFFFF"/>
                    </a:gs>
                  </a:gsLst>
                  <a:lin ang="5400000" scaled="0"/>
                </a:gradFill>
                <a:latin typeface="Segoe UI Light"/>
              </a:rPr>
              <a:t>Answers</a:t>
            </a:r>
          </a:p>
        </p:txBody>
      </p:sp>
    </p:spTree>
    <p:extLst>
      <p:ext uri="{BB962C8B-B14F-4D97-AF65-F5344CB8AC3E}">
        <p14:creationId xmlns:p14="http://schemas.microsoft.com/office/powerpoint/2010/main" val="398247484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818576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446</Words>
  <Application>Microsoft Office PowerPoint</Application>
  <PresentationFormat>Widescreen</PresentationFormat>
  <Paragraphs>101</Paragraphs>
  <Slides>9</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Consolas</vt:lpstr>
      <vt:lpstr>Segoe UI</vt:lpstr>
      <vt:lpstr>Segoe UI Light</vt:lpstr>
      <vt:lpstr>Wingdings</vt:lpstr>
      <vt:lpstr>Office Theme</vt:lpstr>
      <vt:lpstr>1_5-30610_Microsoft_Ignite_Keynote_Template</vt:lpstr>
      <vt:lpstr>PowerPoint Presentation</vt:lpstr>
      <vt:lpstr>PowerPoint Presentation</vt:lpstr>
      <vt:lpstr>PowerPoint Presentation</vt:lpstr>
      <vt:lpstr>PowerPoint Presentation</vt:lpstr>
      <vt:lpstr>PowerPoint Presentation</vt:lpstr>
      <vt:lpstr>Built-in API Connectors</vt:lpstr>
      <vt:lpstr>Demo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Apps</dc:title>
  <dc:creator>Anuraj Parameswaran</dc:creator>
  <cp:lastModifiedBy>Anuraj Parameswaran</cp:lastModifiedBy>
  <cp:revision>15</cp:revision>
  <dcterms:created xsi:type="dcterms:W3CDTF">2017-04-19T14:23:01Z</dcterms:created>
  <dcterms:modified xsi:type="dcterms:W3CDTF">2017-04-20T15:17:46Z</dcterms:modified>
</cp:coreProperties>
</file>