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7"/>
    <a:srgbClr val="2687CE"/>
    <a:srgbClr val="72BFDF"/>
    <a:srgbClr val="0072C6"/>
    <a:srgbClr val="59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DF804-84B8-47BF-AD6A-2B2E6E0B15A1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8A47E-5AC7-4834-830E-8875C431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 algn="l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43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Build 2015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4/19/2017 9:06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417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44CC6-8711-4A41-9BDA-EE169FB30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508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E44CC6-8711-4A41-9BDA-EE169FB30B0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01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7653DB-B31F-428D-9506-C3E3128851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07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10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No ti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556"/>
            <a:ext cx="12185847" cy="68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69239" y="2077801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87977" y="2980725"/>
            <a:ext cx="4248056" cy="76951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4902" spc="-123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Spark the future.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393776" y="4527712"/>
            <a:ext cx="2142257" cy="70161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 defTabSz="1142867">
              <a:lnSpc>
                <a:spcPct val="90000"/>
              </a:lnSpc>
              <a:spcBef>
                <a:spcPct val="0"/>
              </a:spcBef>
            </a:pP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May 4 – 8, 2015</a:t>
            </a:r>
            <a:b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</a:br>
            <a:r>
              <a:rPr lang="en-US" sz="2206" dirty="0">
                <a:ln w="3175">
                  <a:noFill/>
                </a:ln>
                <a:gradFill>
                  <a:gsLst>
                    <a:gs pos="84066">
                      <a:srgbClr val="000000"/>
                    </a:gs>
                    <a:gs pos="57576">
                      <a:srgbClr val="000000"/>
                    </a:gs>
                  </a:gsLst>
                  <a:lin ang="5400000" scaled="0"/>
                </a:gradFill>
                <a:cs typeface="Segoe UI" pitchFamily="34" charset="0"/>
              </a:rPr>
              <a:t>Chicago, IL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45" y="4008247"/>
            <a:ext cx="2445282" cy="37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1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6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73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15927" y="353290"/>
            <a:ext cx="2614572" cy="398335"/>
          </a:xfrm>
        </p:spPr>
        <p:txBody>
          <a:bodyPr vert="horz" wrap="square" lIns="146304" tIns="91440" rIns="146304" bIns="91440" rtlCol="0">
            <a:spAutoFit/>
          </a:bodyPr>
          <a:lstStyle>
            <a:lvl1pPr>
              <a:defRPr lang="en-US" sz="1568">
                <a:latin typeface="+mn-lt"/>
              </a:defRPr>
            </a:lvl1pPr>
          </a:lstStyle>
          <a:p>
            <a:pPr marL="0" lvl="0" indent="0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91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8837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79" indent="0">
              <a:buNone/>
              <a:defRPr/>
            </a:lvl3pPr>
            <a:lvl4pPr marL="448157" indent="0">
              <a:buNone/>
              <a:defRPr/>
            </a:lvl4pPr>
            <a:lvl5pPr marL="67223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461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buClr>
                <a:schemeClr val="tx2"/>
              </a:buClr>
              <a:defRPr sz="3921">
                <a:gradFill>
                  <a:gsLst>
                    <a:gs pos="7080">
                      <a:schemeClr val="tx2"/>
                    </a:gs>
                    <a:gs pos="36283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48107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3927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389">
                      <a:schemeClr val="tx2"/>
                    </a:gs>
                    <a:gs pos="31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919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191" indent="0">
              <a:buNone/>
              <a:tabLst/>
              <a:defRPr sz="1961"/>
            </a:lvl3pPr>
            <a:lvl4pPr marL="451269" indent="0">
              <a:buNone/>
              <a:defRPr/>
            </a:lvl4pPr>
            <a:lvl5pPr marL="672236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860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3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3137">
                <a:gradFill>
                  <a:gsLst>
                    <a:gs pos="19469">
                      <a:schemeClr val="tx2"/>
                    </a:gs>
                    <a:gs pos="32000">
                      <a:schemeClr val="tx2"/>
                    </a:gs>
                  </a:gsLst>
                  <a:lin ang="5400000" scaled="0"/>
                </a:gradFill>
              </a:defRPr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8624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377940"/>
          </a:xfrm>
        </p:spPr>
        <p:txBody>
          <a:bodyPr wrap="square">
            <a:spAutoFit/>
          </a:bodyPr>
          <a:lstStyle>
            <a:lvl1pPr marL="281655" indent="-281655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137"/>
            </a:lvl1pPr>
            <a:lvl2pPr marL="520660" indent="-228582">
              <a:buFont typeface="Wingdings" panose="05000000000000000000" pitchFamily="2" charset="2"/>
              <a:buChar char="§"/>
              <a:defRPr sz="2353"/>
            </a:lvl2pPr>
            <a:lvl3pPr marL="685748" indent="-165088">
              <a:buFont typeface="Wingdings" panose="05000000000000000000" pitchFamily="2" charset="2"/>
              <a:buChar char="§"/>
              <a:tabLst/>
              <a:defRPr sz="1961"/>
            </a:lvl3pPr>
            <a:lvl4pPr marL="863534" indent="-177786">
              <a:buFont typeface="Wingdings" panose="05000000000000000000" pitchFamily="2" charset="2"/>
              <a:buChar char="§"/>
              <a:defRPr/>
            </a:lvl4pPr>
            <a:lvl5pPr marL="1028622" indent="-165088">
              <a:buFont typeface="Wingdings" panose="05000000000000000000" pitchFamily="2" charset="2"/>
              <a:buChar char="§"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13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245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95069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4785989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69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7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4" name="Rectangle 3"/>
          <p:cNvSpPr/>
          <p:nvPr userDrawn="1"/>
        </p:nvSpPr>
        <p:spPr bwMode="gray">
          <a:xfrm>
            <a:off x="0" y="6409724"/>
            <a:ext cx="12191377" cy="44827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4" y="6547867"/>
            <a:ext cx="806774" cy="17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6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5" y="1069"/>
            <a:ext cx="12185847" cy="6855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48400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8133714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5795351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889142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3581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70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1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6242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200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080621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33551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84831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220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0" y="1197323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4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45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1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3995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" y="0"/>
            <a:ext cx="12191377" cy="6858623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4773828"/>
            <a:ext cx="12192000" cy="208417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030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16814">
                    <a:srgbClr val="FFFFFF"/>
                  </a:gs>
                  <a:gs pos="46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 userDrawn="1"/>
        </p:nvSpPr>
        <p:spPr bwMode="white">
          <a:xfrm>
            <a:off x="7440623" y="6171616"/>
            <a:ext cx="4482123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algn="r" defTabSz="913850" eaLnBrk="0" hangingPunct="0"/>
            <a:r>
              <a:rPr lang="en-US" sz="686" dirty="0">
                <a:gradFill>
                  <a:gsLst>
                    <a:gs pos="12389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3" y="5471928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3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67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96" indent="-275431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964" indent="-284767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043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121" indent="-224079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7293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5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7735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8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593010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798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112" indent="0" algn="ctr">
              <a:buNone/>
              <a:defRPr sz="2800"/>
            </a:lvl2pPr>
            <a:lvl3pPr marL="914225" indent="0" algn="ctr">
              <a:buNone/>
              <a:defRPr sz="2400"/>
            </a:lvl3pPr>
            <a:lvl4pPr marL="1371337" indent="0" algn="ctr">
              <a:buNone/>
              <a:defRPr sz="2000"/>
            </a:lvl4pPr>
            <a:lvl5pPr marL="1828449" indent="0" algn="ctr">
              <a:buNone/>
              <a:defRPr sz="2000"/>
            </a:lvl5pPr>
            <a:lvl6pPr marL="2285561" indent="0" algn="ctr">
              <a:buNone/>
              <a:defRPr sz="2000"/>
            </a:lvl6pPr>
            <a:lvl7pPr marL="2742674" indent="0" algn="ctr">
              <a:buNone/>
              <a:defRPr sz="2000"/>
            </a:lvl7pPr>
            <a:lvl8pPr marL="3199785" indent="0" algn="ctr">
              <a:buNone/>
              <a:defRPr sz="2000"/>
            </a:lvl8pPr>
            <a:lvl9pPr marL="3656897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3C0046-3368-4DD4-96D6-CD0FF2C1233E}" type="datetimeFigureOut">
              <a:rPr lang="en-IN" smtClean="0"/>
              <a:pPr/>
              <a:t>19-04-2017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8"/>
            <a:ext cx="5029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3"/>
            <a:ext cx="2926080" cy="1397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F6B3001-8C1E-45A3-9010-27210849299D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66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5"/>
            <a:ext cx="4663440" cy="16983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6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1"/>
            <a:ext cx="4663440" cy="16983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fld id="{683C0046-3368-4DD4-96D6-CD0FF2C1233E}" type="datetimeFigureOut">
              <a:rPr lang="en-IN" smtClean="0">
                <a:solidFill>
                  <a:srgbClr val="FFFFFF"/>
                </a:solidFill>
              </a:rPr>
              <a:pPr/>
              <a:t>19-04-2017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54698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63926" y="5876413"/>
            <a:ext cx="2926080" cy="1397039"/>
          </a:xfrm>
          <a:prstGeom prst="rect">
            <a:avLst/>
          </a:prstGeom>
        </p:spPr>
        <p:txBody>
          <a:bodyPr/>
          <a:lstStyle/>
          <a:p>
            <a:fld id="{1F6B3001-8C1E-45A3-9010-27210849299D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89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5"/>
            <a:ext cx="4663440" cy="16983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5"/>
            <a:ext cx="4663440" cy="16983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/>
          <a:lstStyle/>
          <a:p>
            <a:fld id="{F12952B5-7A2F-4CC8-B7CE-9234E21C2837}" type="datetimeFigureOut">
              <a:rPr lang="en-US" dirty="0">
                <a:solidFill>
                  <a:srgbClr val="FFFFFF"/>
                </a:solidFill>
              </a:rPr>
              <a:pPr/>
              <a:t>4/19/2017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6554698"/>
            <a:ext cx="5029200" cy="2286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926" y="5876413"/>
            <a:ext cx="2926080" cy="1397039"/>
          </a:xfrm>
          <a:prstGeom prst="rect">
            <a:avLst/>
          </a:prstGeom>
        </p:spPr>
        <p:txBody>
          <a:bodyPr/>
          <a:lstStyle/>
          <a:p>
            <a:pPr defTabSz="457112"/>
            <a:fld id="{D57F1E4F-1CFF-5643-939E-217C01CDF565}" type="slidenum">
              <a:rPr lang="en-US" smtClean="0">
                <a:gradFill>
                  <a:gsLst>
                    <a:gs pos="0">
                      <a:srgbClr val="0071BC"/>
                    </a:gs>
                    <a:gs pos="100000">
                      <a:srgbClr val="0071BC">
                        <a:lumMod val="75000"/>
                      </a:srgbClr>
                    </a:gs>
                  </a:gsLst>
                  <a:lin ang="5400000" scaled="0"/>
                </a:gradFill>
              </a:rPr>
              <a:pPr defTabSz="457112"/>
              <a:t>‹#›</a:t>
            </a:fld>
            <a:endParaRPr lang="en-US" dirty="0">
              <a:gradFill>
                <a:gsLst>
                  <a:gs pos="0">
                    <a:srgbClr val="0071BC"/>
                  </a:gs>
                  <a:gs pos="100000">
                    <a:srgbClr val="0071BC">
                      <a:lumMod val="75000"/>
                    </a:srgbClr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951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4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B218-54EA-4DB9-B47C-F7EDAE8D6F48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0D19D-E861-482B-8EA2-D2CD4EEC0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10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ransition>
    <p:fade/>
  </p:transition>
  <p:txStyles>
    <p:titleStyle>
      <a:lvl1pPr algn="l" defTabSz="914293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18" marR="0" indent="-33611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46" marR="0" indent="-236528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275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354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432" marR="0" indent="-224079" algn="l" defTabSz="91429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307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6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2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0" indent="-228574" algn="l" defTabSz="914293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1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3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/>
          <p:cNvSpPr txBox="1">
            <a:spLocks/>
          </p:cNvSpPr>
          <p:nvPr/>
        </p:nvSpPr>
        <p:spPr>
          <a:xfrm>
            <a:off x="274702" y="2125677"/>
            <a:ext cx="9143936" cy="182878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6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9" b="0" kern="1200" cap="none" spc="-100" baseline="0">
                <a:ln w="3175">
                  <a:noFill/>
                </a:ln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6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99" b="0" i="0" u="none" strike="noStrike" kern="1200" cap="none" spc="-100" normalizeH="0" baseline="0" noProof="0">
                <a:ln w="3175">
                  <a:noFill/>
                </a:ln>
                <a:gradFill>
                  <a:gsLst>
                    <a:gs pos="99115">
                      <a:srgbClr val="000000"/>
                    </a:gs>
                    <a:gs pos="79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Logic Apps</a:t>
            </a:r>
            <a:endParaRPr kumimoji="0" lang="en-US" sz="5399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99115">
                    <a:srgbClr val="000000"/>
                  </a:gs>
                  <a:gs pos="79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274702" y="3955785"/>
            <a:ext cx="8305735" cy="182800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6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200" kern="1200" spc="0" baseline="0">
                <a:gradFill>
                  <a:gsLst>
                    <a:gs pos="99115">
                      <a:schemeClr val="tx1"/>
                    </a:gs>
                    <a:gs pos="7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154" marR="0" indent="-241281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036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618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199" marR="0" indent="-228582" algn="l" defTabSz="9326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4834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170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503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838" indent="-233167" algn="l" defTabSz="9326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6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99115">
                      <a:srgbClr val="000000"/>
                    </a:gs>
                    <a:gs pos="79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+mn-cs"/>
              </a:rPr>
              <a:t>Anuraj P</a:t>
            </a:r>
          </a:p>
          <a:p>
            <a:pPr marL="0" marR="0" lvl="0" indent="0" algn="l" defTabSz="9326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>
                <a:gradFill>
                  <a:gsLst>
                    <a:gs pos="99115">
                      <a:srgbClr val="000000"/>
                    </a:gs>
                    <a:gs pos="79000">
                      <a:srgbClr val="000000"/>
                    </a:gs>
                  </a:gsLst>
                  <a:lin ang="5400000" scaled="0"/>
                </a:gradFill>
                <a:latin typeface="Segoe UI Light"/>
              </a:rPr>
              <a:t>MVP, Architect Product Engineering SOCXO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gradFill>
                <a:gsLst>
                  <a:gs pos="99115">
                    <a:srgbClr val="000000"/>
                  </a:gs>
                  <a:gs pos="79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56744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8683310" y="4230142"/>
            <a:ext cx="2583710" cy="1855265"/>
            <a:chOff x="6276897" y="3849484"/>
            <a:chExt cx="2584077" cy="1855528"/>
          </a:xfrm>
          <a:gradFill>
            <a:gsLst>
              <a:gs pos="98000">
                <a:schemeClr val="bg1">
                  <a:lumMod val="75000"/>
                </a:schemeClr>
              </a:gs>
              <a:gs pos="0">
                <a:schemeClr val="tx2">
                  <a:lumMod val="25000"/>
                </a:schemeClr>
              </a:gs>
            </a:gsLst>
            <a:lin ang="5400000" scaled="1"/>
          </a:gradFill>
        </p:grpSpPr>
        <p:sp>
          <p:nvSpPr>
            <p:cNvPr id="15" name="TextBox 14"/>
            <p:cNvSpPr txBox="1"/>
            <p:nvPr/>
          </p:nvSpPr>
          <p:spPr>
            <a:xfrm>
              <a:off x="6276897" y="4696209"/>
              <a:ext cx="2584077" cy="465542"/>
            </a:xfrm>
            <a:prstGeom prst="flowChartOffpageConnecto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386">
                <a:defRPr/>
              </a:pPr>
              <a:r>
                <a:rPr lang="en-US" sz="1836" b="1" kern="0" cap="all" dirty="0" err="1">
                  <a:solidFill>
                    <a:srgbClr val="FFFFFF"/>
                  </a:solidFill>
                  <a:latin typeface="Segoe UI"/>
                </a:rPr>
                <a:t>Api</a:t>
              </a:r>
              <a:r>
                <a:rPr lang="en-US" sz="1836" b="1" kern="0" cap="all" dirty="0">
                  <a:solidFill>
                    <a:srgbClr val="FFFFFF"/>
                  </a:solidFill>
                  <a:latin typeface="Segoe UI"/>
                </a:rPr>
                <a:t> Apps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76897" y="5112533"/>
              <a:ext cx="2584077" cy="592479"/>
            </a:xfrm>
            <a:prstGeom prst="flowChartOffpageConnector">
              <a:avLst/>
            </a:prstGeom>
            <a:noFill/>
          </p:spPr>
          <p:txBody>
            <a:bodyPr wrap="square" lIns="182854" rIns="182854" rtlCol="0">
              <a:spAutoFit/>
            </a:bodyPr>
            <a:lstStyle/>
            <a:p>
              <a:pPr algn="ctr" defTabSz="896386">
                <a:lnSpc>
                  <a:spcPts val="1500"/>
                </a:lnSpc>
                <a:defRPr/>
              </a:pPr>
              <a:r>
                <a:rPr lang="en-US" sz="1400" kern="0" dirty="0">
                  <a:solidFill>
                    <a:srgbClr val="FFFFFF"/>
                  </a:solidFill>
                  <a:latin typeface="Segoe UI Light"/>
                </a:rPr>
                <a:t>Easily build and consume APIs in the cloud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4034" y="3849484"/>
              <a:ext cx="669799" cy="669799"/>
            </a:xfrm>
            <a:prstGeom prst="flowChartOffpageConnector">
              <a:avLst/>
            </a:prstGeom>
            <a:noFill/>
          </p:spPr>
        </p:pic>
      </p:grpSp>
      <p:grpSp>
        <p:nvGrpSpPr>
          <p:cNvPr id="42" name="Group 41"/>
          <p:cNvGrpSpPr/>
          <p:nvPr/>
        </p:nvGrpSpPr>
        <p:grpSpPr>
          <a:xfrm>
            <a:off x="5454154" y="1625159"/>
            <a:ext cx="3314965" cy="1691163"/>
            <a:chOff x="5563520" y="952400"/>
            <a:chExt cx="3381437" cy="1725075"/>
          </a:xfrm>
        </p:grpSpPr>
        <p:grpSp>
          <p:nvGrpSpPr>
            <p:cNvPr id="22" name="Group 21"/>
            <p:cNvGrpSpPr/>
            <p:nvPr/>
          </p:nvGrpSpPr>
          <p:grpSpPr>
            <a:xfrm>
              <a:off x="5563520" y="1750117"/>
              <a:ext cx="3381437" cy="927358"/>
              <a:chOff x="446273" y="4696209"/>
              <a:chExt cx="2982635" cy="90925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689" y="4696209"/>
                <a:ext cx="2584077" cy="461916"/>
              </a:xfrm>
              <a:prstGeom prst="hexagon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96386">
                  <a:defRPr/>
                </a:pPr>
                <a:r>
                  <a:rPr lang="en-US" sz="1836" b="1" kern="0" cap="all" dirty="0">
                    <a:solidFill>
                      <a:srgbClr val="FFFFFF"/>
                    </a:solidFill>
                    <a:latin typeface="Segoe UI"/>
                  </a:rPr>
                  <a:t>Web Apps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46273" y="5017601"/>
                <a:ext cx="2982635" cy="587865"/>
              </a:xfrm>
              <a:prstGeom prst="hexagon">
                <a:avLst/>
              </a:prstGeom>
              <a:noFill/>
            </p:spPr>
            <p:txBody>
              <a:bodyPr wrap="square" lIns="182854" rIns="182854" rtlCol="0">
                <a:spAutoFit/>
              </a:bodyPr>
              <a:lstStyle/>
              <a:p>
                <a:pPr algn="ctr" defTabSz="896386">
                  <a:lnSpc>
                    <a:spcPts val="1500"/>
                  </a:lnSpc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Segoe UI Light"/>
                  </a:rPr>
                  <a:t>Web apps that scale with your business</a:t>
                </a:r>
              </a:p>
            </p:txBody>
          </p:sp>
        </p:grp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10333" y="952400"/>
              <a:ext cx="724385" cy="707495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5807707" y="4176043"/>
            <a:ext cx="2583710" cy="1802573"/>
            <a:chOff x="8878944" y="3895961"/>
            <a:chExt cx="2635519" cy="1838718"/>
          </a:xfrm>
        </p:grpSpPr>
        <p:grpSp>
          <p:nvGrpSpPr>
            <p:cNvPr id="26" name="Group 25"/>
            <p:cNvGrpSpPr/>
            <p:nvPr/>
          </p:nvGrpSpPr>
          <p:grpSpPr>
            <a:xfrm>
              <a:off x="8878944" y="4823447"/>
              <a:ext cx="2635519" cy="911232"/>
              <a:chOff x="8881767" y="4696209"/>
              <a:chExt cx="2584077" cy="89344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8881767" y="4696209"/>
                <a:ext cx="2584077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96386">
                  <a:defRPr/>
                </a:pPr>
                <a:r>
                  <a:rPr lang="en-US" sz="1836" b="1" kern="0" cap="all" dirty="0">
                    <a:solidFill>
                      <a:srgbClr val="FFFFFF"/>
                    </a:solidFill>
                    <a:latin typeface="Segoe UI"/>
                  </a:rPr>
                  <a:t>LOGIC Apps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881767" y="5112533"/>
                <a:ext cx="2584077" cy="477121"/>
              </a:xfrm>
              <a:prstGeom prst="rect">
                <a:avLst/>
              </a:prstGeom>
              <a:noFill/>
            </p:spPr>
            <p:txBody>
              <a:bodyPr wrap="square" lIns="182854" rIns="182854" rtlCol="0">
                <a:spAutoFit/>
              </a:bodyPr>
              <a:lstStyle/>
              <a:p>
                <a:pPr algn="ctr" defTabSz="896386">
                  <a:lnSpc>
                    <a:spcPts val="1500"/>
                  </a:lnSpc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Segoe UI Light"/>
                  </a:rPr>
                  <a:t>Automate business process across SaaS and on-premises </a:t>
                </a:r>
              </a:p>
            </p:txBody>
          </p:sp>
        </p:grp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3408" y="3895961"/>
              <a:ext cx="727877" cy="72706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8683309" y="1535636"/>
            <a:ext cx="2583711" cy="1875183"/>
            <a:chOff x="8857427" y="774015"/>
            <a:chExt cx="2635520" cy="1912785"/>
          </a:xfrm>
        </p:grpSpPr>
        <p:grpSp>
          <p:nvGrpSpPr>
            <p:cNvPr id="18" name="Group 17"/>
            <p:cNvGrpSpPr/>
            <p:nvPr/>
          </p:nvGrpSpPr>
          <p:grpSpPr>
            <a:xfrm>
              <a:off x="8857427" y="1701982"/>
              <a:ext cx="2635520" cy="984818"/>
              <a:chOff x="3376682" y="4696209"/>
              <a:chExt cx="2584078" cy="96559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3376683" y="4696209"/>
                <a:ext cx="2584077" cy="465542"/>
              </a:xfrm>
              <a:prstGeom prst="flowChartOffpageConnector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896386">
                  <a:defRPr/>
                </a:pPr>
                <a:r>
                  <a:rPr lang="en-US" sz="1836" b="1" kern="0" cap="all" dirty="0">
                    <a:solidFill>
                      <a:srgbClr val="FFFFFF"/>
                    </a:solidFill>
                    <a:latin typeface="Segoe UI"/>
                  </a:rPr>
                  <a:t>Mobile Apps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376682" y="5069325"/>
                <a:ext cx="2584077" cy="592479"/>
              </a:xfrm>
              <a:prstGeom prst="flowChartOffpageConnector">
                <a:avLst/>
              </a:prstGeom>
              <a:noFill/>
            </p:spPr>
            <p:txBody>
              <a:bodyPr wrap="square" lIns="182854" rIns="182854" rtlCol="0">
                <a:spAutoFit/>
              </a:bodyPr>
              <a:lstStyle/>
              <a:p>
                <a:pPr algn="ctr" defTabSz="896386">
                  <a:lnSpc>
                    <a:spcPts val="1500"/>
                  </a:lnSpc>
                  <a:defRPr/>
                </a:pPr>
                <a:r>
                  <a:rPr lang="en-US" sz="1400" kern="0" dirty="0">
                    <a:solidFill>
                      <a:srgbClr val="FFFFFF"/>
                    </a:solidFill>
                    <a:latin typeface="Segoe UI Light"/>
                  </a:rPr>
                  <a:t>Build Mobile apps for any device</a:t>
                </a: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97141" y="774015"/>
              <a:ext cx="556316" cy="798813"/>
            </a:xfrm>
            <a:prstGeom prst="rect">
              <a:avLst/>
            </a:prstGeom>
          </p:spPr>
        </p:pic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37" y="2199134"/>
            <a:ext cx="3048251" cy="304825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8454763" y="1177734"/>
            <a:ext cx="18104" cy="5363892"/>
          </a:xfrm>
          <a:prstGeom prst="line">
            <a:avLst/>
          </a:prstGeom>
          <a:ln>
            <a:solidFill>
              <a:srgbClr val="008E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53525" y="3721797"/>
            <a:ext cx="5238683" cy="4569"/>
          </a:xfrm>
          <a:prstGeom prst="line">
            <a:avLst/>
          </a:prstGeom>
          <a:ln>
            <a:solidFill>
              <a:srgbClr val="008E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27734" y="3549812"/>
            <a:ext cx="453612" cy="267139"/>
            <a:chOff x="4924540" y="2915646"/>
            <a:chExt cx="462708" cy="272496"/>
          </a:xfrm>
          <a:solidFill>
            <a:schemeClr val="tx1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4924540" y="2915646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924540" y="3102933"/>
              <a:ext cx="462708" cy="85209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0" name="Title 2"/>
          <p:cNvSpPr txBox="1">
            <a:spLocks/>
          </p:cNvSpPr>
          <p:nvPr/>
        </p:nvSpPr>
        <p:spPr>
          <a:xfrm>
            <a:off x="516386" y="358959"/>
            <a:ext cx="11089958" cy="8995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96386">
              <a:lnSpc>
                <a:spcPct val="100000"/>
              </a:lnSpc>
              <a:spcAft>
                <a:spcPts val="588"/>
              </a:spcAft>
            </a:pPr>
            <a:r>
              <a:rPr lang="en-US" sz="4800" dirty="0">
                <a:solidFill>
                  <a:srgbClr val="FFFFFF"/>
                </a:solidFill>
                <a:latin typeface="Segoe UI Light"/>
              </a:rPr>
              <a:t>App Service</a:t>
            </a:r>
            <a:endParaRPr lang="en-US" sz="3200" dirty="0">
              <a:solidFill>
                <a:srgbClr val="FFFFFF"/>
              </a:solidFill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86440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4786365" y="873705"/>
            <a:ext cx="6899756" cy="502233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62249" defTabSz="878526">
              <a:spcAft>
                <a:spcPts val="2353"/>
              </a:spcAft>
            </a:pPr>
            <a:r>
              <a:rPr lang="en-US" sz="3137" dirty="0">
                <a:solidFill>
                  <a:srgbClr val="FFFFFF"/>
                </a:solidFill>
                <a:latin typeface="Segoe UI Light"/>
              </a:rPr>
              <a:t>New Logic Apps for easy automation</a:t>
            </a:r>
          </a:p>
          <a:p>
            <a:pPr marL="855551" lvl="1" indent="-336145" defTabSz="878526">
              <a:spcAft>
                <a:spcPts val="2353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No code designer for rapid creation</a:t>
            </a:r>
          </a:p>
          <a:p>
            <a:pPr marL="855551" lvl="1" indent="-336145" defTabSz="878526">
              <a:spcAft>
                <a:spcPts val="2353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Dozens of pre-built templates to get started</a:t>
            </a:r>
          </a:p>
          <a:p>
            <a:pPr marL="855551" lvl="1" indent="-336145" defTabSz="878526">
              <a:spcAft>
                <a:spcPts val="2353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Out of box support for popular SaaS and on-premises apps</a:t>
            </a:r>
          </a:p>
          <a:p>
            <a:pPr marL="855551" lvl="1" indent="-336145" defTabSz="878526">
              <a:spcAft>
                <a:spcPts val="2353"/>
              </a:spcAft>
              <a:buFont typeface="Arial" panose="020B0604020202020204" pitchFamily="34" charset="0"/>
              <a:buChar char="•"/>
            </a:pPr>
            <a:r>
              <a:rPr lang="en-US" sz="2353" dirty="0">
                <a:solidFill>
                  <a:srgbClr val="FFFFFF"/>
                </a:solidFill>
                <a:latin typeface="Segoe UI Light"/>
              </a:rPr>
              <a:t>Use with custom API apps of your own</a:t>
            </a:r>
          </a:p>
          <a:p>
            <a:pPr marL="855551" lvl="1" indent="-336145" defTabSz="878526">
              <a:spcAft>
                <a:spcPts val="2353"/>
              </a:spcAft>
              <a:buFont typeface="Arial" panose="020B0604020202020204" pitchFamily="34" charset="0"/>
              <a:buChar char="•"/>
            </a:pPr>
            <a:r>
              <a:rPr lang="en-US" sz="2353" dirty="0" err="1">
                <a:solidFill>
                  <a:srgbClr val="FFFFFF"/>
                </a:solidFill>
                <a:latin typeface="Segoe UI Light"/>
              </a:rPr>
              <a:t>Biztalk</a:t>
            </a:r>
            <a:r>
              <a:rPr lang="en-US" sz="2353" dirty="0">
                <a:solidFill>
                  <a:srgbClr val="FFFFFF"/>
                </a:solidFill>
                <a:latin typeface="Segoe UI Light"/>
              </a:rPr>
              <a:t> APIs for expert integration scenarios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339677" y="3703489"/>
            <a:ext cx="2809167" cy="816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78526"/>
            <a:r>
              <a:rPr lang="en-US" sz="2353" dirty="0">
                <a:solidFill>
                  <a:srgbClr val="FFFFFF"/>
                </a:solidFill>
                <a:latin typeface="Segoe UI Light"/>
              </a:rPr>
              <a:t>Automate SaaS and</a:t>
            </a:r>
          </a:p>
          <a:p>
            <a:pPr algn="ctr" defTabSz="878526"/>
            <a:r>
              <a:rPr lang="en-US" sz="2353" dirty="0">
                <a:solidFill>
                  <a:srgbClr val="FFFFFF"/>
                </a:solidFill>
                <a:latin typeface="Segoe UI Light"/>
              </a:rPr>
              <a:t>on-premises systems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452400" y="2285373"/>
            <a:ext cx="2583710" cy="1289751"/>
            <a:chOff x="8878944" y="3895961"/>
            <a:chExt cx="2635519" cy="1315613"/>
          </a:xfrm>
        </p:grpSpPr>
        <p:sp>
          <p:nvSpPr>
            <p:cNvPr id="13" name="TextBox 12"/>
            <p:cNvSpPr txBox="1"/>
            <p:nvPr/>
          </p:nvSpPr>
          <p:spPr>
            <a:xfrm>
              <a:off x="8878944" y="4823445"/>
              <a:ext cx="2635519" cy="388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896386">
                <a:defRPr/>
              </a:pPr>
              <a:r>
                <a:rPr lang="en-US" sz="1836" b="1" kern="0" cap="all" dirty="0">
                  <a:solidFill>
                    <a:srgbClr val="FFFFFF"/>
                  </a:solidFill>
                  <a:latin typeface="Segoe UI"/>
                </a:rPr>
                <a:t>LOGIC Apps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03408" y="3895961"/>
              <a:ext cx="727877" cy="7270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235787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7720" y="993955"/>
            <a:ext cx="10655061" cy="86043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4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All of the Azure-native capabilities you’d expect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5504" y="2448371"/>
            <a:ext cx="9697755" cy="2555659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marL="457112" indent="-457112" defTabSz="91436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Full audit logs of all management operations</a:t>
            </a:r>
          </a:p>
          <a:p>
            <a:pPr marL="457112" indent="-457112" defTabSz="91436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Role-based access control </a:t>
            </a:r>
          </a:p>
          <a:p>
            <a:pPr marL="457112" indent="-457112" defTabSz="91436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Deployment lifecycle with Resource Manager</a:t>
            </a:r>
          </a:p>
          <a:p>
            <a:pPr marL="457112" indent="-457112" defTabSz="91436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Resource Management API + resource PowerShell </a:t>
            </a:r>
          </a:p>
          <a:p>
            <a:pPr marL="457112" indent="-457112" defTabSz="914367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On-</a:t>
            </a:r>
            <a:r>
              <a:rPr lang="en-US" sz="3200" dirty="0" err="1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prem</a:t>
            </a: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support with release of Azure Stack</a:t>
            </a:r>
          </a:p>
        </p:txBody>
      </p:sp>
    </p:spTree>
    <p:extLst>
      <p:ext uri="{BB962C8B-B14F-4D97-AF65-F5344CB8AC3E}">
        <p14:creationId xmlns:p14="http://schemas.microsoft.com/office/powerpoint/2010/main" val="284277924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4020" y="2424867"/>
            <a:ext cx="10292640" cy="860434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4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Target audience is </a:t>
            </a:r>
            <a:r>
              <a:rPr lang="en-US" sz="4000" i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anyone</a:t>
            </a:r>
            <a:r>
              <a:rPr lang="en-US" sz="40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who can use Azure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5507" y="3525925"/>
            <a:ext cx="9117422" cy="747471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3200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… but not necessarily business users or consumers</a:t>
            </a:r>
          </a:p>
        </p:txBody>
      </p:sp>
    </p:spTree>
    <p:extLst>
      <p:ext uri="{BB962C8B-B14F-4D97-AF65-F5344CB8AC3E}">
        <p14:creationId xmlns:p14="http://schemas.microsoft.com/office/powerpoint/2010/main" val="23098232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975" y="488"/>
            <a:ext cx="5490339" cy="6862924"/>
          </a:xfrm>
          <a:prstGeom prst="rect">
            <a:avLst/>
          </a:prstGeom>
        </p:spPr>
      </p:pic>
      <p:sp>
        <p:nvSpPr>
          <p:cNvPr id="5" name="TextBox 4"/>
          <p:cNvSpPr txBox="1">
            <a:spLocks/>
          </p:cNvSpPr>
          <p:nvPr/>
        </p:nvSpPr>
        <p:spPr>
          <a:xfrm>
            <a:off x="456265" y="1601068"/>
            <a:ext cx="6244025" cy="2594817"/>
          </a:xfrm>
          <a:prstGeom prst="rect">
            <a:avLst/>
          </a:prstGeom>
          <a:noFill/>
        </p:spPr>
        <p:txBody>
          <a:bodyPr wrap="square" lIns="179285" tIns="143428" rIns="179285" bIns="143428" numCol="3" rtlCol="0">
            <a:noAutofit/>
          </a:bodyPr>
          <a:lstStyle/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Box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Chatter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Delay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Dropbox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Azure HD Insight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  <a:latin typeface="Segoe UI"/>
              </a:rPr>
              <a:t>Marketo</a:t>
            </a: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Azure Media Services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OneDrive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SharePoint 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SQL Server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Office 365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Oracle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QuickBooks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  <a:latin typeface="Segoe UI"/>
              </a:rPr>
              <a:t>SalesForce</a:t>
            </a: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Sugar CRM 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SAP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Azure Service Bus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Azure Storage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Timer / Recurrence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  <a:latin typeface="Segoe UI"/>
              </a:rPr>
              <a:t>Twilio</a:t>
            </a: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Twitter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IBM DB2 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Informix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 err="1">
                <a:solidFill>
                  <a:srgbClr val="FFFFFF"/>
                </a:solidFill>
                <a:latin typeface="Segoe UI"/>
              </a:rPr>
              <a:t>Websphere</a:t>
            </a:r>
            <a:r>
              <a:rPr lang="en-US" sz="1176" dirty="0">
                <a:solidFill>
                  <a:srgbClr val="FFFFFF"/>
                </a:solidFill>
                <a:latin typeface="Segoe UI"/>
              </a:rPr>
              <a:t> MQ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Azure Web Jobs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Yammer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Dynamics CRM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Dynamics AX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Hybrid Connectivity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endParaRPr lang="en-US" sz="1176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489" y="4867564"/>
            <a:ext cx="1750818" cy="1435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HTTP, HTTPS 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File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Flat File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FTP, SFTP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POP3/IMAP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SMTP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SOAP + WCF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4238" y="4867564"/>
            <a:ext cx="3876053" cy="125495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Batching / </a:t>
            </a:r>
            <a:r>
              <a:rPr lang="en-US" sz="1176" dirty="0" err="1">
                <a:solidFill>
                  <a:srgbClr val="FFFFFF"/>
                </a:solidFill>
                <a:latin typeface="Segoe UI"/>
              </a:rPr>
              <a:t>Debatching</a:t>
            </a:r>
            <a:endParaRPr lang="en-US" sz="1176" dirty="0">
              <a:solidFill>
                <a:srgbClr val="FFFFFF"/>
              </a:solidFill>
              <a:latin typeface="Segoe UI"/>
            </a:endParaRP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Validate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Extract (XPath)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Transform (+Mapper)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Convert (XML-JSON)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Convert (XML-FF)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X12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EDIFACT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AS2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TPMOM</a:t>
            </a:r>
          </a:p>
          <a:p>
            <a:pPr marL="280121" indent="-280121" defTabSz="914367">
              <a:spcAft>
                <a:spcPts val="147"/>
              </a:spcAft>
              <a:buFont typeface="Arial" panose="020B0604020202020204" pitchFamily="34" charset="0"/>
              <a:buChar char="•"/>
            </a:pPr>
            <a:r>
              <a:rPr lang="en-US" sz="1176" dirty="0">
                <a:solidFill>
                  <a:srgbClr val="FFFFFF"/>
                </a:solidFill>
                <a:latin typeface="Segoe UI"/>
              </a:rPr>
              <a:t>Rules 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2955" y="1346034"/>
            <a:ext cx="1313893" cy="334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Connectors</a:t>
            </a:r>
            <a:endParaRPr lang="en-US" sz="2353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2954" y="4468211"/>
            <a:ext cx="1111359" cy="362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/>
            <a:r>
              <a:rPr lang="en-US" sz="1765" dirty="0">
                <a:solidFill>
                  <a:srgbClr val="FFFFFF"/>
                </a:solidFill>
                <a:latin typeface="Segoe UI"/>
              </a:rPr>
              <a:t>Protocols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73215" y="4495366"/>
            <a:ext cx="1715629" cy="334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67">
              <a:lnSpc>
                <a:spcPct val="90000"/>
              </a:lnSpc>
            </a:pPr>
            <a:r>
              <a:rPr lang="en-US" sz="1765" dirty="0">
                <a:solidFill>
                  <a:srgbClr val="FFFFFF"/>
                </a:solidFill>
                <a:latin typeface="Segoe UI"/>
              </a:rPr>
              <a:t>BizTalk Services</a:t>
            </a:r>
            <a:endParaRPr lang="en-US" sz="2353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6265" y="283555"/>
            <a:ext cx="6176249" cy="83761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921" dirty="0">
                <a:solidFill>
                  <a:schemeClr val="tx1"/>
                </a:solidFill>
              </a:rPr>
              <a:t>Built-in API Connectors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59" y="451462"/>
            <a:ext cx="669704" cy="66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4557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5-30610_Microsoft_Ignite_Keynote_Template">
  <a:themeElements>
    <a:clrScheme name="Ignite - Breakout - Gray Back">
      <a:dk1>
        <a:srgbClr val="000000"/>
      </a:dk1>
      <a:lt1>
        <a:srgbClr val="FFFFFF"/>
      </a:lt1>
      <a:dk2>
        <a:srgbClr val="505050"/>
      </a:dk2>
      <a:lt2>
        <a:srgbClr val="47D8FF"/>
      </a:lt2>
      <a:accent1>
        <a:srgbClr val="0078D7"/>
      </a:accent1>
      <a:accent2>
        <a:srgbClr val="5C2D91"/>
      </a:accent2>
      <a:accent3>
        <a:srgbClr val="B4009E"/>
      </a:accent3>
      <a:accent4>
        <a:srgbClr val="00BCF2"/>
      </a:accent4>
      <a:accent5>
        <a:srgbClr val="BAD80A"/>
      </a:accent5>
      <a:accent6>
        <a:srgbClr val="FF8C00"/>
      </a:accent6>
      <a:hlink>
        <a:srgbClr val="47D8FF"/>
      </a:hlink>
      <a:folHlink>
        <a:srgbClr val="47D8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398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16814">
                  <a:srgbClr val="FFFFFF"/>
                </a:gs>
                <a:gs pos="46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5_Breakout_Template.potx" id="{1A2CE55D-C0EF-4064-A39F-620642E032AA}" vid="{A3A9C9DA-6617-4D3E-A382-CDB23C8F3B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282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Segoe UI Light</vt:lpstr>
      <vt:lpstr>Wingdings</vt:lpstr>
      <vt:lpstr>Office Theme</vt:lpstr>
      <vt:lpstr>1_5-30610_Microsoft_Ignite_Keynote_Template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Built-in API Connectors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Apps</dc:title>
  <dc:creator>Anuraj Parameswaran</dc:creator>
  <cp:lastModifiedBy>Anuraj Parameswaran</cp:lastModifiedBy>
  <cp:revision>11</cp:revision>
  <dcterms:created xsi:type="dcterms:W3CDTF">2017-04-19T14:23:01Z</dcterms:created>
  <dcterms:modified xsi:type="dcterms:W3CDTF">2017-04-19T15:46:57Z</dcterms:modified>
</cp:coreProperties>
</file>