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58" r:id="rId5"/>
    <p:sldId id="259" r:id="rId6"/>
    <p:sldId id="260" r:id="rId7"/>
    <p:sldId id="261"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2687CE"/>
    <a:srgbClr val="72BFDF"/>
    <a:srgbClr val="0072C6"/>
    <a:srgbClr val="59B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51" autoAdjust="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DF804-84B8-47BF-AD6A-2B2E6E0B15A1}"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8A47E-5AC7-4834-830E-8875C431EFE4}" type="slidenum">
              <a:rPr lang="en-US" smtClean="0"/>
              <a:t>‹#›</a:t>
            </a:fld>
            <a:endParaRPr lang="en-US"/>
          </a:p>
        </p:txBody>
      </p:sp>
    </p:spTree>
    <p:extLst>
      <p:ext uri="{BB962C8B-B14F-4D97-AF65-F5344CB8AC3E}">
        <p14:creationId xmlns:p14="http://schemas.microsoft.com/office/powerpoint/2010/main" val="62626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Azure App Service is an integrated service that enables you to create web and mobile apps for any platform or device, easily integrate with SaaS solutions (Office 365, Dynamics CRM, Salesforce, </a:t>
            </a:r>
            <a:r>
              <a:rPr lang="en-US" sz="1200" kern="1200" dirty="0" err="1">
                <a:solidFill>
                  <a:schemeClr val="tx1"/>
                </a:solidFill>
                <a:effectLst/>
                <a:latin typeface="+mn-lt"/>
                <a:ea typeface="+mn-ea"/>
                <a:cs typeface="+mn-cs"/>
              </a:rPr>
              <a:t>Twilio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easily connect with on-premises applications (SAP, Oracle, Siebel,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easily automate businesses processes while meeting stringent security, reliability, and scalability needs.</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743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Logic Apps are part of Azure App Service. They allow users or developers to automate business process execution and workflow via an easy to use visual designer. For more control a developer may use the Logic App Workflow Definition Language to modify the runtime. Logic Apps are wired to easily consume API apps such as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SendGrid</a:t>
            </a:r>
            <a:r>
              <a:rPr lang="en-US" sz="1200" kern="1200" dirty="0">
                <a:solidFill>
                  <a:schemeClr val="tx1"/>
                </a:solidFill>
                <a:effectLst/>
                <a:latin typeface="+mn-lt"/>
                <a:ea typeface="+mn-ea"/>
                <a:cs typeface="+mn-cs"/>
              </a:rPr>
              <a:t> and more. Invoking a Logic App may be done programmatically, via triggers, or on a recurring basis.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4/21/2017 8:58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241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250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801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007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826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427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7DB218-54EA-4DB9-B47C-F7EDAE8D6F4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22374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B218-54EA-4DB9-B47C-F7EDAE8D6F4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82846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B218-54EA-4DB9-B47C-F7EDAE8D6F4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70441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556"/>
            <a:ext cx="12185847" cy="6855511"/>
          </a:xfrm>
          <a:prstGeom prst="rect">
            <a:avLst/>
          </a:prstGeom>
          <a:noFill/>
          <a:ln>
            <a:noFill/>
          </a:ln>
        </p:spPr>
      </p:pic>
      <p:sp>
        <p:nvSpPr>
          <p:cNvPr id="3" name="Rectangle 2"/>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69239" y="2077801"/>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
        <p:nvSpPr>
          <p:cNvPr id="9" name="Rectangle 8"/>
          <p:cNvSpPr/>
          <p:nvPr userDrawn="1"/>
        </p:nvSpPr>
        <p:spPr>
          <a:xfrm>
            <a:off x="287977" y="2980725"/>
            <a:ext cx="4248056" cy="769511"/>
          </a:xfrm>
          <a:prstGeom prst="rect">
            <a:avLst/>
          </a:prstGeom>
        </p:spPr>
        <p:txBody>
          <a:bodyPr wrap="none" anchor="ctr">
            <a:spAutoFit/>
          </a:bodyPr>
          <a:lstStyle/>
          <a:p>
            <a:pPr algn="r" defTabSz="1142867">
              <a:lnSpc>
                <a:spcPct val="90000"/>
              </a:lnSpc>
              <a:spcBef>
                <a:spcPct val="0"/>
              </a:spcBef>
            </a:pPr>
            <a:r>
              <a:rPr lang="en-US" sz="4902" spc="-123" dirty="0">
                <a:ln w="3175">
                  <a:noFill/>
                </a:ln>
                <a:gradFill>
                  <a:gsLst>
                    <a:gs pos="84066">
                      <a:srgbClr val="000000"/>
                    </a:gs>
                    <a:gs pos="57576">
                      <a:srgbClr val="000000"/>
                    </a:gs>
                  </a:gsLst>
                  <a:lin ang="5400000" scaled="0"/>
                </a:gradFill>
                <a:latin typeface="Segoe UI Light"/>
                <a:cs typeface="Segoe UI" pitchFamily="34" charset="0"/>
              </a:rPr>
              <a:t>Spark the future.</a:t>
            </a:r>
          </a:p>
        </p:txBody>
      </p:sp>
      <p:sp>
        <p:nvSpPr>
          <p:cNvPr id="10" name="Rectangle 9"/>
          <p:cNvSpPr/>
          <p:nvPr userDrawn="1"/>
        </p:nvSpPr>
        <p:spPr>
          <a:xfrm>
            <a:off x="2393776" y="4527712"/>
            <a:ext cx="2142257" cy="701614"/>
          </a:xfrm>
          <a:prstGeom prst="rect">
            <a:avLst/>
          </a:prstGeom>
        </p:spPr>
        <p:txBody>
          <a:bodyPr wrap="none" anchor="ctr">
            <a:spAutoFit/>
          </a:bodyPr>
          <a:lstStyle/>
          <a:p>
            <a:pPr algn="r" defTabSz="1142867">
              <a:lnSpc>
                <a:spcPct val="90000"/>
              </a:lnSpc>
              <a:spcBef>
                <a:spcPct val="0"/>
              </a:spcBef>
            </a:pPr>
            <a:r>
              <a:rPr lang="en-US" sz="2206" dirty="0">
                <a:ln w="3175">
                  <a:noFill/>
                </a:ln>
                <a:gradFill>
                  <a:gsLst>
                    <a:gs pos="84066">
                      <a:srgbClr val="000000"/>
                    </a:gs>
                    <a:gs pos="57576">
                      <a:srgbClr val="000000"/>
                    </a:gs>
                  </a:gsLst>
                  <a:lin ang="5400000" scaled="0"/>
                </a:gradFill>
                <a:cs typeface="Segoe UI" pitchFamily="34" charset="0"/>
              </a:rPr>
              <a:t>May 4 – 8, 2015</a:t>
            </a:r>
            <a:br>
              <a:rPr lang="en-US" sz="2206" dirty="0">
                <a:ln w="3175">
                  <a:noFill/>
                </a:ln>
                <a:gradFill>
                  <a:gsLst>
                    <a:gs pos="84066">
                      <a:srgbClr val="000000"/>
                    </a:gs>
                    <a:gs pos="57576">
                      <a:srgbClr val="000000"/>
                    </a:gs>
                  </a:gsLst>
                  <a:lin ang="5400000" scaled="0"/>
                </a:gradFill>
                <a:cs typeface="Segoe UI" pitchFamily="34" charset="0"/>
              </a:rPr>
            </a:br>
            <a:r>
              <a:rPr lang="en-US" sz="2206" dirty="0">
                <a:ln w="3175">
                  <a:noFill/>
                </a:ln>
                <a:gradFill>
                  <a:gsLst>
                    <a:gs pos="84066">
                      <a:srgbClr val="000000"/>
                    </a:gs>
                    <a:gs pos="57576">
                      <a:srgbClr val="000000"/>
                    </a:gs>
                  </a:gsLst>
                  <a:lin ang="5400000" scaled="0"/>
                </a:gradFill>
                <a:cs typeface="Segoe UI" pitchFamily="34" charset="0"/>
              </a:rPr>
              <a:t>Chicago, IL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63145" y="4008247"/>
            <a:ext cx="2445282" cy="377435"/>
          </a:xfrm>
          <a:prstGeom prst="rect">
            <a:avLst/>
          </a:prstGeom>
        </p:spPr>
      </p:pic>
    </p:spTree>
    <p:extLst>
      <p:ext uri="{BB962C8B-B14F-4D97-AF65-F5344CB8AC3E}">
        <p14:creationId xmlns:p14="http://schemas.microsoft.com/office/powerpoint/2010/main" val="4294801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9" name="Title 1"/>
          <p:cNvSpPr>
            <a:spLocks noGrp="1"/>
          </p:cNvSpPr>
          <p:nvPr>
            <p:ph type="title" hasCustomPrompt="1"/>
          </p:nvPr>
        </p:nvSpPr>
        <p:spPr>
          <a:xfrm>
            <a:off x="269302" y="2084186"/>
            <a:ext cx="8964185" cy="1793090"/>
          </a:xfrm>
          <a:noFill/>
        </p:spPr>
        <p:txBody>
          <a:bodyPr lIns="146304" tIns="91440" rIns="146304" bIns="91440" anchor="t" anchorCtr="0"/>
          <a:lstStyle>
            <a:lvl1pPr>
              <a:defRPr sz="5293" spc="-98"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3"/>
            <a:ext cx="7171337" cy="1792326"/>
          </a:xfrm>
          <a:noFill/>
        </p:spPr>
        <p:txBody>
          <a:bodyPr lIns="146304" tIns="109728" rIns="146304" bIns="109728">
            <a:noAutofit/>
          </a:bodyPr>
          <a:lstStyle>
            <a:lvl1pPr marL="0" indent="0">
              <a:spcBef>
                <a:spcPts val="0"/>
              </a:spcBef>
              <a:buNone/>
              <a:defRPr sz="3137"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
        <p:nvSpPr>
          <p:cNvPr id="8" name="Text Placeholder 5"/>
          <p:cNvSpPr>
            <a:spLocks noGrp="1"/>
          </p:cNvSpPr>
          <p:nvPr>
            <p:ph type="body" sz="quarter" idx="13"/>
          </p:nvPr>
        </p:nvSpPr>
        <p:spPr>
          <a:xfrm>
            <a:off x="315927" y="353290"/>
            <a:ext cx="2614572" cy="398335"/>
          </a:xfrm>
        </p:spPr>
        <p:txBody>
          <a:bodyPr vert="horz" wrap="square" lIns="146304" tIns="91440" rIns="146304" bIns="91440" rtlCol="0">
            <a:spAutoFit/>
          </a:bodyPr>
          <a:lstStyle>
            <a:lvl1pPr>
              <a:defRPr lang="en-US" sz="1568">
                <a:latin typeface="+mn-lt"/>
              </a:defRPr>
            </a:lvl1pPr>
          </a:lstStyle>
          <a:p>
            <a:pPr marL="0" lvl="0" indent="0">
              <a:buFontTx/>
              <a:buNone/>
            </a:pPr>
            <a:endParaRPr lang="en-US"/>
          </a:p>
        </p:txBody>
      </p:sp>
    </p:spTree>
    <p:extLst>
      <p:ext uri="{BB962C8B-B14F-4D97-AF65-F5344CB8AC3E}">
        <p14:creationId xmlns:p14="http://schemas.microsoft.com/office/powerpoint/2010/main" val="3831491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53883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4346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74810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739276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58919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4686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B218-54EA-4DB9-B47C-F7EDAE8D6F4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146353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348624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1813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02324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40" y="2095069"/>
            <a:ext cx="9859116"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4785989"/>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Tree>
    <p:extLst>
      <p:ext uri="{BB962C8B-B14F-4D97-AF65-F5344CB8AC3E}">
        <p14:creationId xmlns:p14="http://schemas.microsoft.com/office/powerpoint/2010/main" val="2353269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40" y="2084173"/>
            <a:ext cx="9859116" cy="1158793"/>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Tree>
    <p:extLst>
      <p:ext uri="{BB962C8B-B14F-4D97-AF65-F5344CB8AC3E}">
        <p14:creationId xmlns:p14="http://schemas.microsoft.com/office/powerpoint/2010/main" val="2377663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48400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813371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5795351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8891420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43581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DB218-54EA-4DB9-B47C-F7EDAE8D6F4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780987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574624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200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8062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335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8483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3399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5" y="0"/>
            <a:ext cx="12191377" cy="6858623"/>
          </a:xfrm>
          <a:prstGeom prst="rect">
            <a:avLst/>
          </a:prstGeom>
        </p:spPr>
      </p:pic>
      <p:sp>
        <p:nvSpPr>
          <p:cNvPr id="6" name="Rectangle 5"/>
          <p:cNvSpPr/>
          <p:nvPr userDrawn="1"/>
        </p:nvSpPr>
        <p:spPr bwMode="gray">
          <a:xfrm>
            <a:off x="0" y="4773828"/>
            <a:ext cx="12192000" cy="208417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440623" y="6171616"/>
            <a:ext cx="4482123"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algn="r" defTabSz="913850" eaLnBrk="0" hangingPunct="0"/>
            <a:r>
              <a:rPr lang="en-US" sz="686"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203" y="5471928"/>
            <a:ext cx="3227129" cy="687975"/>
          </a:xfrm>
          <a:prstGeom prst="rect">
            <a:avLst/>
          </a:prstGeom>
        </p:spPr>
      </p:pic>
    </p:spTree>
    <p:extLst>
      <p:ext uri="{BB962C8B-B14F-4D97-AF65-F5344CB8AC3E}">
        <p14:creationId xmlns:p14="http://schemas.microsoft.com/office/powerpoint/2010/main" val="726893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67" indent="-284767">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96" indent="-27543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64" indent="-284767">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43" indent="-224079">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21" indent="-224079">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43729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3152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01277735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DB218-54EA-4DB9-B47C-F7EDAE8D6F48}"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347658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93010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798"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112" indent="0" algn="ctr">
              <a:buNone/>
              <a:defRPr sz="2800"/>
            </a:lvl2pPr>
            <a:lvl3pPr marL="914225" indent="0" algn="ctr">
              <a:buNone/>
              <a:defRPr sz="2400"/>
            </a:lvl3pPr>
            <a:lvl4pPr marL="1371337" indent="0" algn="ctr">
              <a:buNone/>
              <a:defRPr sz="2000"/>
            </a:lvl4pPr>
            <a:lvl5pPr marL="1828449" indent="0" algn="ctr">
              <a:buNone/>
              <a:defRPr sz="2000"/>
            </a:lvl5pPr>
            <a:lvl6pPr marL="2285561" indent="0" algn="ctr">
              <a:buNone/>
              <a:defRPr sz="2000"/>
            </a:lvl6pPr>
            <a:lvl7pPr marL="2742674" indent="0" algn="ctr">
              <a:buNone/>
              <a:defRPr sz="2000"/>
            </a:lvl7pPr>
            <a:lvl8pPr marL="3199785" indent="0" algn="ctr">
              <a:buNone/>
              <a:defRPr sz="2000"/>
            </a:lvl8pPr>
            <a:lvl9pPr marL="3656897"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lvl1pPr>
              <a:defRPr>
                <a:solidFill>
                  <a:srgbClr val="FFFFFF">
                    <a:alpha val="80000"/>
                  </a:srgbClr>
                </a:solidFill>
              </a:defRPr>
            </a:lvl1pPr>
          </a:lstStyle>
          <a:p>
            <a:fld id="{683C0046-3368-4DD4-96D6-CD0FF2C1233E}" type="datetimeFigureOut">
              <a:rPr lang="en-IN" smtClean="0"/>
              <a:pPr/>
              <a:t>21-04-2017</a:t>
            </a:fld>
            <a:endParaRPr lang="en-IN" dirty="0"/>
          </a:p>
        </p:txBody>
      </p:sp>
      <p:sp>
        <p:nvSpPr>
          <p:cNvPr id="8" name="Footer Placeholder 7"/>
          <p:cNvSpPr>
            <a:spLocks noGrp="1"/>
          </p:cNvSpPr>
          <p:nvPr>
            <p:ph type="ftr" sz="quarter" idx="11"/>
          </p:nvPr>
        </p:nvSpPr>
        <p:spPr>
          <a:xfrm>
            <a:off x="685800" y="6554698"/>
            <a:ext cx="5029200" cy="228600"/>
          </a:xfrm>
          <a:prstGeom prst="rect">
            <a:avLst/>
          </a:prstGeom>
        </p:spPr>
        <p:txBody>
          <a:bodyPr/>
          <a:lstStyle>
            <a:lvl1pPr>
              <a:defRPr>
                <a:solidFill>
                  <a:srgbClr val="FFFFFF">
                    <a:alpha val="80000"/>
                  </a:srgbClr>
                </a:solidFill>
              </a:defRPr>
            </a:lvl1pPr>
          </a:lstStyle>
          <a:p>
            <a:endParaRPr lang="en-IN" dirty="0"/>
          </a:p>
        </p:txBody>
      </p:sp>
      <p:sp>
        <p:nvSpPr>
          <p:cNvPr id="9" name="Slide Number Placeholder 8"/>
          <p:cNvSpPr>
            <a:spLocks noGrp="1"/>
          </p:cNvSpPr>
          <p:nvPr>
            <p:ph type="sldNum" sz="quarter" idx="12"/>
          </p:nvPr>
        </p:nvSpPr>
        <p:spPr>
          <a:xfrm>
            <a:off x="8763926" y="5876413"/>
            <a:ext cx="2926080" cy="1397039"/>
          </a:xfrm>
          <a:prstGeom prst="rect">
            <a:avLst/>
          </a:prstGeom>
        </p:spPr>
        <p:txBody>
          <a:bodyPr/>
          <a:lstStyle>
            <a:lvl1pPr>
              <a:defRPr>
                <a:solidFill>
                  <a:srgbClr val="FFFFFF">
                    <a:alpha val="25000"/>
                  </a:srgbClr>
                </a:solidFill>
              </a:defRPr>
            </a:lvl1pPr>
          </a:lstStyle>
          <a:p>
            <a:fld id="{1F6B3001-8C1E-45A3-9010-27210849299D}" type="slidenum">
              <a:rPr lang="en-IN" smtClean="0"/>
              <a:pPr/>
              <a:t>‹#›</a:t>
            </a:fld>
            <a:endParaRPr lang="en-IN" dirty="0"/>
          </a:p>
        </p:txBody>
      </p:sp>
    </p:spTree>
    <p:extLst>
      <p:ext uri="{BB962C8B-B14F-4D97-AF65-F5344CB8AC3E}">
        <p14:creationId xmlns:p14="http://schemas.microsoft.com/office/powerpoint/2010/main" val="24387466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6"/>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1"/>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p>
            <a:fld id="{683C0046-3368-4DD4-96D6-CD0FF2C1233E}" type="datetimeFigureOut">
              <a:rPr lang="en-IN" smtClean="0">
                <a:solidFill>
                  <a:srgbClr val="FFFFFF"/>
                </a:solidFill>
              </a:rPr>
              <a:pPr/>
              <a:t>21-04-2017</a:t>
            </a:fld>
            <a:endParaRPr lang="en-IN" dirty="0">
              <a:solidFill>
                <a:srgbClr val="FFFFFF"/>
              </a:solidFill>
            </a:endParaRPr>
          </a:p>
        </p:txBody>
      </p:sp>
      <p:sp>
        <p:nvSpPr>
          <p:cNvPr id="8" name="Footer Placeholder 7"/>
          <p:cNvSpPr>
            <a:spLocks noGrp="1"/>
          </p:cNvSpPr>
          <p:nvPr>
            <p:ph type="ftr" sz="quarter" idx="11"/>
          </p:nvPr>
        </p:nvSpPr>
        <p:spPr>
          <a:xfrm>
            <a:off x="685800" y="6554698"/>
            <a:ext cx="5029200" cy="228600"/>
          </a:xfrm>
          <a:prstGeom prst="rect">
            <a:avLst/>
          </a:prstGeom>
        </p:spPr>
        <p:txBody>
          <a:bodyPr/>
          <a:lstStyle/>
          <a:p>
            <a:endParaRPr lang="en-IN" dirty="0">
              <a:solidFill>
                <a:srgbClr val="FFFFFF"/>
              </a:solidFill>
            </a:endParaRPr>
          </a:p>
        </p:txBody>
      </p:sp>
      <p:sp>
        <p:nvSpPr>
          <p:cNvPr id="9" name="Slide Number Placeholder 8"/>
          <p:cNvSpPr>
            <a:spLocks noGrp="1"/>
          </p:cNvSpPr>
          <p:nvPr>
            <p:ph type="sldNum" sz="quarter" idx="12"/>
          </p:nvPr>
        </p:nvSpPr>
        <p:spPr>
          <a:xfrm>
            <a:off x="8763926" y="5876413"/>
            <a:ext cx="2926080" cy="1397039"/>
          </a:xfrm>
          <a:prstGeom prst="rect">
            <a:avLst/>
          </a:prstGeom>
        </p:spPr>
        <p:txBody>
          <a:bodyPr/>
          <a:lstStyle/>
          <a:p>
            <a:fld id="{1F6B3001-8C1E-45A3-9010-27210849299D}"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983389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5800" y="6412447"/>
            <a:ext cx="4114800" cy="228600"/>
          </a:xfrm>
          <a:prstGeom prst="rect">
            <a:avLst/>
          </a:prstGeom>
        </p:spPr>
        <p:txBody>
          <a:bodyPr/>
          <a:lstStyle/>
          <a:p>
            <a:fld id="{F12952B5-7A2F-4CC8-B7CE-9234E21C2837}" type="datetimeFigureOut">
              <a:rPr lang="en-US" dirty="0">
                <a:solidFill>
                  <a:srgbClr val="FFFFFF"/>
                </a:solidFill>
              </a:rPr>
              <a:pPr/>
              <a:t>4/21/2017</a:t>
            </a:fld>
            <a:endParaRPr lang="en-US" dirty="0">
              <a:solidFill>
                <a:srgbClr val="FFFFFF"/>
              </a:solidFill>
            </a:endParaRPr>
          </a:p>
        </p:txBody>
      </p:sp>
      <p:sp>
        <p:nvSpPr>
          <p:cNvPr id="6" name="Footer Placeholder 5"/>
          <p:cNvSpPr>
            <a:spLocks noGrp="1"/>
          </p:cNvSpPr>
          <p:nvPr>
            <p:ph type="ftr" sz="quarter" idx="11"/>
          </p:nvPr>
        </p:nvSpPr>
        <p:spPr>
          <a:xfrm>
            <a:off x="685800" y="6554698"/>
            <a:ext cx="5029200" cy="228600"/>
          </a:xfrm>
          <a:prstGeom prst="rect">
            <a:avLst/>
          </a:prstGeom>
        </p:spPr>
        <p:txBody>
          <a:bodyPr/>
          <a:lstStyle/>
          <a:p>
            <a:endParaRPr lang="en-US" dirty="0">
              <a:solidFill>
                <a:srgbClr val="FFFFFF"/>
              </a:solidFill>
            </a:endParaRPr>
          </a:p>
        </p:txBody>
      </p:sp>
      <p:sp>
        <p:nvSpPr>
          <p:cNvPr id="7" name="Slide Number Placeholder 6"/>
          <p:cNvSpPr>
            <a:spLocks noGrp="1"/>
          </p:cNvSpPr>
          <p:nvPr>
            <p:ph type="sldNum" sz="quarter" idx="12"/>
          </p:nvPr>
        </p:nvSpPr>
        <p:spPr>
          <a:xfrm>
            <a:off x="8763926" y="5876413"/>
            <a:ext cx="2926080" cy="1397039"/>
          </a:xfrm>
          <a:prstGeom prst="rect">
            <a:avLst/>
          </a:prstGeom>
        </p:spPr>
        <p:txBody>
          <a:bodyPr/>
          <a:lstStyle/>
          <a:p>
            <a:pPr defTabSz="457112"/>
            <a:fld id="{D57F1E4F-1CFF-5643-939E-217C01CDF565}" type="slidenum">
              <a:rPr lang="en-US" smtClean="0">
                <a:gradFill>
                  <a:gsLst>
                    <a:gs pos="0">
                      <a:srgbClr val="0071BC"/>
                    </a:gs>
                    <a:gs pos="100000">
                      <a:srgbClr val="0071BC">
                        <a:lumMod val="75000"/>
                      </a:srgbClr>
                    </a:gs>
                  </a:gsLst>
                  <a:lin ang="5400000" scaled="0"/>
                </a:gradFill>
              </a:rPr>
              <a:pPr defTabSz="457112"/>
              <a:t>‹#›</a:t>
            </a:fld>
            <a:endParaRPr lang="en-US" dirty="0">
              <a:gradFill>
                <a:gsLst>
                  <a:gs pos="0">
                    <a:srgbClr val="0071BC"/>
                  </a:gs>
                  <a:gs pos="100000">
                    <a:srgbClr val="0071BC">
                      <a:lumMod val="75000"/>
                    </a:srgbClr>
                  </a:gs>
                </a:gsLst>
                <a:lin ang="5400000" scaled="0"/>
              </a:gradFill>
            </a:endParaRPr>
          </a:p>
        </p:txBody>
      </p:sp>
    </p:spTree>
    <p:extLst>
      <p:ext uri="{BB962C8B-B14F-4D97-AF65-F5344CB8AC3E}">
        <p14:creationId xmlns:p14="http://schemas.microsoft.com/office/powerpoint/2010/main" val="119517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7DB218-54EA-4DB9-B47C-F7EDAE8D6F48}"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240764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7DB218-54EA-4DB9-B47C-F7EDAE8D6F48}"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63989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DB218-54EA-4DB9-B47C-F7EDAE8D6F48}"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89795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DB218-54EA-4DB9-B47C-F7EDAE8D6F48}"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55444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DB218-54EA-4DB9-B47C-F7EDAE8D6F48}"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403453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DB218-54EA-4DB9-B47C-F7EDAE8D6F48}" type="datetimeFigureOut">
              <a:rPr lang="en-US" smtClean="0"/>
              <a:t>4/21/2017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0D19D-E861-482B-8EA2-D2CD4EEC06F7}" type="slidenum">
              <a:rPr lang="en-US" smtClean="0"/>
              <a:t>‹#›</a:t>
            </a:fld>
            <a:endParaRPr lang="en-US"/>
          </a:p>
        </p:txBody>
      </p:sp>
    </p:spTree>
    <p:extLst>
      <p:ext uri="{BB962C8B-B14F-4D97-AF65-F5344CB8AC3E}">
        <p14:creationId xmlns:p14="http://schemas.microsoft.com/office/powerpoint/2010/main" val="39813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0916103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3"/>
          <p:cNvSpPr txBox="1">
            <a:spLocks/>
          </p:cNvSpPr>
          <p:nvPr/>
        </p:nvSpPr>
        <p:spPr>
          <a:xfrm>
            <a:off x="274702" y="2125677"/>
            <a:ext cx="9143936" cy="1828786"/>
          </a:xfrm>
          <a:prstGeom prst="rect">
            <a:avLst/>
          </a:prstGeom>
          <a:noFill/>
        </p:spPr>
        <p:txBody>
          <a:bodyPr vert="horz" wrap="square" lIns="146304" tIns="91440" rIns="146304" bIns="91440" rtlCol="0" anchor="t" anchorCtr="0">
            <a:noAutofit/>
          </a:bodyPr>
          <a:lstStyle>
            <a:lvl1pPr algn="l" defTabSz="932667" rtl="0" eaLnBrk="1" latinLnBrk="0" hangingPunct="1">
              <a:lnSpc>
                <a:spcPct val="90000"/>
              </a:lnSpc>
              <a:spcBef>
                <a:spcPct val="0"/>
              </a:spcBef>
              <a:buNone/>
              <a:defRPr lang="en-US" sz="5399" b="0" kern="1200" cap="none" spc="-100" baseline="0">
                <a:ln w="3175">
                  <a:noFill/>
                </a:ln>
                <a:gradFill>
                  <a:gsLst>
                    <a:gs pos="99115">
                      <a:schemeClr val="tx1"/>
                    </a:gs>
                    <a:gs pos="79000">
                      <a:schemeClr val="tx1"/>
                    </a:gs>
                  </a:gsLst>
                  <a:lin ang="5400000" scaled="0"/>
                </a:gradFill>
                <a:effectLst/>
                <a:latin typeface="+mj-lt"/>
                <a:ea typeface="+mn-ea"/>
                <a:cs typeface="Segoe UI" pitchFamily="34" charset="0"/>
              </a:defRPr>
            </a:lvl1pPr>
          </a:lstStyle>
          <a:p>
            <a:pPr marL="0" marR="0" lvl="0" indent="0" algn="l" defTabSz="932667" rtl="0" eaLnBrk="1" fontAlgn="auto" latinLnBrk="0" hangingPunct="1">
              <a:lnSpc>
                <a:spcPct val="90000"/>
              </a:lnSpc>
              <a:spcBef>
                <a:spcPct val="0"/>
              </a:spcBef>
              <a:spcAft>
                <a:spcPts val="0"/>
              </a:spcAft>
              <a:buClrTx/>
              <a:buSzTx/>
              <a:buFontTx/>
              <a:buNone/>
              <a:tabLst/>
              <a:defRPr/>
            </a:pPr>
            <a:r>
              <a:rPr kumimoji="0" lang="en-US" sz="5399" b="0" i="0" u="none" strike="noStrike" kern="1200" cap="none" spc="-100" normalizeH="0" baseline="0" noProof="0">
                <a:ln w="3175">
                  <a:noFill/>
                </a:ln>
                <a:gradFill>
                  <a:gsLst>
                    <a:gs pos="99115">
                      <a:srgbClr val="000000"/>
                    </a:gs>
                    <a:gs pos="79000">
                      <a:srgbClr val="000000"/>
                    </a:gs>
                  </a:gsLst>
                  <a:lin ang="5400000" scaled="0"/>
                </a:gradFill>
                <a:effectLst/>
                <a:uLnTx/>
                <a:uFillTx/>
                <a:latin typeface="Segoe UI Light"/>
                <a:ea typeface="+mn-ea"/>
                <a:cs typeface="Segoe UI" pitchFamily="34" charset="0"/>
              </a:rPr>
              <a:t>Logic Apps</a:t>
            </a:r>
            <a:endParaRPr kumimoji="0" lang="en-US" sz="5399" b="0" i="0" u="none" strike="noStrike" kern="1200" cap="none" spc="-100" normalizeH="0" baseline="0" noProof="0" dirty="0">
              <a:ln w="3175">
                <a:noFill/>
              </a:ln>
              <a:gradFill>
                <a:gsLst>
                  <a:gs pos="99115">
                    <a:srgbClr val="000000"/>
                  </a:gs>
                  <a:gs pos="79000">
                    <a:srgbClr val="000000"/>
                  </a:gs>
                </a:gsLst>
                <a:lin ang="5400000" scaled="0"/>
              </a:gradFill>
              <a:effectLst/>
              <a:uLnTx/>
              <a:uFillTx/>
              <a:latin typeface="Segoe UI Light"/>
              <a:ea typeface="+mn-ea"/>
              <a:cs typeface="Segoe UI" pitchFamily="34" charset="0"/>
            </a:endParaRPr>
          </a:p>
        </p:txBody>
      </p:sp>
      <p:sp>
        <p:nvSpPr>
          <p:cNvPr id="11" name="Text Placeholder 4"/>
          <p:cNvSpPr txBox="1">
            <a:spLocks/>
          </p:cNvSpPr>
          <p:nvPr/>
        </p:nvSpPr>
        <p:spPr>
          <a:xfrm>
            <a:off x="274702" y="3955785"/>
            <a:ext cx="8305735" cy="1828007"/>
          </a:xfrm>
          <a:prstGeom prst="rect">
            <a:avLst/>
          </a:prstGeom>
          <a:noFill/>
        </p:spPr>
        <p:txBody>
          <a:bodyPr vert="horz" wrap="square" lIns="146304" tIns="109728" rIns="146304" bIns="109728" rtlCol="0">
            <a:noAutofit/>
          </a:bodyPr>
          <a:lstStyle>
            <a:lvl1pPr marL="0" marR="0" indent="0" algn="l" defTabSz="932667"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200" kern="1200" spc="0" baseline="0">
                <a:gradFill>
                  <a:gsLst>
                    <a:gs pos="99115">
                      <a:schemeClr val="tx1"/>
                    </a:gs>
                    <a:gs pos="79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667" rtl="0" eaLnBrk="1" fontAlgn="auto" latinLnBrk="0" hangingPunct="1">
              <a:lnSpc>
                <a:spcPct val="90000"/>
              </a:lnSpc>
              <a:spcBef>
                <a:spcPts val="0"/>
              </a:spcBef>
              <a:spcAft>
                <a:spcPts val="0"/>
              </a:spcAft>
              <a:buClr>
                <a:srgbClr val="000000"/>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99115">
                      <a:srgbClr val="000000"/>
                    </a:gs>
                    <a:gs pos="79000">
                      <a:srgbClr val="000000"/>
                    </a:gs>
                  </a:gsLst>
                  <a:lin ang="5400000" scaled="0"/>
                </a:gradFill>
                <a:effectLst/>
                <a:uLnTx/>
                <a:uFillTx/>
                <a:latin typeface="Segoe UI Light"/>
                <a:ea typeface="+mn-ea"/>
                <a:cs typeface="+mn-cs"/>
              </a:rPr>
              <a:t>Anuraj P</a:t>
            </a:r>
          </a:p>
          <a:p>
            <a:pPr marL="0" marR="0" lvl="0" indent="0" algn="l" defTabSz="932667" rtl="0" eaLnBrk="1" fontAlgn="auto" latinLnBrk="0" hangingPunct="1">
              <a:lnSpc>
                <a:spcPct val="90000"/>
              </a:lnSpc>
              <a:spcBef>
                <a:spcPts val="0"/>
              </a:spcBef>
              <a:spcAft>
                <a:spcPts val="0"/>
              </a:spcAft>
              <a:buClr>
                <a:srgbClr val="000000"/>
              </a:buClr>
              <a:buSzPct val="90000"/>
              <a:buFont typeface="Wingdings" panose="05000000000000000000" pitchFamily="2" charset="2"/>
              <a:buNone/>
              <a:tabLst/>
              <a:defRPr/>
            </a:pPr>
            <a:r>
              <a:rPr lang="en-US" dirty="0">
                <a:gradFill>
                  <a:gsLst>
                    <a:gs pos="99115">
                      <a:srgbClr val="000000"/>
                    </a:gs>
                    <a:gs pos="79000">
                      <a:srgbClr val="000000"/>
                    </a:gs>
                  </a:gsLst>
                  <a:lin ang="5400000" scaled="0"/>
                </a:gradFill>
                <a:latin typeface="Segoe UI Light"/>
              </a:rPr>
              <a:t>MVP, Architect Product Engineering SOCXO</a:t>
            </a:r>
            <a:endParaRPr kumimoji="0" lang="en-US" sz="3200" b="0" i="0" u="none" strike="noStrike" kern="1200" cap="none" spc="0" normalizeH="0" baseline="0" noProof="0" dirty="0">
              <a:ln>
                <a:noFill/>
              </a:ln>
              <a:gradFill>
                <a:gsLst>
                  <a:gs pos="99115">
                    <a:srgbClr val="000000"/>
                  </a:gs>
                  <a:gs pos="79000">
                    <a:srgbClr val="000000"/>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3297567448"/>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1857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latin typeface="Segoe UI"/>
                </a:rPr>
                <a:t>Api</a:t>
              </a:r>
              <a:r>
                <a:rPr lang="en-US" sz="1836" b="1" kern="0" cap="all" dirty="0">
                  <a:solidFill>
                    <a:srgbClr val="FFFFFF"/>
                  </a:solidFill>
                  <a:latin typeface="Segoe UI"/>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rgbClr val="FFFFFF"/>
                    </a:solidFill>
                    <a:latin typeface="Segoe UI"/>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rgbClr val="FFFFFF"/>
                    </a:solidFill>
                    <a:latin typeface="Segoe UI"/>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rgbClr val="FFFFFF"/>
                    </a:solidFill>
                    <a:latin typeface="Segoe UI"/>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0" name="Title 2"/>
          <p:cNvSpPr txBox="1">
            <a:spLocks/>
          </p:cNvSpPr>
          <p:nvPr/>
        </p:nvSpPr>
        <p:spPr>
          <a:xfrm>
            <a:off x="516386" y="358959"/>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lnSpc>
                <a:spcPct val="100000"/>
              </a:lnSpc>
              <a:spcAft>
                <a:spcPts val="588"/>
              </a:spcAft>
            </a:pPr>
            <a:r>
              <a:rPr lang="en-US" sz="4800" dirty="0">
                <a:solidFill>
                  <a:srgbClr val="FFFFFF"/>
                </a:solidFill>
                <a:latin typeface="Segoe UI Light"/>
              </a:rPr>
              <a:t>App Service</a:t>
            </a:r>
            <a:endParaRPr lang="en-US" sz="3200" dirty="0">
              <a:solidFill>
                <a:srgbClr val="FFFFFF"/>
              </a:solidFill>
              <a:latin typeface="Segoe UI Light"/>
            </a:endParaRPr>
          </a:p>
        </p:txBody>
      </p:sp>
    </p:spTree>
    <p:extLst>
      <p:ext uri="{BB962C8B-B14F-4D97-AF65-F5344CB8AC3E}">
        <p14:creationId xmlns:p14="http://schemas.microsoft.com/office/powerpoint/2010/main" val="36986440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786365" y="873705"/>
            <a:ext cx="6899756"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Logic Apps for easy automation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No code designer for rapid creation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pre-built templates to get started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Out of box support for popular SaaS and on-premises apps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Use with custom API apps of your own</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Biztalk</a:t>
            </a:r>
            <a:r>
              <a:rPr lang="en-US" sz="2353" dirty="0">
                <a:solidFill>
                  <a:srgbClr val="FFFFFF"/>
                </a:solidFill>
                <a:latin typeface="Segoe UI Light"/>
              </a:rPr>
              <a:t> APIs for expert integration scenarios</a:t>
            </a:r>
          </a:p>
        </p:txBody>
      </p:sp>
      <p:sp>
        <p:nvSpPr>
          <p:cNvPr id="49" name="Rectangle 48"/>
          <p:cNvSpPr/>
          <p:nvPr/>
        </p:nvSpPr>
        <p:spPr>
          <a:xfrm>
            <a:off x="1339677" y="3703489"/>
            <a:ext cx="2809167" cy="816506"/>
          </a:xfrm>
          <a:prstGeom prst="rect">
            <a:avLst/>
          </a:prstGeom>
        </p:spPr>
        <p:txBody>
          <a:bodyPr wrap="none">
            <a:spAutoFit/>
          </a:bodyPr>
          <a:lstStyle/>
          <a:p>
            <a:pPr algn="ctr" defTabSz="878526"/>
            <a:r>
              <a:rPr lang="en-US" sz="2353" dirty="0">
                <a:solidFill>
                  <a:srgbClr val="FFFFFF"/>
                </a:solidFill>
                <a:latin typeface="Segoe UI Light"/>
              </a:rPr>
              <a:t>Automate SaaS and</a:t>
            </a:r>
          </a:p>
          <a:p>
            <a:pPr algn="ctr" defTabSz="878526"/>
            <a:r>
              <a:rPr lang="en-US" sz="2353" dirty="0">
                <a:solidFill>
                  <a:srgbClr val="FFFFFF"/>
                </a:solidFill>
                <a:latin typeface="Segoe UI Light"/>
              </a:rPr>
              <a:t>on-premises systems</a:t>
            </a:r>
          </a:p>
        </p:txBody>
      </p:sp>
      <p:grpSp>
        <p:nvGrpSpPr>
          <p:cNvPr id="8" name="Group 7"/>
          <p:cNvGrpSpPr/>
          <p:nvPr/>
        </p:nvGrpSpPr>
        <p:grpSpPr>
          <a:xfrm>
            <a:off x="1452400" y="2285373"/>
            <a:ext cx="2583710" cy="1289751"/>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896386">
                <a:defRPr/>
              </a:pPr>
              <a:r>
                <a:rPr lang="en-US" sz="1836" b="1" kern="0" cap="all" dirty="0">
                  <a:solidFill>
                    <a:srgbClr val="FFFFFF"/>
                  </a:solidFill>
                  <a:latin typeface="Segoe UI"/>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251235787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720" y="993955"/>
            <a:ext cx="10655061" cy="860434"/>
          </a:xfrm>
          <a:prstGeom prst="rect">
            <a:avLst/>
          </a:prstGeom>
          <a:noFill/>
        </p:spPr>
        <p:txBody>
          <a:bodyPr wrap="none" lIns="182854" tIns="146284" rIns="182854" bIns="146284"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Light"/>
              </a:rPr>
              <a:t>All of the Azure-native capabilities you’d expect</a:t>
            </a:r>
          </a:p>
        </p:txBody>
      </p:sp>
      <p:sp>
        <p:nvSpPr>
          <p:cNvPr id="3" name="TextBox 2"/>
          <p:cNvSpPr txBox="1"/>
          <p:nvPr/>
        </p:nvSpPr>
        <p:spPr>
          <a:xfrm>
            <a:off x="1625504" y="2448371"/>
            <a:ext cx="9697755" cy="2555659"/>
          </a:xfrm>
          <a:prstGeom prst="rect">
            <a:avLst/>
          </a:prstGeom>
          <a:noFill/>
        </p:spPr>
        <p:txBody>
          <a:bodyPr wrap="none" lIns="182854" tIns="146284" rIns="182854" bIns="146284" rtlCol="0">
            <a:spAutoFit/>
          </a:bodyPr>
          <a:lstStyle/>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Full audit logs of all management operations</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Role-based access control </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Deployment lifecycle with Resource Manager</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Resource Management API + resource PowerShell </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On-</a:t>
            </a:r>
            <a:r>
              <a:rPr lang="en-US" sz="3200" dirty="0" err="1">
                <a:gradFill>
                  <a:gsLst>
                    <a:gs pos="2917">
                      <a:srgbClr val="FFFFFF"/>
                    </a:gs>
                    <a:gs pos="30000">
                      <a:srgbClr val="FFFFFF"/>
                    </a:gs>
                  </a:gsLst>
                  <a:lin ang="5400000" scaled="0"/>
                </a:gradFill>
                <a:latin typeface="Segoe UI Light"/>
              </a:rPr>
              <a:t>prem</a:t>
            </a:r>
            <a:r>
              <a:rPr lang="en-US" sz="3200" dirty="0">
                <a:gradFill>
                  <a:gsLst>
                    <a:gs pos="2917">
                      <a:srgbClr val="FFFFFF"/>
                    </a:gs>
                    <a:gs pos="30000">
                      <a:srgbClr val="FFFFFF"/>
                    </a:gs>
                  </a:gsLst>
                  <a:lin ang="5400000" scaled="0"/>
                </a:gradFill>
                <a:latin typeface="Segoe UI Light"/>
              </a:rPr>
              <a:t> support with release of Azure Stack</a:t>
            </a:r>
          </a:p>
        </p:txBody>
      </p:sp>
    </p:spTree>
    <p:extLst>
      <p:ext uri="{BB962C8B-B14F-4D97-AF65-F5344CB8AC3E}">
        <p14:creationId xmlns:p14="http://schemas.microsoft.com/office/powerpoint/2010/main" val="2842779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extBox 1"/>
          <p:cNvSpPr txBox="1"/>
          <p:nvPr/>
        </p:nvSpPr>
        <p:spPr>
          <a:xfrm>
            <a:off x="1044020" y="2424867"/>
            <a:ext cx="10292640" cy="860434"/>
          </a:xfrm>
          <a:prstGeom prst="rect">
            <a:avLst/>
          </a:prstGeom>
          <a:noFill/>
        </p:spPr>
        <p:txBody>
          <a:bodyPr wrap="none" lIns="182854" tIns="146284" rIns="182854" bIns="146284"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Light"/>
              </a:rPr>
              <a:t>Target audience is </a:t>
            </a:r>
            <a:r>
              <a:rPr lang="en-US" sz="4000" i="1" dirty="0">
                <a:gradFill>
                  <a:gsLst>
                    <a:gs pos="2917">
                      <a:srgbClr val="FFFFFF"/>
                    </a:gs>
                    <a:gs pos="30000">
                      <a:srgbClr val="FFFFFF"/>
                    </a:gs>
                  </a:gsLst>
                  <a:lin ang="5400000" scaled="0"/>
                </a:gradFill>
                <a:latin typeface="Segoe UI Light"/>
              </a:rPr>
              <a:t>anyone</a:t>
            </a:r>
            <a:r>
              <a:rPr lang="en-US" sz="4000" dirty="0">
                <a:gradFill>
                  <a:gsLst>
                    <a:gs pos="2917">
                      <a:srgbClr val="FFFFFF"/>
                    </a:gs>
                    <a:gs pos="30000">
                      <a:srgbClr val="FFFFFF"/>
                    </a:gs>
                  </a:gsLst>
                  <a:lin ang="5400000" scaled="0"/>
                </a:gradFill>
                <a:latin typeface="Segoe UI Light"/>
              </a:rPr>
              <a:t> who can use Azure</a:t>
            </a:r>
          </a:p>
        </p:txBody>
      </p:sp>
      <p:sp>
        <p:nvSpPr>
          <p:cNvPr id="3" name="TextBox 2"/>
          <p:cNvSpPr txBox="1"/>
          <p:nvPr/>
        </p:nvSpPr>
        <p:spPr>
          <a:xfrm>
            <a:off x="1625507" y="3525925"/>
            <a:ext cx="9117422" cy="747471"/>
          </a:xfrm>
          <a:prstGeom prst="rect">
            <a:avLst/>
          </a:prstGeom>
          <a:noFill/>
        </p:spPr>
        <p:txBody>
          <a:bodyPr wrap="none" lIns="182854" tIns="146284" rIns="182854" bIns="146284" rtlCol="0">
            <a:spAutoFit/>
          </a:bodyPr>
          <a:lstStyle/>
          <a:p>
            <a:pPr defTabSz="914367">
              <a:lnSpc>
                <a:spcPct val="90000"/>
              </a:lnSpc>
            </a:pPr>
            <a:r>
              <a:rPr lang="en-US" sz="3200" dirty="0">
                <a:gradFill>
                  <a:gsLst>
                    <a:gs pos="2917">
                      <a:srgbClr val="FFFFFF"/>
                    </a:gs>
                    <a:gs pos="30000">
                      <a:srgbClr val="FFFFFF"/>
                    </a:gs>
                  </a:gsLst>
                  <a:lin ang="5400000" scaled="0"/>
                </a:gradFill>
                <a:latin typeface="Segoe UI Light"/>
              </a:rPr>
              <a:t>… but not necessarily business users or consumers</a:t>
            </a:r>
          </a:p>
        </p:txBody>
      </p:sp>
    </p:spTree>
    <p:extLst>
      <p:ext uri="{BB962C8B-B14F-4D97-AF65-F5344CB8AC3E}">
        <p14:creationId xmlns:p14="http://schemas.microsoft.com/office/powerpoint/2010/main" val="23098232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75" y="488"/>
            <a:ext cx="5490339" cy="6862924"/>
          </a:xfrm>
          <a:prstGeom prst="rect">
            <a:avLst/>
          </a:prstGeom>
        </p:spPr>
      </p:pic>
      <p:sp>
        <p:nvSpPr>
          <p:cNvPr id="5" name="TextBox 4"/>
          <p:cNvSpPr txBox="1">
            <a:spLocks/>
          </p:cNvSpPr>
          <p:nvPr/>
        </p:nvSpPr>
        <p:spPr>
          <a:xfrm>
            <a:off x="456265" y="1601068"/>
            <a:ext cx="6244025" cy="2594817"/>
          </a:xfrm>
          <a:prstGeom prst="rect">
            <a:avLst/>
          </a:prstGeom>
          <a:noFill/>
        </p:spPr>
        <p:txBody>
          <a:bodyPr wrap="square" lIns="179285" tIns="143428" rIns="179285" bIns="143428" numCol="3" rtlCol="0">
            <a:noAutofit/>
          </a:bodyPr>
          <a:lstStyle/>
          <a:p>
            <a:pPr marL="280121" indent="-280121" defTabSz="914367">
              <a:spcAft>
                <a:spcPts val="147"/>
              </a:spcAft>
              <a:buFont typeface="Arial" panose="020B0604020202020204" pitchFamily="34" charset="0"/>
              <a:buChar char="•"/>
            </a:pPr>
            <a:r>
              <a:rPr lang="en-US" sz="1176" dirty="0">
                <a:solidFill>
                  <a:srgbClr val="FFFFFF"/>
                </a:solidFill>
                <a:latin typeface="Segoe UI"/>
              </a:rPr>
              <a:t>Box</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Chatter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Delay</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Dropbox</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HD Insight</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Marketo</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Media Services</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OneDrive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SharePoint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SQL Server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Office 365</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Oracle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QuickBooks</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SalesForce</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Sugar CRM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SAP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Service Bus</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Storage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Timer / Recurrence</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Twilio</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Twitter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IBM DB2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Informix</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Websphere</a:t>
            </a:r>
            <a:r>
              <a:rPr lang="en-US" sz="1176" dirty="0">
                <a:solidFill>
                  <a:srgbClr val="FFFFFF"/>
                </a:solidFill>
                <a:latin typeface="Segoe UI"/>
              </a:rPr>
              <a:t> MQ</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Web Jobs</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Yammer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Dynamics CRM</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Dynamics AX</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Hybrid Connectivity</a:t>
            </a: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p:txBody>
      </p:sp>
      <p:sp>
        <p:nvSpPr>
          <p:cNvPr id="4" name="Rectangle 3"/>
          <p:cNvSpPr/>
          <p:nvPr/>
        </p:nvSpPr>
        <p:spPr>
          <a:xfrm>
            <a:off x="543489" y="4867564"/>
            <a:ext cx="1750818" cy="1435906"/>
          </a:xfrm>
          <a:prstGeom prst="rect">
            <a:avLst/>
          </a:prstGeom>
        </p:spPr>
        <p:txBody>
          <a:bodyPr wrap="square">
            <a:spAutoFit/>
          </a:bodyPr>
          <a:lstStyle/>
          <a:p>
            <a:pPr marL="280121" indent="-280121" defTabSz="914367">
              <a:spcAft>
                <a:spcPts val="147"/>
              </a:spcAft>
              <a:buFont typeface="Arial" panose="020B0604020202020204" pitchFamily="34" charset="0"/>
              <a:buChar char="•"/>
            </a:pPr>
            <a:r>
              <a:rPr lang="en-US" sz="1176" dirty="0">
                <a:solidFill>
                  <a:srgbClr val="FFFFFF"/>
                </a:solidFill>
                <a:latin typeface="Segoe UI"/>
              </a:rPr>
              <a:t>HTTP, HTTPS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File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Flat File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FTP, SFTP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POP3/IMAP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SMTP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SOAP + WCF</a:t>
            </a:r>
          </a:p>
        </p:txBody>
      </p:sp>
      <p:sp>
        <p:nvSpPr>
          <p:cNvPr id="7" name="Rectangle 6"/>
          <p:cNvSpPr/>
          <p:nvPr/>
        </p:nvSpPr>
        <p:spPr>
          <a:xfrm>
            <a:off x="2824238" y="4867564"/>
            <a:ext cx="3876053" cy="1254959"/>
          </a:xfrm>
          <a:prstGeom prst="rect">
            <a:avLst/>
          </a:prstGeom>
        </p:spPr>
        <p:txBody>
          <a:bodyPr wrap="square" numCol="2">
            <a:spAutoFit/>
          </a:bodyPr>
          <a:lstStyle/>
          <a:p>
            <a:pPr marL="280121" indent="-280121" defTabSz="914367">
              <a:spcAft>
                <a:spcPts val="147"/>
              </a:spcAft>
              <a:buFont typeface="Arial" panose="020B0604020202020204" pitchFamily="34" charset="0"/>
              <a:buChar char="•"/>
            </a:pPr>
            <a:r>
              <a:rPr lang="en-US" sz="1176" dirty="0">
                <a:solidFill>
                  <a:srgbClr val="FFFFFF"/>
                </a:solidFill>
                <a:latin typeface="Segoe UI"/>
              </a:rPr>
              <a:t>Batching / </a:t>
            </a:r>
            <a:r>
              <a:rPr lang="en-US" sz="1176" dirty="0" err="1">
                <a:solidFill>
                  <a:srgbClr val="FFFFFF"/>
                </a:solidFill>
                <a:latin typeface="Segoe UI"/>
              </a:rPr>
              <a:t>Debatching</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Validate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Extract (XPath)</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Transform (+Mapper)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Convert (XML-JSON)</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Convert (XML-FF)</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X12</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EDIFACT</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AS2</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TPMOM</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Rules Engine</a:t>
            </a:r>
          </a:p>
        </p:txBody>
      </p:sp>
      <p:sp>
        <p:nvSpPr>
          <p:cNvPr id="8" name="Rectangle 7"/>
          <p:cNvSpPr/>
          <p:nvPr/>
        </p:nvSpPr>
        <p:spPr>
          <a:xfrm>
            <a:off x="482955" y="1346034"/>
            <a:ext cx="1313893" cy="334916"/>
          </a:xfrm>
          <a:prstGeom prst="rect">
            <a:avLst/>
          </a:prstGeom>
        </p:spPr>
        <p:txBody>
          <a:bodyPr wrap="none">
            <a:spAutoFit/>
          </a:bodyPr>
          <a:lstStyle/>
          <a:p>
            <a:pPr defTabSz="914367">
              <a:lnSpc>
                <a:spcPct val="90000"/>
              </a:lnSpc>
            </a:pPr>
            <a:r>
              <a:rPr lang="en-US" sz="1765" dirty="0">
                <a:solidFill>
                  <a:srgbClr val="FFFFFF"/>
                </a:solidFill>
                <a:latin typeface="Segoe UI"/>
              </a:rPr>
              <a:t>Connectors</a:t>
            </a:r>
            <a:endParaRPr lang="en-US" sz="2353" dirty="0">
              <a:solidFill>
                <a:srgbClr val="FFFFFF"/>
              </a:solidFill>
              <a:latin typeface="Segoe UI"/>
            </a:endParaRPr>
          </a:p>
        </p:txBody>
      </p:sp>
      <p:sp>
        <p:nvSpPr>
          <p:cNvPr id="10" name="Rectangle 9"/>
          <p:cNvSpPr/>
          <p:nvPr/>
        </p:nvSpPr>
        <p:spPr>
          <a:xfrm>
            <a:off x="482954" y="4468211"/>
            <a:ext cx="1111359" cy="362072"/>
          </a:xfrm>
          <a:prstGeom prst="rect">
            <a:avLst/>
          </a:prstGeom>
        </p:spPr>
        <p:txBody>
          <a:bodyPr wrap="none">
            <a:spAutoFit/>
          </a:bodyPr>
          <a:lstStyle/>
          <a:p>
            <a:pPr defTabSz="914367"/>
            <a:r>
              <a:rPr lang="en-US" sz="1765" dirty="0">
                <a:solidFill>
                  <a:srgbClr val="FFFFFF"/>
                </a:solidFill>
                <a:latin typeface="Segoe UI"/>
              </a:rPr>
              <a:t>Protocols</a:t>
            </a:r>
          </a:p>
        </p:txBody>
      </p:sp>
      <p:sp>
        <p:nvSpPr>
          <p:cNvPr id="11" name="Rectangle 10"/>
          <p:cNvSpPr/>
          <p:nvPr/>
        </p:nvSpPr>
        <p:spPr>
          <a:xfrm>
            <a:off x="2773215" y="4495366"/>
            <a:ext cx="1715629" cy="334916"/>
          </a:xfrm>
          <a:prstGeom prst="rect">
            <a:avLst/>
          </a:prstGeom>
        </p:spPr>
        <p:txBody>
          <a:bodyPr wrap="none">
            <a:spAutoFit/>
          </a:bodyPr>
          <a:lstStyle/>
          <a:p>
            <a:pPr defTabSz="914367">
              <a:lnSpc>
                <a:spcPct val="90000"/>
              </a:lnSpc>
            </a:pPr>
            <a:r>
              <a:rPr lang="en-US" sz="1765" dirty="0">
                <a:solidFill>
                  <a:srgbClr val="FFFFFF"/>
                </a:solidFill>
                <a:latin typeface="Segoe UI"/>
              </a:rPr>
              <a:t>BizTalk Services</a:t>
            </a:r>
            <a:endParaRPr lang="en-US" sz="2353" dirty="0">
              <a:solidFill>
                <a:srgbClr val="FFFFFF"/>
              </a:solidFill>
              <a:latin typeface="Segoe UI"/>
            </a:endParaRPr>
          </a:p>
        </p:txBody>
      </p:sp>
      <p:sp>
        <p:nvSpPr>
          <p:cNvPr id="14" name="Title 1"/>
          <p:cNvSpPr>
            <a:spLocks noGrp="1"/>
          </p:cNvSpPr>
          <p:nvPr>
            <p:ph type="title"/>
          </p:nvPr>
        </p:nvSpPr>
        <p:spPr>
          <a:xfrm>
            <a:off x="456265" y="283555"/>
            <a:ext cx="6176249" cy="837611"/>
          </a:xfrm>
        </p:spPr>
        <p:txBody>
          <a:bodyPr anchor="ctr"/>
          <a:lstStyle/>
          <a:p>
            <a:pPr>
              <a:lnSpc>
                <a:spcPct val="100000"/>
              </a:lnSpc>
            </a:pPr>
            <a:r>
              <a:rPr lang="en-US" sz="3921" dirty="0">
                <a:solidFill>
                  <a:schemeClr val="tx1"/>
                </a:solidFill>
              </a:rPr>
              <a:t>Built-in API Connectors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959" y="451462"/>
            <a:ext cx="669704" cy="669704"/>
          </a:xfrm>
          <a:prstGeom prst="rect">
            <a:avLst/>
          </a:prstGeom>
        </p:spPr>
      </p:pic>
    </p:spTree>
    <p:extLst>
      <p:ext uri="{BB962C8B-B14F-4D97-AF65-F5344CB8AC3E}">
        <p14:creationId xmlns:p14="http://schemas.microsoft.com/office/powerpoint/2010/main" val="367624557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3" name="Content Placeholder 2"/>
          <p:cNvSpPr>
            <a:spLocks noGrp="1"/>
          </p:cNvSpPr>
          <p:nvPr>
            <p:ph type="subTitle" idx="1"/>
          </p:nvPr>
        </p:nvSpPr>
        <p:spPr/>
        <p:txBody>
          <a:bodyPr>
            <a:normAutofit/>
          </a:bodyPr>
          <a:lstStyle/>
          <a:p>
            <a:pPr marL="457200" indent="-457200">
              <a:buFont typeface="Arial" panose="020B0604020202020204" pitchFamily="34" charset="0"/>
              <a:buChar char="•"/>
            </a:pPr>
            <a:r>
              <a:rPr lang="en-US" dirty="0">
                <a:solidFill>
                  <a:schemeClr val="tx1"/>
                </a:solidFill>
              </a:rPr>
              <a:t>Email me if my website is down</a:t>
            </a:r>
          </a:p>
          <a:p>
            <a:pPr marL="457200" indent="-457200">
              <a:buFont typeface="Arial" panose="020B0604020202020204" pitchFamily="34" charset="0"/>
              <a:buChar char="•"/>
            </a:pPr>
            <a:r>
              <a:rPr lang="en-US" dirty="0">
                <a:solidFill>
                  <a:schemeClr val="tx1"/>
                </a:solidFill>
              </a:rPr>
              <a:t>Respond to a tweet</a:t>
            </a:r>
          </a:p>
        </p:txBody>
      </p:sp>
    </p:spTree>
    <p:extLst>
      <p:ext uri="{BB962C8B-B14F-4D97-AF65-F5344CB8AC3E}">
        <p14:creationId xmlns:p14="http://schemas.microsoft.com/office/powerpoint/2010/main" val="214329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Logic Apps with Visual Studio</a:t>
            </a:r>
          </a:p>
        </p:txBody>
      </p:sp>
    </p:spTree>
    <p:extLst>
      <p:ext uri="{BB962C8B-B14F-4D97-AF65-F5344CB8AC3E}">
        <p14:creationId xmlns:p14="http://schemas.microsoft.com/office/powerpoint/2010/main" val="410843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7451" y="2159065"/>
            <a:ext cx="2679937" cy="2633248"/>
          </a:xfrm>
          <a:prstGeom prst="rect">
            <a:avLst/>
          </a:prstGeom>
        </p:spPr>
      </p:pic>
      <p:sp>
        <p:nvSpPr>
          <p:cNvPr id="4" name="TextBox 3"/>
          <p:cNvSpPr txBox="1"/>
          <p:nvPr/>
        </p:nvSpPr>
        <p:spPr>
          <a:xfrm>
            <a:off x="3430069" y="1948953"/>
            <a:ext cx="8291930" cy="313178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6470" dirty="0">
                <a:gradFill>
                  <a:gsLst>
                    <a:gs pos="2917">
                      <a:srgbClr val="FFFFFF"/>
                    </a:gs>
                    <a:gs pos="30000">
                      <a:srgbClr val="FFFFFF"/>
                    </a:gs>
                  </a:gsLst>
                  <a:lin ang="5400000" scaled="0"/>
                </a:gradFill>
                <a:latin typeface="Segoe UI Light"/>
              </a:rPr>
              <a:t>Questions </a:t>
            </a:r>
          </a:p>
          <a:p>
            <a:pPr algn="ctr" defTabSz="914367">
              <a:lnSpc>
                <a:spcPct val="90000"/>
              </a:lnSpc>
              <a:spcAft>
                <a:spcPts val="588"/>
              </a:spcAft>
            </a:pPr>
            <a:r>
              <a:rPr lang="en-US" sz="6470" dirty="0">
                <a:gradFill>
                  <a:gsLst>
                    <a:gs pos="2917">
                      <a:srgbClr val="FFFFFF"/>
                    </a:gs>
                    <a:gs pos="30000">
                      <a:srgbClr val="FFFFFF"/>
                    </a:gs>
                  </a:gsLst>
                  <a:lin ang="5400000" scaled="0"/>
                </a:gradFill>
                <a:latin typeface="Segoe UI Light"/>
              </a:rPr>
              <a:t>and </a:t>
            </a:r>
          </a:p>
          <a:p>
            <a:pPr algn="ctr" defTabSz="914367">
              <a:lnSpc>
                <a:spcPct val="90000"/>
              </a:lnSpc>
              <a:spcAft>
                <a:spcPts val="588"/>
              </a:spcAft>
            </a:pPr>
            <a:r>
              <a:rPr lang="en-US" sz="6470" dirty="0">
                <a:gradFill>
                  <a:gsLst>
                    <a:gs pos="2917">
                      <a:srgbClr val="FFFFFF"/>
                    </a:gs>
                    <a:gs pos="30000">
                      <a:srgbClr val="FFFFFF"/>
                    </a:gs>
                  </a:gsLst>
                  <a:lin ang="5400000" scaled="0"/>
                </a:gradFill>
                <a:latin typeface="Segoe UI Light"/>
              </a:rPr>
              <a:t>Answers</a:t>
            </a:r>
          </a:p>
        </p:txBody>
      </p:sp>
    </p:spTree>
    <p:extLst>
      <p:ext uri="{BB962C8B-B14F-4D97-AF65-F5344CB8AC3E}">
        <p14:creationId xmlns:p14="http://schemas.microsoft.com/office/powerpoint/2010/main" val="398247484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457</Words>
  <Application>Microsoft Office PowerPoint</Application>
  <PresentationFormat>Widescreen</PresentationFormat>
  <Paragraphs>104</Paragraphs>
  <Slides>10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Calibri Light</vt:lpstr>
      <vt:lpstr>Consolas</vt:lpstr>
      <vt:lpstr>Segoe UI</vt:lpstr>
      <vt:lpstr>Segoe UI Light</vt:lpstr>
      <vt:lpstr>Wingdings</vt:lpstr>
      <vt:lpstr>Office Theme</vt:lpstr>
      <vt:lpstr>1_5-30610_Microsoft_Ignite_Keynote_Template</vt:lpstr>
      <vt:lpstr>PowerPoint Presentation</vt:lpstr>
      <vt:lpstr>PowerPoint Presentation</vt:lpstr>
      <vt:lpstr>PowerPoint Presentation</vt:lpstr>
      <vt:lpstr>PowerPoint Presentation</vt:lpstr>
      <vt:lpstr>PowerPoint Presentation</vt:lpstr>
      <vt:lpstr>Built-in API Connectors</vt:lpstr>
      <vt:lpstr>Demo</vt:lpstr>
      <vt:lpstr>Developing Logic Apps with Visual Studio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Apps</dc:title>
  <dc:creator>Anuraj Parameswaran</dc:creator>
  <cp:lastModifiedBy>Anuraj Parameswaran</cp:lastModifiedBy>
  <cp:revision>18</cp:revision>
  <dcterms:created xsi:type="dcterms:W3CDTF">2017-04-19T14:23:01Z</dcterms:created>
  <dcterms:modified xsi:type="dcterms:W3CDTF">2017-04-21T15:33:36Z</dcterms:modified>
</cp:coreProperties>
</file>