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31.xml" ContentType="application/vnd.openxmlformats-officedocument.presentationml.notesSlide+xml"/>
  <Override PartName="/ppt/notesSlides/_rels/notesSlide3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jpeg" ContentType="image/jpeg"/>
  <Override PartName="/ppt/media/image8.png" ContentType="image/png"/>
  <Override PartName="/ppt/media/image2.jpeg" ContentType="image/jpeg"/>
  <Override PartName="/ppt/media/image7.png" ContentType="image/png"/>
  <Override PartName="/ppt/media/image3.jpeg" ContentType="image/jpeg"/>
  <Override PartName="/ppt/media/image6.png" ContentType="image/png"/>
  <Override PartName="/ppt/media/image4.png" ContentType="image/png"/>
  <Override PartName="/ppt/media/image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0080625" cy="755967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21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1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13"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14"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5"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40D6ABAB-6BE2-43BA-9DDB-40AF244FB8F1}"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5320" cy="3085200"/>
          </a:xfrm>
          <a:prstGeom prst="rect">
            <a:avLst/>
          </a:prstGeom>
          <a:ln w="0">
            <a:noFill/>
          </a:ln>
        </p:spPr>
      </p:sp>
      <p:sp>
        <p:nvSpPr>
          <p:cNvPr id="303"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304" name="PlaceHolder 3"/>
          <p:cNvSpPr>
            <a:spLocks noGrp="1"/>
          </p:cNvSpPr>
          <p:nvPr>
            <p:ph type="sldNum" idx="19"/>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E43FE1B9-9DD7-4F40-8E0A-3F38E3403888}"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14CFBD7-D135-474E-851B-367DF3BB3C85}"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FAEC3BF-0657-48DC-AE4F-F860EC2FCD8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A529634-ED31-45CD-B0AC-72D444A7260D}"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AF71B90-B57B-4246-98D2-104604A09A6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30FB2A4-1C78-4497-828A-C80533B4A5B3}"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1F37B1D-4726-46F1-8900-B6B779599F6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C617562-E8A4-436D-80D8-5A8CA9AC356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E1AF671-D6F6-4090-BA4F-253194A1718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ED73B7D-F4EB-43EE-B95A-1E5D4F771AA2}"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D75E251-CDDE-452B-9F23-57D5BFB1883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0"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688849F-A9C7-4C20-9B2D-B1519321C3B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FFEEB1E-B315-4707-AC82-60BA05976A7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2"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C00EDBA-981A-4074-9A35-E95A4D0260E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45440CD-9A6D-42DF-A266-6A1557AB6F6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0"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1"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223F779-A922-45FE-B2C8-C3C408CE78B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BC4A3A1-3180-4BFA-A90C-184AB5CBFD47}"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3"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CA0B6A5-9692-4DD6-AF4A-58527DFDA473}"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ECEC9C9-1C1F-40F2-9A32-55768B7B0953}"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1"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19D783F-43F3-44CE-AEAC-F2627A51F7BF}"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3"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55445AF-AFE0-431F-84AB-96D89D30F5D0}"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5"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6"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660454F-3731-41A6-847A-B6ABF2A4E19C}"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1E9C1D7-1BBB-4948-AAB5-39D3346AC22B}"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FD2126D-8C27-4EDC-92B9-7D1E2F3B898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68B3F1A-3A82-43AE-9730-B1CEC49389AE}"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1"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ACA5F3E-547B-4116-9FEF-E77AFB4CA7B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AC3DFFE-8F2B-4CA3-99AD-7267AFAB55E1}"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B9F9D1E-A0F1-44C9-B9AD-E9A5EB3A78FB}"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A65521E-0BC3-4210-A225-4557F9BA927F}"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CEFFC34-C27F-48C4-BEE4-D95EA9A101ED}"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3"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4AACFB5-C009-4BAD-89DE-831572AAB763}"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3626F19-607A-46F5-834A-F6D40DF03B08}"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3"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A31CF5F-B6C1-4D9C-91E8-13ACB06E714E}"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5"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D99975B-1A8B-4CBC-A0BE-A16CAEDDF47D}"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2D82DAF-C205-44D8-9D5D-2AEDE7B04DF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8"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CD3B550-4BE1-4722-B64A-5B0CA67FBB96}"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C6CDF89-551D-4B05-B75D-518D8497D067}"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DEE19D0-C3F8-4ADC-BF0A-4D067A9FA5FA}"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3"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4"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5AACA5A-94CC-4EB2-BF38-781E4C290F72}"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6"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8"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3481644-34FA-40EF-9AAC-23F6EF0FF1AF}"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2"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9280A2C-3149-4219-B82B-025D86E6C29F}"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4"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5"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208D723-9E20-4348-AADD-781462BEA841}"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9"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0"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F6C9E8A4-868F-4D9A-BA1B-C60ECE372B66}"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2"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3"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4"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5"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6"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7"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961A02F0-4338-4716-ABAE-8D3AF7F6D18C}"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4D39C907-70A9-46C4-A9B9-40A64AC47C0F}"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CC052B2-9B61-4794-ABF2-C28A14B4ECE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5"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ED5F4628-64D1-4E87-AD7C-BEDA5F081409}"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7"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CCDBFB9-2B50-43A7-965A-D1E995B52382}"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9"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0"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D0C4D4CF-1B13-44EB-93F4-E17DDB57D8E2}"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1D8F4C07-FE41-439B-8D56-CFFB4DB41B37}"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EDF0B73A-C72E-4FCD-9771-039ED0268908}"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5"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6"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5A935C3-C4B5-4EA6-BC18-B426740F54F4}"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8"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0"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15DBF84-0578-4F25-B076-F584531AA2A5}"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4"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146C9F6-9C5B-4283-A69E-8490771816C7}"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6"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7"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1205B99-3DDF-4DE0-91D9-D1835C95C94F}"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9"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0"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1"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2"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61937CE8-B264-4AD7-958C-3E86A4EB61F0}"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94A6C43-BD47-4C5B-9C5A-065D48F374E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6"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7"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8"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9"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151EDF81-1F63-41C0-931C-1B05AF6659DF}"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F20EFD4-873E-49D8-9988-15B8B251550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A7ED68-A028-433E-99FE-F5DD0136363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5E1D7C4-F168-46AE-A127-5B80AC4E8333}"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TextBox 6"/>
          <p:cNvSpPr/>
          <p:nvPr/>
        </p:nvSpPr>
        <p:spPr>
          <a:xfrm>
            <a:off x="-9720" y="766296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000000"/>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000000"/>
              </a:solidFill>
              <a:latin typeface="Arial"/>
            </a:endParaRPr>
          </a:p>
        </p:txBody>
      </p:sp>
      <p:sp>
        <p:nvSpPr>
          <p:cNvPr id="1" name="PlaceHolder 1"/>
          <p:cNvSpPr>
            <a:spLocks noGrp="1"/>
          </p:cNvSpPr>
          <p:nvPr>
            <p:ph type="title"/>
          </p:nvPr>
        </p:nvSpPr>
        <p:spPr>
          <a:xfrm>
            <a:off x="504000" y="301320"/>
            <a:ext cx="9071640" cy="1261440"/>
          </a:xfrm>
          <a:prstGeom prst="rect">
            <a:avLst/>
          </a:prstGeom>
          <a:noFill/>
          <a:ln w="0">
            <a:noFill/>
          </a:ln>
          <a:effectLst>
            <a:outerShdw dist="37674" dir="2700000" blurRad="50760" rotWithShape="0">
              <a:srgbClr val="000000">
                <a:alpha val="40000"/>
              </a:srgbClr>
            </a:outerShdw>
          </a:effectLst>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 name="PlaceHolder 2"/>
          <p:cNvSpPr>
            <a:spLocks noGrp="1"/>
          </p:cNvSpPr>
          <p:nvPr>
            <p:ph type="body"/>
          </p:nvPr>
        </p:nvSpPr>
        <p:spPr>
          <a:xfrm>
            <a:off x="504000" y="1768680"/>
            <a:ext cx="9071640" cy="4383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3"/>
          <p:cNvSpPr>
            <a:spLocks noGrp="1"/>
          </p:cNvSpPr>
          <p:nvPr>
            <p:ph type="ftr" idx="1"/>
          </p:nvPr>
        </p:nvSpPr>
        <p:spPr>
          <a:xfrm>
            <a:off x="3443760" y="7006320"/>
            <a:ext cx="3190680" cy="4014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 name="PlaceHolder 4"/>
          <p:cNvSpPr>
            <a:spLocks noGrp="1"/>
          </p:cNvSpPr>
          <p:nvPr>
            <p:ph type="sldNum" idx="2"/>
          </p:nvPr>
        </p:nvSpPr>
        <p:spPr>
          <a:xfrm>
            <a:off x="7223760" y="7006320"/>
            <a:ext cx="2351160" cy="4014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15E88DFF-EDED-440A-95D0-3517EFFA5B46}"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5" name="PlaceHolder 5"/>
          <p:cNvSpPr>
            <a:spLocks noGrp="1"/>
          </p:cNvSpPr>
          <p:nvPr>
            <p:ph type="dt" idx="3"/>
          </p:nvPr>
        </p:nvSpPr>
        <p:spPr>
          <a:xfrm>
            <a:off x="504000" y="7006320"/>
            <a:ext cx="2351160" cy="4014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TextBox 6"/>
          <p:cNvSpPr/>
          <p:nvPr/>
        </p:nvSpPr>
        <p:spPr>
          <a:xfrm>
            <a:off x="-9720" y="766296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000000"/>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000000"/>
              </a:solidFill>
              <a:latin typeface="Arial"/>
            </a:endParaRPr>
          </a:p>
        </p:txBody>
      </p:sp>
      <p:sp>
        <p:nvSpPr>
          <p:cNvPr id="43" name="PlaceHolder 1"/>
          <p:cNvSpPr>
            <a:spLocks noGrp="1"/>
          </p:cNvSpPr>
          <p:nvPr>
            <p:ph type="ftr" idx="4"/>
          </p:nvPr>
        </p:nvSpPr>
        <p:spPr>
          <a:xfrm>
            <a:off x="3443760" y="7006320"/>
            <a:ext cx="3190680" cy="4014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2"/>
          <p:cNvSpPr>
            <a:spLocks noGrp="1"/>
          </p:cNvSpPr>
          <p:nvPr>
            <p:ph type="sldNum" idx="5"/>
          </p:nvPr>
        </p:nvSpPr>
        <p:spPr>
          <a:xfrm>
            <a:off x="7223760" y="7006320"/>
            <a:ext cx="2351160" cy="4014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FDE81896-7E23-4637-8AFF-7FFCAEA9362F}"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5" name="PlaceHolder 3"/>
          <p:cNvSpPr>
            <a:spLocks noGrp="1"/>
          </p:cNvSpPr>
          <p:nvPr>
            <p:ph type="dt" idx="6"/>
          </p:nvPr>
        </p:nvSpPr>
        <p:spPr>
          <a:xfrm>
            <a:off x="504000" y="7006320"/>
            <a:ext cx="2351160" cy="4014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6"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7"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4" name="TextBox 6"/>
          <p:cNvSpPr/>
          <p:nvPr/>
        </p:nvSpPr>
        <p:spPr>
          <a:xfrm>
            <a:off x="-9720" y="766296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000000"/>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000000"/>
              </a:solidFill>
              <a:latin typeface="Arial"/>
            </a:endParaRPr>
          </a:p>
        </p:txBody>
      </p:sp>
      <p:sp>
        <p:nvSpPr>
          <p:cNvPr id="85" name="PlaceHolder 1"/>
          <p:cNvSpPr>
            <a:spLocks noGrp="1"/>
          </p:cNvSpPr>
          <p:nvPr>
            <p:ph type="ftr" idx="7"/>
          </p:nvPr>
        </p:nvSpPr>
        <p:spPr>
          <a:xfrm>
            <a:off x="3443760" y="7006320"/>
            <a:ext cx="3190680" cy="4014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6" name="PlaceHolder 2"/>
          <p:cNvSpPr>
            <a:spLocks noGrp="1"/>
          </p:cNvSpPr>
          <p:nvPr>
            <p:ph type="sldNum" idx="8"/>
          </p:nvPr>
        </p:nvSpPr>
        <p:spPr>
          <a:xfrm>
            <a:off x="7223760" y="7006320"/>
            <a:ext cx="2351160" cy="4014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5D2F5A11-EDDE-473B-99EF-A3A25E28B352}"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87" name="PlaceHolder 3"/>
          <p:cNvSpPr>
            <a:spLocks noGrp="1"/>
          </p:cNvSpPr>
          <p:nvPr>
            <p:ph type="dt" idx="9"/>
          </p:nvPr>
        </p:nvSpPr>
        <p:spPr>
          <a:xfrm>
            <a:off x="504000" y="7006320"/>
            <a:ext cx="2351160" cy="4014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8"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9"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6" name="TextBox 6"/>
          <p:cNvSpPr/>
          <p:nvPr/>
        </p:nvSpPr>
        <p:spPr>
          <a:xfrm>
            <a:off x="-9720" y="766296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000000"/>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000000"/>
              </a:solidFill>
              <a:latin typeface="Arial"/>
            </a:endParaRPr>
          </a:p>
        </p:txBody>
      </p:sp>
      <p:sp>
        <p:nvSpPr>
          <p:cNvPr id="127" name="PlaceHolder 1"/>
          <p:cNvSpPr>
            <a:spLocks noGrp="1"/>
          </p:cNvSpPr>
          <p:nvPr>
            <p:ph type="ftr" idx="10"/>
          </p:nvPr>
        </p:nvSpPr>
        <p:spPr>
          <a:xfrm>
            <a:off x="3443760" y="7006320"/>
            <a:ext cx="3190680" cy="4014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8" name="PlaceHolder 2"/>
          <p:cNvSpPr>
            <a:spLocks noGrp="1"/>
          </p:cNvSpPr>
          <p:nvPr>
            <p:ph type="sldNum" idx="11"/>
          </p:nvPr>
        </p:nvSpPr>
        <p:spPr>
          <a:xfrm>
            <a:off x="7223760" y="7006320"/>
            <a:ext cx="2351160" cy="4014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451EF55E-3E5F-44A0-917F-3C99CC9052DD}"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29" name="PlaceHolder 3"/>
          <p:cNvSpPr>
            <a:spLocks noGrp="1"/>
          </p:cNvSpPr>
          <p:nvPr>
            <p:ph type="dt" idx="12"/>
          </p:nvPr>
        </p:nvSpPr>
        <p:spPr>
          <a:xfrm>
            <a:off x="504000" y="7006320"/>
            <a:ext cx="2351160" cy="4014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30"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31"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8" name="TextBox 6"/>
          <p:cNvSpPr/>
          <p:nvPr/>
        </p:nvSpPr>
        <p:spPr>
          <a:xfrm>
            <a:off x="-9720" y="7662960"/>
            <a:ext cx="92473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solidFill>
                <a:srgbClr val="000000"/>
              </a:solidFill>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solidFill>
                <a:srgbClr val="000000"/>
              </a:solidFill>
              <a:latin typeface="Arial"/>
            </a:endParaRPr>
          </a:p>
        </p:txBody>
      </p:sp>
      <p:sp>
        <p:nvSpPr>
          <p:cNvPr id="169" name="PlaceHolder 1"/>
          <p:cNvSpPr>
            <a:spLocks noGrp="1"/>
          </p:cNvSpPr>
          <p:nvPr>
            <p:ph type="ftr" idx="13"/>
          </p:nvPr>
        </p:nvSpPr>
        <p:spPr>
          <a:xfrm>
            <a:off x="3443760" y="7006320"/>
            <a:ext cx="3190680" cy="4014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70" name="PlaceHolder 2"/>
          <p:cNvSpPr>
            <a:spLocks noGrp="1"/>
          </p:cNvSpPr>
          <p:nvPr>
            <p:ph type="sldNum" idx="14"/>
          </p:nvPr>
        </p:nvSpPr>
        <p:spPr>
          <a:xfrm>
            <a:off x="7223760" y="7006320"/>
            <a:ext cx="2351160" cy="4014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720C980B-A6E1-4BFF-89F9-263CEAFAD4D9}"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71" name="PlaceHolder 3"/>
          <p:cNvSpPr>
            <a:spLocks noGrp="1"/>
          </p:cNvSpPr>
          <p:nvPr>
            <p:ph type="dt" idx="15"/>
          </p:nvPr>
        </p:nvSpPr>
        <p:spPr>
          <a:xfrm>
            <a:off x="504000" y="7006320"/>
            <a:ext cx="2351160" cy="40140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72"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73"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hyperlink" Target="https://noticias.uol.com.br/cotidiano/ultimasnoticias/2022/06/20/homem-e-preso-suspeito-de-fazer-pix-com" TargetMode="External"/><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180000" y="412920"/>
            <a:ext cx="6119280" cy="2466360"/>
          </a:xfrm>
          <a:prstGeom prst="rect">
            <a:avLst/>
          </a:prstGeom>
          <a:noFill/>
          <a:ln w="0">
            <a:noFill/>
          </a:ln>
          <a:effectLst>
            <a:outerShdw dist="37674" dir="2700000" blurRad="50760" rotWithShape="0">
              <a:srgbClr val="000000">
                <a:alpha val="40000"/>
              </a:srgbClr>
            </a:outerShdw>
          </a:effectLst>
        </p:spPr>
        <p:txBody>
          <a:bodyPr lIns="0" rIns="0" tIns="0" bIns="0" anchor="ctr">
            <a:normAutofit/>
          </a:bodyPr>
          <a:p>
            <a:pPr indent="0" algn="ctr">
              <a:lnSpc>
                <a:spcPct val="100000"/>
              </a:lnSpc>
              <a:buNone/>
              <a:tabLst>
                <a:tab algn="l" pos="0"/>
              </a:tabLst>
            </a:pPr>
            <a:r>
              <a:rPr b="0" lang="en-US" sz="3600" spc="-1" strike="noStrike">
                <a:solidFill>
                  <a:schemeClr val="accent1">
                    <a:lumMod val="50000"/>
                  </a:schemeClr>
                </a:solidFill>
                <a:latin typeface="Calibri"/>
              </a:rPr>
              <a:t>Fortification learning to help detecting abuse in</a:t>
            </a:r>
            <a:br>
              <a:rPr sz="3600"/>
            </a:br>
            <a:r>
              <a:rPr b="0" lang="en-US" sz="3600" spc="-1" strike="noStrike">
                <a:solidFill>
                  <a:schemeClr val="accent1">
                    <a:lumMod val="50000"/>
                  </a:schemeClr>
                </a:solidFill>
                <a:latin typeface="Calibri"/>
              </a:rPr>
              <a:t>financial exchange description</a:t>
            </a:r>
            <a:endParaRPr b="0" lang="en-IN" sz="3600" spc="-1" strike="noStrike">
              <a:solidFill>
                <a:srgbClr val="000000"/>
              </a:solidFill>
              <a:latin typeface="Arial"/>
            </a:endParaRPr>
          </a:p>
        </p:txBody>
      </p:sp>
      <p:sp>
        <p:nvSpPr>
          <p:cNvPr id="217" name="PlaceHolder 2"/>
          <p:cNvSpPr>
            <a:spLocks noGrp="1"/>
          </p:cNvSpPr>
          <p:nvPr>
            <p:ph type="subTitle"/>
          </p:nvPr>
        </p:nvSpPr>
        <p:spPr>
          <a:xfrm>
            <a:off x="4195440" y="1620000"/>
            <a:ext cx="5703840" cy="961200"/>
          </a:xfrm>
          <a:prstGeom prst="rect">
            <a:avLst/>
          </a:prstGeom>
          <a:noFill/>
          <a:ln w="0">
            <a:noFill/>
          </a:ln>
        </p:spPr>
        <p:txBody>
          <a:bodyPr lIns="0" rIns="0" tIns="0" bIns="0" anchor="t">
            <a:noAutofit/>
          </a:bodyPr>
          <a:p>
            <a:pPr indent="0" algn="r">
              <a:lnSpc>
                <a:spcPct val="100000"/>
              </a:lnSpc>
              <a:spcBef>
                <a:spcPts val="561"/>
              </a:spcBef>
              <a:buNone/>
              <a:tabLst>
                <a:tab algn="l" pos="0"/>
              </a:tabLst>
            </a:pPr>
            <a:r>
              <a:rPr b="0" lang="en-US" sz="2800" spc="-1" strike="noStrike">
                <a:solidFill>
                  <a:srgbClr val="ffffff"/>
                </a:solidFill>
                <a:latin typeface="Calibri"/>
              </a:rPr>
              <a:t>By Anuraj Bose,</a:t>
            </a:r>
            <a:endParaRPr b="0" lang="en-IN" sz="2800" spc="-1" strike="noStrike">
              <a:solidFill>
                <a:srgbClr val="000000"/>
              </a:solidFill>
              <a:latin typeface="Arial"/>
            </a:endParaRPr>
          </a:p>
          <a:p>
            <a:pPr indent="0" algn="r">
              <a:lnSpc>
                <a:spcPct val="100000"/>
              </a:lnSpc>
              <a:spcBef>
                <a:spcPts val="561"/>
              </a:spcBef>
              <a:buNone/>
              <a:tabLst>
                <a:tab algn="l" pos="0"/>
              </a:tabLst>
            </a:pPr>
            <a:r>
              <a:rPr b="0" lang="en-US" sz="2800" spc="-1" strike="noStrike">
                <a:solidFill>
                  <a:srgbClr val="ffffff"/>
                </a:solidFill>
                <a:latin typeface="Calibri"/>
              </a:rPr>
              <a:t>22MCB0011</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788760"/>
            <a:ext cx="90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200" spc="-1" strike="noStrike">
                <a:solidFill>
                  <a:schemeClr val="accent1">
                    <a:lumMod val="50000"/>
                  </a:schemeClr>
                </a:solidFill>
                <a:latin typeface="Calibri"/>
              </a:rPr>
              <a:t>Unsupervised Learning Algorithms</a:t>
            </a:r>
            <a:endParaRPr b="0" lang="en-IN" sz="3200" spc="-1" strike="noStrike">
              <a:solidFill>
                <a:srgbClr val="000000"/>
              </a:solidFill>
              <a:latin typeface="Arial"/>
            </a:endParaRPr>
          </a:p>
        </p:txBody>
      </p:sp>
      <p:sp>
        <p:nvSpPr>
          <p:cNvPr id="235" name="PlaceHolder 2"/>
          <p:cNvSpPr>
            <a:spLocks noGrp="1"/>
          </p:cNvSpPr>
          <p:nvPr>
            <p:ph/>
          </p:nvPr>
        </p:nvSpPr>
        <p:spPr>
          <a:xfrm>
            <a:off x="422640" y="2451960"/>
            <a:ext cx="9224640" cy="294732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Unsupervised learning algorithms are valuable for detecting unknown patterns and anomalies.</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Clustering algorithms like k-means and DBSCAN group transactions based on similarity, allowing identification of unusual clusters.</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Anomaly detection algorithms like Isolation Forest and Local Outlier Factor detect transactions that deviate significantly from normal behavior.</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Unsupervised learning is especially useful for detecting novel abuse techniques and identifying emerging fraud patterns.</a:t>
            </a:r>
            <a:endParaRPr b="0" lang="en-IN" sz="26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788760"/>
            <a:ext cx="90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200" spc="-1" strike="noStrike">
                <a:solidFill>
                  <a:schemeClr val="accent1">
                    <a:lumMod val="50000"/>
                  </a:schemeClr>
                </a:solidFill>
                <a:latin typeface="Calibri"/>
              </a:rPr>
              <a:t>Ensemble Methods and Model Evaluation</a:t>
            </a:r>
            <a:endParaRPr b="0" lang="en-IN" sz="3200" spc="-1" strike="noStrike">
              <a:solidFill>
                <a:srgbClr val="000000"/>
              </a:solidFill>
              <a:latin typeface="Arial"/>
            </a:endParaRPr>
          </a:p>
        </p:txBody>
      </p:sp>
      <p:sp>
        <p:nvSpPr>
          <p:cNvPr id="237" name="PlaceHolder 2"/>
          <p:cNvSpPr>
            <a:spLocks noGrp="1"/>
          </p:cNvSpPr>
          <p:nvPr>
            <p:ph/>
          </p:nvPr>
        </p:nvSpPr>
        <p:spPr>
          <a:xfrm>
            <a:off x="422640" y="2451960"/>
            <a:ext cx="9224640" cy="294732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Ensemble methods combine multiple models to improve detection accuracy.</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Bagging, boosting, and stacking techniques are commonly used to build robust models.</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Ensemble methods reduce overfitting and increase generalization capability.</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Model evaluation involves metrics such as precision, recall, F1-score, and receiver operating characteristic (ROC) curve analysis.</a:t>
            </a:r>
            <a:endParaRPr b="0" lang="en-IN" sz="26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
          <p:cNvSpPr/>
          <p:nvPr/>
        </p:nvSpPr>
        <p:spPr>
          <a:xfrm>
            <a:off x="432000" y="1188000"/>
            <a:ext cx="404676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4000" spc="-1" strike="noStrike">
                <a:solidFill>
                  <a:srgbClr val="000000"/>
                </a:solidFill>
                <a:latin typeface="Arial"/>
              </a:rPr>
              <a:t>Literature Survey</a:t>
            </a:r>
            <a:endParaRPr b="0" lang="en-IN" sz="4000" spc="-1" strike="noStrike">
              <a:solidFill>
                <a:srgbClr val="000000"/>
              </a:solidFill>
              <a:latin typeface="Arial"/>
            </a:endParaRPr>
          </a:p>
        </p:txBody>
      </p:sp>
      <p:graphicFrame>
        <p:nvGraphicFramePr>
          <p:cNvPr id="239" name=""/>
          <p:cNvGraphicFramePr/>
          <p:nvPr/>
        </p:nvGraphicFramePr>
        <p:xfrm>
          <a:off x="540000" y="1982160"/>
          <a:ext cx="8999640" cy="4468680"/>
        </p:xfrm>
        <a:graphic>
          <a:graphicData uri="http://schemas.openxmlformats.org/drawingml/2006/table">
            <a:tbl>
              <a:tblPr/>
              <a:tblGrid>
                <a:gridCol w="2248920"/>
                <a:gridCol w="2248920"/>
                <a:gridCol w="2248920"/>
                <a:gridCol w="2253240"/>
              </a:tblGrid>
              <a:tr h="1042920">
                <a:tc>
                  <a:txBody>
                    <a:bodyPr lIns="68400" rIns="68400" anchor="t">
                      <a:noAutofit/>
                    </a:bodyPr>
                    <a:p>
                      <a:pPr algn="ctr">
                        <a:lnSpc>
                          <a:spcPct val="150000"/>
                        </a:lnSpc>
                      </a:pPr>
                      <a:r>
                        <a:rPr b="1" lang="en-US" sz="2200" spc="-1" strike="noStrike">
                          <a:solidFill>
                            <a:srgbClr val="000000"/>
                          </a:solidFill>
                          <a:latin typeface="Times New Roman"/>
                        </a:rPr>
                        <a:t>Author &amp; Year</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IN" sz="2200" spc="-1" strike="noStrike">
                          <a:solidFill>
                            <a:srgbClr val="000000"/>
                          </a:solidFill>
                          <a:latin typeface="Times New Roman"/>
                          <a:ea typeface="Times New Roman"/>
                        </a:rPr>
                        <a:t>Adopted Scheme</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US" sz="2200" spc="-1" strike="noStrike">
                          <a:solidFill>
                            <a:srgbClr val="000000"/>
                          </a:solidFill>
                          <a:latin typeface="Times New Roman"/>
                        </a:rPr>
                        <a:t>Features</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US" sz="2200" spc="-1" strike="noStrike">
                          <a:solidFill>
                            <a:srgbClr val="000000"/>
                          </a:solidFill>
                          <a:latin typeface="Times New Roman"/>
                        </a:rPr>
                        <a:t>Challenges</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2920">
                <a:tc>
                  <a:txBody>
                    <a:bodyPr lIns="36000" rIns="36000" anchor="t">
                      <a:noAutofit/>
                    </a:bodyPr>
                    <a:p>
                      <a:pPr>
                        <a:lnSpc>
                          <a:spcPct val="100000"/>
                        </a:lnSpc>
                      </a:pPr>
                      <a:r>
                        <a:rPr b="0" lang="en-IN" sz="1800" spc="-1" strike="noStrike">
                          <a:solidFill>
                            <a:srgbClr val="000000"/>
                          </a:solidFill>
                          <a:latin typeface="Arial"/>
                        </a:rPr>
                        <a:t>PenzeyMoog, Eva, and Danielle C Slakoff., 2021</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IN" sz="1800" spc="-1" strike="noStrike">
                          <a:solidFill>
                            <a:srgbClr val="000000"/>
                          </a:solidFill>
                          <a:latin typeface="Arial"/>
                        </a:rPr>
                        <a:t>Smart Home Device Abuse, Changes in typical banking patterns. Erratic or unusual banking transactions. Frequent large withdrawals.</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IN" sz="1800" spc="-1" strike="noStrike">
                          <a:solidFill>
                            <a:srgbClr val="000000"/>
                          </a:solidFill>
                          <a:latin typeface="Arial"/>
                        </a:rPr>
                        <a:t>Reductant the mode of accuracy </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IN" sz="1600" spc="-1" strike="noStrike">
                          <a:solidFill>
                            <a:srgbClr val="000000"/>
                          </a:solidFill>
                          <a:latin typeface="Times New Roman"/>
                        </a:rPr>
                        <a:t>Excess Training time</a:t>
                      </a:r>
                      <a:endParaRPr b="0" lang="en-IN" sz="1600" spc="-1" strike="noStrike">
                        <a:solidFill>
                          <a:srgbClr val="000000"/>
                        </a:solidFill>
                        <a:latin typeface="Arial"/>
                      </a:endParaRPr>
                    </a:p>
                    <a:p>
                      <a:pPr>
                        <a:lnSpc>
                          <a:spcPct val="100000"/>
                        </a:lnSpc>
                      </a:pPr>
                      <a:r>
                        <a:rPr b="0" lang="en-IN" sz="1600" spc="-1" strike="noStrike">
                          <a:solidFill>
                            <a:srgbClr val="000000"/>
                          </a:solidFill>
                          <a:latin typeface="Times New Roman"/>
                        </a:rPr>
                        <a:t>Comparison between machine learning algorithms</a:t>
                      </a:r>
                      <a:endParaRPr b="0" lang="en-IN" sz="16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1042920">
                <a:tc>
                  <a:txBody>
                    <a:bodyPr anchor="t">
                      <a:noAutofit/>
                    </a:bodyPr>
                    <a:p>
                      <a:pPr>
                        <a:lnSpc>
                          <a:spcPct val="100000"/>
                        </a:lnSpc>
                      </a:pPr>
                      <a:r>
                        <a:rPr b="0" lang="en-IN" sz="1600" spc="-1" strike="noStrike">
                          <a:solidFill>
                            <a:srgbClr val="000000"/>
                          </a:solidFill>
                          <a:latin typeface="Times New Roman"/>
                        </a:rPr>
                        <a:t>AK.</a:t>
                      </a:r>
                      <a:endParaRPr b="0" lang="en-IN" sz="1600" spc="-1" strike="noStrike">
                        <a:solidFill>
                          <a:srgbClr val="000000"/>
                        </a:solidFill>
                        <a:latin typeface="Arial"/>
                      </a:endParaRPr>
                    </a:p>
                    <a:p>
                      <a:pPr>
                        <a:lnSpc>
                          <a:spcPct val="100000"/>
                        </a:lnSpc>
                      </a:pPr>
                      <a:r>
                        <a:rPr b="0" lang="en-IN" sz="1600" spc="-1" strike="noStrike">
                          <a:solidFill>
                            <a:srgbClr val="000000"/>
                          </a:solidFill>
                          <a:latin typeface="Times New Roman"/>
                        </a:rPr>
                        <a:t>Varadharajul</a:t>
                      </a:r>
                      <a:endParaRPr b="0" lang="en-IN" sz="1600" spc="-1" strike="noStrike">
                        <a:solidFill>
                          <a:srgbClr val="000000"/>
                        </a:solidFill>
                        <a:latin typeface="Arial"/>
                      </a:endParaRPr>
                    </a:p>
                    <a:p>
                      <a:pPr>
                        <a:lnSpc>
                          <a:spcPct val="100000"/>
                        </a:lnSpc>
                      </a:pPr>
                      <a:r>
                        <a:rPr b="0" lang="en-IN" sz="1600" spc="-1" strike="noStrike">
                          <a:solidFill>
                            <a:srgbClr val="000000"/>
                          </a:solidFill>
                          <a:latin typeface="Times New Roman"/>
                        </a:rPr>
                        <a:t>u, Y Ma, 2021</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IN" sz="1600" spc="-1" strike="noStrike">
                          <a:solidFill>
                            <a:srgbClr val="000000"/>
                          </a:solidFill>
                          <a:latin typeface="Times New Roman"/>
                          <a:ea typeface="Tahoma"/>
                        </a:rPr>
                        <a:t>Data Mining algorithms for a feature based customer review process model with engineering informatics approach</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marL="285840" indent="-285840">
                        <a:lnSpc>
                          <a:spcPct val="100000"/>
                        </a:lnSpc>
                        <a:buClr>
                          <a:srgbClr val="000000"/>
                        </a:buClr>
                        <a:buFont typeface="Arial"/>
                        <a:buChar char="•"/>
                      </a:pPr>
                      <a:r>
                        <a:rPr b="0" lang="en-US" sz="1600" spc="-1" strike="noStrike">
                          <a:solidFill>
                            <a:srgbClr val="000000"/>
                          </a:solidFill>
                          <a:latin typeface="Times New Roman"/>
                        </a:rPr>
                        <a:t>Detect 97% of the tweets that contain racist comments</a:t>
                      </a:r>
                      <a:endParaRPr b="0" lang="en-IN" sz="1600" spc="-1" strike="noStrike">
                        <a:solidFill>
                          <a:srgbClr val="000000"/>
                        </a:solidFill>
                        <a:latin typeface="Arial"/>
                      </a:endParaRPr>
                    </a:p>
                    <a:p>
                      <a:pPr marL="285840" indent="-285840">
                        <a:lnSpc>
                          <a:spcPct val="100000"/>
                        </a:lnSpc>
                        <a:buClr>
                          <a:srgbClr val="000000"/>
                        </a:buClr>
                        <a:buFont typeface="Arial"/>
                        <a:buChar char="•"/>
                      </a:pPr>
                      <a:r>
                        <a:rPr b="0" lang="en-US" sz="1600" spc="-1" strike="noStrike">
                          <a:solidFill>
                            <a:srgbClr val="000000"/>
                          </a:solidFill>
                          <a:latin typeface="Times New Roman"/>
                        </a:rPr>
                        <a:t>High Performance</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marL="216000" indent="-216000">
                        <a:lnSpc>
                          <a:spcPct val="100000"/>
                        </a:lnSpc>
                        <a:buClr>
                          <a:srgbClr val="000000"/>
                        </a:buClr>
                        <a:buSzPct val="45000"/>
                        <a:buFont typeface="Wingdings" charset="2"/>
                        <a:buChar char=""/>
                      </a:pPr>
                      <a:r>
                        <a:rPr b="0" lang="en-IN" sz="1200" spc="-1" strike="noStrike">
                          <a:solidFill>
                            <a:srgbClr val="000000"/>
                          </a:solidFill>
                          <a:latin typeface="Arial"/>
                        </a:rPr>
                        <a:t>Indicates that J48 is the beat classifier with highest accuracy and Simple K- mean is used for a smaller number of cluster when compared with other techniques.</a:t>
                      </a:r>
                      <a:endParaRPr b="0" lang="en-IN" sz="1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
          <p:cNvSpPr/>
          <p:nvPr/>
        </p:nvSpPr>
        <p:spPr>
          <a:xfrm>
            <a:off x="432000" y="1188000"/>
            <a:ext cx="404676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4000" spc="-1" strike="noStrike">
                <a:solidFill>
                  <a:srgbClr val="000000"/>
                </a:solidFill>
                <a:latin typeface="Arial"/>
              </a:rPr>
              <a:t>Literature Survey</a:t>
            </a:r>
            <a:endParaRPr b="0" lang="en-IN" sz="4000" spc="-1" strike="noStrike">
              <a:solidFill>
                <a:srgbClr val="000000"/>
              </a:solidFill>
              <a:latin typeface="Arial"/>
            </a:endParaRPr>
          </a:p>
        </p:txBody>
      </p:sp>
      <p:graphicFrame>
        <p:nvGraphicFramePr>
          <p:cNvPr id="241" name=""/>
          <p:cNvGraphicFramePr/>
          <p:nvPr/>
        </p:nvGraphicFramePr>
        <p:xfrm>
          <a:off x="540000" y="1982160"/>
          <a:ext cx="8999640" cy="5217840"/>
        </p:xfrm>
        <a:graphic>
          <a:graphicData uri="http://schemas.openxmlformats.org/drawingml/2006/table">
            <a:tbl>
              <a:tblPr/>
              <a:tblGrid>
                <a:gridCol w="2248920"/>
                <a:gridCol w="2523960"/>
                <a:gridCol w="1973880"/>
                <a:gridCol w="2253240"/>
              </a:tblGrid>
              <a:tr h="1139760">
                <a:tc>
                  <a:txBody>
                    <a:bodyPr lIns="68400" rIns="68400" anchor="t">
                      <a:noAutofit/>
                    </a:bodyPr>
                    <a:p>
                      <a:pPr algn="ctr">
                        <a:lnSpc>
                          <a:spcPct val="150000"/>
                        </a:lnSpc>
                      </a:pPr>
                      <a:r>
                        <a:rPr b="1" lang="en-US" sz="2200" spc="-1" strike="noStrike">
                          <a:solidFill>
                            <a:srgbClr val="000000"/>
                          </a:solidFill>
                          <a:latin typeface="Times New Roman"/>
                        </a:rPr>
                        <a:t>Author &amp; Year</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IN" sz="2200" spc="-1" strike="noStrike">
                          <a:solidFill>
                            <a:srgbClr val="000000"/>
                          </a:solidFill>
                          <a:latin typeface="Times New Roman"/>
                          <a:ea typeface="Times New Roman"/>
                        </a:rPr>
                        <a:t>Adopted Scheme</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US" sz="2200" spc="-1" strike="noStrike">
                          <a:solidFill>
                            <a:srgbClr val="000000"/>
                          </a:solidFill>
                          <a:latin typeface="Times New Roman"/>
                        </a:rPr>
                        <a:t>Features</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US" sz="2200" spc="-1" strike="noStrike">
                          <a:solidFill>
                            <a:srgbClr val="000000"/>
                          </a:solidFill>
                          <a:latin typeface="Times New Roman"/>
                        </a:rPr>
                        <a:t>Challenges</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757160">
                <a:tc>
                  <a:txBody>
                    <a:bodyPr lIns="36000" rIns="36000" anchor="t">
                      <a:noAutofit/>
                    </a:bodyPr>
                    <a:p>
                      <a:pPr>
                        <a:lnSpc>
                          <a:spcPct val="100000"/>
                        </a:lnSpc>
                      </a:pPr>
                      <a:r>
                        <a:rPr b="0" lang="en-IN" sz="1800" spc="-1" strike="noStrike">
                          <a:solidFill>
                            <a:srgbClr val="000000"/>
                          </a:solidFill>
                          <a:latin typeface="Arial"/>
                        </a:rPr>
                        <a:t>Zampieri, Marcos, Shervin Malmasi, Preslav Nakov, Sara Rosenthal,</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Noura Farra, and Ritesh Kumar, 2019</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IN" sz="1800" spc="-1" strike="noStrike">
                          <a:solidFill>
                            <a:srgbClr val="000000"/>
                          </a:solidFill>
                          <a:latin typeface="Arial"/>
                        </a:rPr>
                        <a:t>Offensive language identification, Automatic categorization of offense</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Types, Offense target identification</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IN" sz="1800" spc="-1" strike="noStrike">
                          <a:solidFill>
                            <a:srgbClr val="000000"/>
                          </a:solidFill>
                          <a:latin typeface="Arial"/>
                        </a:rPr>
                        <a:t>Reductant the mode of accuracy </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0" lang="en-IN" sz="1600" spc="-1" strike="noStrike">
                          <a:solidFill>
                            <a:srgbClr val="000000"/>
                          </a:solidFill>
                          <a:latin typeface="Times New Roman"/>
                        </a:rPr>
                        <a:t>Excess Training time</a:t>
                      </a:r>
                      <a:endParaRPr b="0" lang="en-IN" sz="1600" spc="-1" strike="noStrike">
                        <a:solidFill>
                          <a:srgbClr val="000000"/>
                        </a:solidFill>
                        <a:latin typeface="Arial"/>
                      </a:endParaRPr>
                    </a:p>
                    <a:p>
                      <a:pPr>
                        <a:lnSpc>
                          <a:spcPct val="100000"/>
                        </a:lnSpc>
                      </a:pPr>
                      <a:r>
                        <a:rPr b="0" lang="en-IN" sz="1600" spc="-1" strike="noStrike">
                          <a:solidFill>
                            <a:srgbClr val="000000"/>
                          </a:solidFill>
                          <a:latin typeface="Times New Roman"/>
                        </a:rPr>
                        <a:t>Comparison between machine learning algorithms</a:t>
                      </a:r>
                      <a:endParaRPr b="0" lang="en-IN" sz="16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2320920">
                <a:tc>
                  <a:txBody>
                    <a:bodyPr anchor="t">
                      <a:noAutofit/>
                    </a:bodyPr>
                    <a:p>
                      <a:pPr>
                        <a:lnSpc>
                          <a:spcPct val="100000"/>
                        </a:lnSpc>
                      </a:pPr>
                      <a:r>
                        <a:rPr b="0" lang="en-IN" sz="1600" spc="-1" strike="noStrike">
                          <a:solidFill>
                            <a:srgbClr val="000000"/>
                          </a:solidFill>
                          <a:latin typeface="Times New Roman"/>
                          <a:ea typeface="Microsoft YaHei"/>
                        </a:rPr>
                        <a:t>Kircaburun K, Alhabash S, Tosuntaş ŞB, Griffiths MD, 2020-2018 </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IN" sz="1600" spc="-1" strike="noStrike">
                          <a:solidFill>
                            <a:srgbClr val="000000"/>
                          </a:solidFill>
                          <a:latin typeface="Times New Roman"/>
                          <a:ea typeface="Microsoft YaHei"/>
                        </a:rPr>
                        <a:t>Uses and gratifications of problematic social media use among university students: a simultaneous examination of the </a:t>
                      </a:r>
                      <a:r>
                        <a:rPr b="0" lang="en-IN" sz="1600" spc="-1" strike="noStrike">
                          <a:solidFill>
                            <a:srgbClr val="000000"/>
                          </a:solidFill>
                          <a:latin typeface="Times New Roman"/>
                          <a:ea typeface="Microsoft YaHei"/>
                        </a:rPr>
                        <a:t>	</a:t>
                      </a:r>
                      <a:r>
                        <a:rPr b="0" lang="en-IN" sz="1600" spc="-1" strike="noStrike">
                          <a:solidFill>
                            <a:srgbClr val="000000"/>
                          </a:solidFill>
                          <a:latin typeface="Times New Roman"/>
                          <a:ea typeface="Microsoft YaHei"/>
                        </a:rPr>
                        <a:t>big five of personality traits, social media platforms, and social media use motives</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rPr>
                        <a:t>Real time detection</a:t>
                      </a:r>
                      <a:endParaRPr b="0" lang="en-IN" sz="1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rPr>
                        <a:t>Prevention of adverse effects</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IN" sz="1800" spc="-1" strike="noStrike">
                          <a:solidFill>
                            <a:srgbClr val="000000"/>
                          </a:solidFill>
                          <a:latin typeface="Arial"/>
                          <a:ea typeface="Noto Sans CJK SC"/>
                        </a:rPr>
                        <a:t>More of </a:t>
                      </a:r>
                      <a:r>
                        <a:rPr b="0" lang="en-IN" sz="1800" spc="-1" strike="noStrike">
                          <a:solidFill>
                            <a:srgbClr val="000000"/>
                          </a:solidFill>
                          <a:latin typeface="Times New Roman"/>
                          <a:ea typeface="Microsoft YaHei"/>
                        </a:rPr>
                        <a:t>big five of personality traits, social media platforms, and social media use motives</a:t>
                      </a:r>
                      <a:endParaRPr b="0" lang="en-IN" sz="18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
          <p:cNvSpPr/>
          <p:nvPr/>
        </p:nvSpPr>
        <p:spPr>
          <a:xfrm>
            <a:off x="432000" y="1188000"/>
            <a:ext cx="404676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4000" spc="-1" strike="noStrike">
                <a:solidFill>
                  <a:srgbClr val="000000"/>
                </a:solidFill>
                <a:latin typeface="Arial"/>
              </a:rPr>
              <a:t>Literature Survey</a:t>
            </a:r>
            <a:endParaRPr b="0" lang="en-IN" sz="4000" spc="-1" strike="noStrike">
              <a:solidFill>
                <a:srgbClr val="000000"/>
              </a:solidFill>
              <a:latin typeface="Arial"/>
            </a:endParaRPr>
          </a:p>
        </p:txBody>
      </p:sp>
      <p:graphicFrame>
        <p:nvGraphicFramePr>
          <p:cNvPr id="243" name=""/>
          <p:cNvGraphicFramePr/>
          <p:nvPr/>
        </p:nvGraphicFramePr>
        <p:xfrm>
          <a:off x="540000" y="1982160"/>
          <a:ext cx="8999640" cy="4329000"/>
        </p:xfrm>
        <a:graphic>
          <a:graphicData uri="http://schemas.openxmlformats.org/drawingml/2006/table">
            <a:tbl>
              <a:tblPr/>
              <a:tblGrid>
                <a:gridCol w="2248920"/>
                <a:gridCol w="2248920"/>
                <a:gridCol w="2248920"/>
                <a:gridCol w="2253240"/>
              </a:tblGrid>
              <a:tr h="1042920">
                <a:tc>
                  <a:txBody>
                    <a:bodyPr lIns="68400" rIns="68400" anchor="t">
                      <a:noAutofit/>
                    </a:bodyPr>
                    <a:p>
                      <a:pPr algn="ctr">
                        <a:lnSpc>
                          <a:spcPct val="150000"/>
                        </a:lnSpc>
                      </a:pPr>
                      <a:r>
                        <a:rPr b="1" lang="en-US" sz="2200" spc="-1" strike="noStrike">
                          <a:solidFill>
                            <a:srgbClr val="000000"/>
                          </a:solidFill>
                          <a:latin typeface="Times New Roman"/>
                        </a:rPr>
                        <a:t>Author &amp; Year</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IN" sz="2200" spc="-1" strike="noStrike">
                          <a:solidFill>
                            <a:srgbClr val="000000"/>
                          </a:solidFill>
                          <a:latin typeface="Times New Roman"/>
                          <a:ea typeface="Times New Roman"/>
                        </a:rPr>
                        <a:t>Adopted Scheme</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US" sz="2200" spc="-1" strike="noStrike">
                          <a:solidFill>
                            <a:srgbClr val="000000"/>
                          </a:solidFill>
                          <a:latin typeface="Times New Roman"/>
                        </a:rPr>
                        <a:t>Features</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a:lnSpc>
                          <a:spcPct val="150000"/>
                        </a:lnSpc>
                      </a:pPr>
                      <a:r>
                        <a:rPr b="1" lang="en-US" sz="2200" spc="-1" strike="noStrike">
                          <a:solidFill>
                            <a:srgbClr val="000000"/>
                          </a:solidFill>
                          <a:latin typeface="Times New Roman"/>
                        </a:rPr>
                        <a:t>Challenges</a:t>
                      </a:r>
                      <a:endParaRPr b="0" lang="en-IN" sz="22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2920">
                <a:tc>
                  <a:txBody>
                    <a:bodyPr anchor="t">
                      <a:noAutofit/>
                    </a:bodyPr>
                    <a:p>
                      <a:pPr>
                        <a:lnSpc>
                          <a:spcPct val="100000"/>
                        </a:lnSpc>
                        <a:tabLst>
                          <a:tab algn="l" pos="0"/>
                        </a:tabLst>
                      </a:pPr>
                      <a:r>
                        <a:rPr b="0" lang="en-IN" sz="1600" spc="-1" strike="noStrike">
                          <a:solidFill>
                            <a:srgbClr val="000000"/>
                          </a:solidFill>
                          <a:latin typeface="Times New Roman"/>
                        </a:rPr>
                        <a:t>Islam et al. 2020</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114120" rIns="114120" anchor="t">
                      <a:noAutofit/>
                    </a:bodyPr>
                    <a:p>
                      <a:pPr>
                        <a:lnSpc>
                          <a:spcPct val="106000"/>
                        </a:lnSpc>
                        <a:spcAft>
                          <a:spcPts val="799"/>
                        </a:spcAft>
                      </a:pPr>
                      <a:r>
                        <a:rPr b="0" lang="en-IN" sz="1600" spc="-1" strike="noStrike">
                          <a:solidFill>
                            <a:srgbClr val="000000"/>
                          </a:solidFill>
                          <a:latin typeface="Times New Roman"/>
                        </a:rPr>
                        <a:t>An automated detection of social media posts relating to cyberbullying by taking into account the two properties BoW and TF-IDF, along with SVM and four other machine</a:t>
                      </a:r>
                      <a:r>
                        <a:rPr b="0" lang="en-IN" sz="1600" spc="-1" strike="noStrike">
                          <a:solidFill>
                            <a:srgbClr val="000000"/>
                          </a:solidFill>
                          <a:latin typeface="Times New Roman"/>
                          <a:ea typeface="Calibri"/>
                        </a:rPr>
                        <a:t> learning algorithm</a:t>
                      </a:r>
                      <a:endParaRPr b="0" lang="en-IN" sz="1600" spc="-1" strike="noStrike">
                        <a:solidFill>
                          <a:srgbClr val="000000"/>
                        </a:solidFill>
                        <a:latin typeface="Arial"/>
                      </a:endParaRPr>
                    </a:p>
                  </a:txBody>
                  <a:tcPr anchor="t" marL="114120" marR="114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marL="285840" indent="-285840">
                        <a:lnSpc>
                          <a:spcPct val="100000"/>
                        </a:lnSpc>
                        <a:buClr>
                          <a:srgbClr val="000000"/>
                        </a:buClr>
                        <a:buFont typeface="Arial"/>
                        <a:buChar char="•"/>
                      </a:pPr>
                      <a:r>
                        <a:rPr b="0" lang="en-IN" sz="1600" spc="-1" strike="noStrike">
                          <a:solidFill>
                            <a:srgbClr val="000000"/>
                          </a:solidFill>
                          <a:latin typeface="Times New Roman"/>
                        </a:rPr>
                        <a:t>High precision</a:t>
                      </a:r>
                      <a:endParaRPr b="0" lang="en-IN" sz="1600" spc="-1" strike="noStrike">
                        <a:solidFill>
                          <a:srgbClr val="000000"/>
                        </a:solidFill>
                        <a:latin typeface="Arial"/>
                      </a:endParaRPr>
                    </a:p>
                    <a:p>
                      <a:pPr marL="285840" indent="-285840">
                        <a:lnSpc>
                          <a:spcPct val="100000"/>
                        </a:lnSpc>
                        <a:buClr>
                          <a:srgbClr val="000000"/>
                        </a:buClr>
                        <a:buFont typeface="Arial"/>
                        <a:buChar char="•"/>
                      </a:pPr>
                      <a:r>
                        <a:rPr b="0" lang="en-IN" sz="1600" spc="-1" strike="noStrike">
                          <a:solidFill>
                            <a:srgbClr val="000000"/>
                          </a:solidFill>
                          <a:latin typeface="Times New Roman"/>
                        </a:rPr>
                        <a:t>High Accuracy</a:t>
                      </a:r>
                      <a:endParaRPr b="0" lang="en-IN" sz="1600" spc="-1" strike="noStrike">
                        <a:solidFill>
                          <a:srgbClr val="000000"/>
                        </a:solidFill>
                        <a:latin typeface="Arial"/>
                      </a:endParaRPr>
                    </a:p>
                    <a:p>
                      <a:pPr marL="285840" indent="-285840">
                        <a:lnSpc>
                          <a:spcPct val="100000"/>
                        </a:lnSpc>
                        <a:buClr>
                          <a:srgbClr val="000000"/>
                        </a:buClr>
                        <a:buFont typeface="Arial"/>
                        <a:buChar char="•"/>
                      </a:pPr>
                      <a:r>
                        <a:rPr b="0" lang="en-IN" sz="1600" spc="-1" strike="noStrike">
                          <a:solidFill>
                            <a:srgbClr val="000000"/>
                          </a:solidFill>
                          <a:latin typeface="Times New Roman"/>
                        </a:rPr>
                        <a:t>Better Performance</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marL="285840" indent="-285840">
                        <a:lnSpc>
                          <a:spcPct val="100000"/>
                        </a:lnSpc>
                        <a:buClr>
                          <a:srgbClr val="000000"/>
                        </a:buClr>
                        <a:buFont typeface="Arial"/>
                        <a:buChar char="•"/>
                      </a:pPr>
                      <a:r>
                        <a:rPr b="0" lang="en-IN" sz="1600" spc="-1" strike="noStrike">
                          <a:solidFill>
                            <a:srgbClr val="000000"/>
                          </a:solidFill>
                          <a:latin typeface="Times New Roman"/>
                        </a:rPr>
                        <a:t>No consideration for languages other than english</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2920">
                <a:tc>
                  <a:txBody>
                    <a:bodyPr lIns="114120" rIns="114120" anchor="t">
                      <a:noAutofit/>
                    </a:bodyPr>
                    <a:p>
                      <a:pPr>
                        <a:lnSpc>
                          <a:spcPct val="100000"/>
                        </a:lnSpc>
                      </a:pPr>
                      <a:r>
                        <a:rPr b="0" lang="en-IN" sz="1600" spc="-1" strike="noStrike">
                          <a:solidFill>
                            <a:srgbClr val="000000"/>
                          </a:solidFill>
                          <a:latin typeface="Times New Roman"/>
                        </a:rPr>
                        <a:t>Barskar, A., &amp; Phulre, A, 2017</a:t>
                      </a:r>
                      <a:endParaRPr b="0" lang="en-IN" sz="1600" spc="-1" strike="noStrike">
                        <a:solidFill>
                          <a:srgbClr val="000000"/>
                        </a:solidFill>
                        <a:latin typeface="Arial"/>
                      </a:endParaRPr>
                    </a:p>
                  </a:txBody>
                  <a:tcPr anchor="t" marL="114120" marR="114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IN" sz="1600" spc="-1" strike="noStrike">
                          <a:solidFill>
                            <a:srgbClr val="000000"/>
                          </a:solidFill>
                          <a:latin typeface="Times New Roman"/>
                        </a:rPr>
                        <a:t>Opinion mining of twitter</a:t>
                      </a:r>
                      <a:endParaRPr b="0" lang="en-IN" sz="1600" spc="-1" strike="noStrike">
                        <a:solidFill>
                          <a:srgbClr val="000000"/>
                        </a:solidFill>
                        <a:latin typeface="Arial"/>
                      </a:endParaRPr>
                    </a:p>
                    <a:p>
                      <a:pPr>
                        <a:lnSpc>
                          <a:spcPct val="100000"/>
                        </a:lnSpc>
                      </a:pPr>
                      <a:r>
                        <a:rPr b="0" lang="en-IN" sz="1600" spc="-1" strike="noStrike">
                          <a:solidFill>
                            <a:srgbClr val="000000"/>
                          </a:solidFill>
                          <a:latin typeface="Times New Roman"/>
                        </a:rPr>
                        <a:t>data using Hadoop and Apache Pig.</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marL="285840" indent="-285840">
                        <a:lnSpc>
                          <a:spcPct val="100000"/>
                        </a:lnSpc>
                        <a:buClr>
                          <a:srgbClr val="000000"/>
                        </a:buClr>
                        <a:buFont typeface="Arial"/>
                        <a:buChar char="•"/>
                      </a:pPr>
                      <a:r>
                        <a:rPr b="0" lang="en-IN" sz="1600" spc="-1" strike="noStrike">
                          <a:solidFill>
                            <a:srgbClr val="000000"/>
                          </a:solidFill>
                          <a:latin typeface="Times New Roman"/>
                        </a:rPr>
                        <a:t>Hadoop Flowbased system </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pPr>
                      <a:r>
                        <a:rPr b="0" lang="en-IN" sz="1600" spc="-1" strike="noStrike">
                          <a:solidFill>
                            <a:srgbClr val="000000"/>
                          </a:solidFill>
                          <a:latin typeface="Arial"/>
                        </a:rPr>
                        <a:t>More resources are not working simetiniously </a:t>
                      </a:r>
                      <a:endParaRPr b="0" lang="en-IN"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788760"/>
            <a:ext cx="90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200" spc="-1" strike="noStrike">
                <a:solidFill>
                  <a:schemeClr val="accent1">
                    <a:lumMod val="50000"/>
                  </a:schemeClr>
                </a:solidFill>
                <a:latin typeface="Calibri"/>
              </a:rPr>
              <a:t>Real-Time Monitoring and Alert Generation</a:t>
            </a:r>
            <a:endParaRPr b="0" lang="en-IN" sz="3200" spc="-1" strike="noStrike">
              <a:solidFill>
                <a:srgbClr val="000000"/>
              </a:solidFill>
              <a:latin typeface="Arial"/>
            </a:endParaRPr>
          </a:p>
        </p:txBody>
      </p:sp>
      <p:sp>
        <p:nvSpPr>
          <p:cNvPr id="245" name="PlaceHolder 2"/>
          <p:cNvSpPr>
            <a:spLocks noGrp="1"/>
          </p:cNvSpPr>
          <p:nvPr>
            <p:ph/>
          </p:nvPr>
        </p:nvSpPr>
        <p:spPr>
          <a:xfrm>
            <a:off x="422640" y="2451960"/>
            <a:ext cx="9224640" cy="294732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Emphasize the importance of real-time monitoring in payment platforms.</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Machine learning models continuously analyze incoming transactions for suspicious activities.</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Prompt generation of alerts and notifications for potential abuse cases.</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Integration with existing platform infrastructure for seamless detection and response.</a:t>
            </a:r>
            <a:endParaRPr b="0" lang="en-IN" sz="26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7"/>
          <p:cNvSpPr/>
          <p:nvPr/>
        </p:nvSpPr>
        <p:spPr>
          <a:xfrm>
            <a:off x="504360" y="788760"/>
            <a:ext cx="9035280" cy="14187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tabLst>
                <a:tab algn="l" pos="0"/>
              </a:tabLst>
            </a:pPr>
            <a:r>
              <a:rPr b="1" lang="en-US" sz="3200" spc="-1" strike="noStrike">
                <a:solidFill>
                  <a:schemeClr val="accent1">
                    <a:lumMod val="50000"/>
                  </a:schemeClr>
                </a:solidFill>
                <a:latin typeface="Calibri"/>
              </a:rPr>
              <a:t>Problem Statement</a:t>
            </a:r>
            <a:endParaRPr b="0" lang="en-IN" sz="3200" spc="-1" strike="noStrike">
              <a:solidFill>
                <a:srgbClr val="000000"/>
              </a:solidFill>
              <a:latin typeface="Arial"/>
            </a:endParaRPr>
          </a:p>
        </p:txBody>
      </p:sp>
      <p:sp>
        <p:nvSpPr>
          <p:cNvPr id="247" name="PlaceHolder 8"/>
          <p:cNvSpPr/>
          <p:nvPr/>
        </p:nvSpPr>
        <p:spPr>
          <a:xfrm>
            <a:off x="423000" y="2688120"/>
            <a:ext cx="9224640" cy="2947320"/>
          </a:xfrm>
          <a:prstGeom prst="rect">
            <a:avLst/>
          </a:prstGeom>
          <a:noFill/>
          <a:ln w="0">
            <a:noFill/>
          </a:ln>
        </p:spPr>
        <p:style>
          <a:lnRef idx="0"/>
          <a:fillRef idx="0"/>
          <a:effectRef idx="0"/>
          <a:fontRef idx="minor"/>
        </p:style>
        <p:txBody>
          <a:bodyPr lIns="90000" rIns="90000" tIns="45000" bIns="45000" anchor="t">
            <a:noAutofit/>
          </a:bodyPr>
          <a:p>
            <a:pPr marL="343080" indent="-216000">
              <a:lnSpc>
                <a:spcPct val="100000"/>
              </a:lnSpc>
              <a:spcBef>
                <a:spcPts val="561"/>
              </a:spcBef>
              <a:buClr>
                <a:srgbClr val="000000"/>
              </a:buClr>
              <a:buSzPct val="45000"/>
              <a:buFont typeface="Wingdings" charset="2"/>
              <a:buChar char=""/>
              <a:tabLst>
                <a:tab algn="l" pos="0"/>
              </a:tabLst>
            </a:pPr>
            <a:r>
              <a:rPr b="0" lang="en-US" sz="2600" spc="-1" strike="noStrike">
                <a:solidFill>
                  <a:srgbClr val="000000"/>
                </a:solidFill>
                <a:latin typeface="Calibri"/>
              </a:rPr>
              <a:t>•</a:t>
            </a:r>
            <a:r>
              <a:rPr b="0" lang="en-US" sz="2600" spc="-1" strike="noStrike">
                <a:solidFill>
                  <a:srgbClr val="000000"/>
                </a:solidFill>
                <a:latin typeface="Calibri"/>
              </a:rPr>
              <a:t>Technology-assisted abuse in banking payment systems presents a new set of difficulties, such as the sensitive nature of the subject and the potential for harm.</a:t>
            </a:r>
            <a:endParaRPr b="0" lang="en-IN" sz="2600" spc="-1" strike="noStrike">
              <a:solidFill>
                <a:srgbClr val="000000"/>
              </a:solidFill>
              <a:latin typeface="Arial"/>
            </a:endParaRPr>
          </a:p>
          <a:p>
            <a:pPr marL="343080" indent="-216000">
              <a:lnSpc>
                <a:spcPct val="100000"/>
              </a:lnSpc>
              <a:spcBef>
                <a:spcPts val="561"/>
              </a:spcBef>
              <a:buClr>
                <a:srgbClr val="000000"/>
              </a:buClr>
              <a:buSzPct val="45000"/>
              <a:buFont typeface="Wingdings" charset="2"/>
              <a:buChar char=""/>
              <a:tabLst>
                <a:tab algn="l" pos="0"/>
              </a:tabLst>
            </a:pPr>
            <a:r>
              <a:rPr b="0" lang="en-US" sz="2600" spc="-1" strike="noStrike">
                <a:solidFill>
                  <a:srgbClr val="000000"/>
                </a:solidFill>
                <a:latin typeface="Calibri"/>
              </a:rPr>
              <a:t>Unlike message boards messages that may be</a:t>
            </a:r>
            <a:endParaRPr b="0" lang="en-IN" sz="2600" spc="-1" strike="noStrike">
              <a:solidFill>
                <a:srgbClr val="000000"/>
              </a:solidFill>
              <a:latin typeface="Arial"/>
            </a:endParaRPr>
          </a:p>
          <a:p>
            <a:pPr marL="343080" indent="-216000">
              <a:lnSpc>
                <a:spcPct val="100000"/>
              </a:lnSpc>
              <a:spcBef>
                <a:spcPts val="561"/>
              </a:spcBef>
              <a:buClr>
                <a:srgbClr val="000000"/>
              </a:buClr>
              <a:buSzPct val="45000"/>
              <a:buFont typeface="Wingdings" charset="2"/>
              <a:buChar char=""/>
              <a:tabLst>
                <a:tab algn="l" pos="0"/>
              </a:tabLst>
            </a:pPr>
            <a:r>
              <a:rPr b="0" lang="en-US" sz="2600" spc="-1" strike="noStrike">
                <a:solidFill>
                  <a:srgbClr val="000000"/>
                </a:solidFill>
                <a:latin typeface="Calibri"/>
              </a:rPr>
              <a:t>readily removed or banned, bank transactions are unable to</a:t>
            </a:r>
            <a:endParaRPr b="0" lang="en-IN" sz="2600" spc="-1" strike="noStrike">
              <a:solidFill>
                <a:srgbClr val="000000"/>
              </a:solidFill>
              <a:latin typeface="Arial"/>
            </a:endParaRPr>
          </a:p>
          <a:p>
            <a:pPr marL="343080" indent="-216000">
              <a:lnSpc>
                <a:spcPct val="100000"/>
              </a:lnSpc>
              <a:spcBef>
                <a:spcPts val="561"/>
              </a:spcBef>
              <a:buClr>
                <a:srgbClr val="000000"/>
              </a:buClr>
              <a:buSzPct val="45000"/>
              <a:buFont typeface="Wingdings" charset="2"/>
              <a:buChar char=""/>
              <a:tabLst>
                <a:tab algn="l" pos="0"/>
              </a:tabLst>
            </a:pPr>
            <a:r>
              <a:rPr b="0" lang="en-US" sz="2600" spc="-1" strike="noStrike">
                <a:solidFill>
                  <a:srgbClr val="000000"/>
                </a:solidFill>
                <a:latin typeface="Calibri"/>
              </a:rPr>
              <a:t>defend. The transactions "life-span"has become substantially longer.</a:t>
            </a:r>
            <a:endParaRPr b="0" lang="en-IN" sz="2600" spc="-1" strike="noStrike">
              <a:solidFill>
                <a:srgbClr val="000000"/>
              </a:solidFill>
              <a:latin typeface="Arial"/>
            </a:endParaRPr>
          </a:p>
          <a:p>
            <a:pPr marL="343080" indent="-216000">
              <a:lnSpc>
                <a:spcPct val="100000"/>
              </a:lnSpc>
              <a:spcBef>
                <a:spcPts val="561"/>
              </a:spcBef>
              <a:buClr>
                <a:srgbClr val="000000"/>
              </a:buClr>
              <a:buSzPct val="45000"/>
              <a:buFont typeface="Wingdings" charset="2"/>
              <a:buChar char=""/>
              <a:tabLst>
                <a:tab algn="l" pos="0"/>
              </a:tabLst>
            </a:pPr>
            <a:r>
              <a:rPr b="0" lang="en-US" sz="2600" spc="-1" strike="noStrike">
                <a:solidFill>
                  <a:srgbClr val="000000"/>
                </a:solidFill>
                <a:latin typeface="Calibri"/>
              </a:rPr>
              <a:t>Transaction details features, Simple text features need to use in the today’s modern payment method texts.</a:t>
            </a:r>
            <a:endParaRPr b="0" lang="en-IN" sz="2600" spc="-1" strike="noStrike">
              <a:solidFill>
                <a:srgbClr val="000000"/>
              </a:solidFill>
              <a:latin typeface="Arial"/>
            </a:endParaRPr>
          </a:p>
          <a:p>
            <a:pPr marL="343080">
              <a:lnSpc>
                <a:spcPct val="100000"/>
              </a:lnSpc>
              <a:spcBef>
                <a:spcPts val="561"/>
              </a:spcBef>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9"/>
          <p:cNvSpPr/>
          <p:nvPr/>
        </p:nvSpPr>
        <p:spPr>
          <a:xfrm>
            <a:off x="504720" y="788760"/>
            <a:ext cx="9035280" cy="14187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tabLst>
                <a:tab algn="l" pos="0"/>
              </a:tabLst>
            </a:pPr>
            <a:r>
              <a:rPr b="1" lang="en-US" sz="3200" spc="-1" strike="noStrike">
                <a:solidFill>
                  <a:schemeClr val="accent1">
                    <a:lumMod val="50000"/>
                  </a:schemeClr>
                </a:solidFill>
                <a:latin typeface="Calibri"/>
              </a:rPr>
              <a:t>Proposed System</a:t>
            </a:r>
            <a:endParaRPr b="0" lang="en-IN" sz="3200" spc="-1" strike="noStrike">
              <a:solidFill>
                <a:srgbClr val="000000"/>
              </a:solidFill>
              <a:latin typeface="Arial"/>
            </a:endParaRPr>
          </a:p>
        </p:txBody>
      </p:sp>
      <p:pic>
        <p:nvPicPr>
          <p:cNvPr id="249" name="" descr=""/>
          <p:cNvPicPr/>
          <p:nvPr/>
        </p:nvPicPr>
        <p:blipFill>
          <a:blip r:embed="rId1"/>
          <a:stretch/>
        </p:blipFill>
        <p:spPr>
          <a:xfrm>
            <a:off x="1404000" y="2275200"/>
            <a:ext cx="3942720" cy="3791160"/>
          </a:xfrm>
          <a:prstGeom prst="rect">
            <a:avLst/>
          </a:prstGeom>
          <a:ln w="0">
            <a:noFill/>
          </a:ln>
        </p:spPr>
      </p:pic>
      <p:sp>
        <p:nvSpPr>
          <p:cNvPr id="250" name=""/>
          <p:cNvSpPr/>
          <p:nvPr/>
        </p:nvSpPr>
        <p:spPr>
          <a:xfrm>
            <a:off x="1260000" y="6120000"/>
            <a:ext cx="7919640" cy="122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solidFill>
                  <a:srgbClr val="000000"/>
                </a:solidFill>
                <a:latin typeface="Arial"/>
              </a:rPr>
              <a:t>Figure 1:Some abusers frightening many different kinds of victims.</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Arial"/>
              </a:rPr>
              <a:t>In the present case, the communications in between the abuser and</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Arial"/>
              </a:rPr>
              <a:t>his kid have been considered on their own in our dataset from the</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Arial"/>
              </a:rPr>
              <a:t>abuser's relationships with his ex-wife</a:t>
            </a:r>
            <a:r>
              <a:rPr b="0" lang="en-IN" sz="1800" spc="-1" strike="noStrike">
                <a:solidFill>
                  <a:srgbClr val="000000"/>
                </a:solidFill>
                <a:latin typeface="Arial"/>
              </a:rPr>
              <a:t>.</a:t>
            </a:r>
            <a:endParaRPr b="0" lang="en-IN" sz="1800" spc="-1" strike="noStrike">
              <a:solidFill>
                <a:srgbClr val="000000"/>
              </a:solidFill>
              <a:latin typeface="Arial"/>
            </a:endParaRPr>
          </a:p>
        </p:txBody>
      </p:sp>
      <p:sp>
        <p:nvSpPr>
          <p:cNvPr id="251" name=""/>
          <p:cNvSpPr/>
          <p:nvPr/>
        </p:nvSpPr>
        <p:spPr>
          <a:xfrm>
            <a:off x="6408000" y="2268000"/>
            <a:ext cx="204408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Tue 24 Jun, Today</a:t>
            </a:r>
            <a:endParaRPr b="0" lang="en-IN" sz="1800" spc="-1" strike="noStrike">
              <a:solidFill>
                <a:srgbClr val="000000"/>
              </a:solidFill>
              <a:latin typeface="Arial"/>
            </a:endParaRPr>
          </a:p>
        </p:txBody>
      </p:sp>
      <p:sp>
        <p:nvSpPr>
          <p:cNvPr id="252" name=""/>
          <p:cNvSpPr/>
          <p:nvPr/>
        </p:nvSpPr>
        <p:spPr>
          <a:xfrm flipV="1">
            <a:off x="6480000" y="2628000"/>
            <a:ext cx="2880000" cy="22320"/>
          </a:xfrm>
          <a:prstGeom prst="line">
            <a:avLst/>
          </a:prstGeom>
          <a:ln w="0">
            <a:solidFill>
              <a:srgbClr val="3465a4"/>
            </a:solidFill>
          </a:ln>
        </p:spPr>
        <p:style>
          <a:lnRef idx="0"/>
          <a:fillRef idx="0"/>
          <a:effectRef idx="0"/>
          <a:fontRef idx="minor"/>
        </p:style>
        <p:txBody>
          <a:bodyPr lIns="90000" rIns="90000" tIns="-22680" bIns="-22680" anchor="ctr">
            <a:noAutofit/>
          </a:bodyPr>
          <a:p>
            <a:endParaRPr b="0" lang="en-IN" sz="1800" spc="-1" strike="noStrike">
              <a:solidFill>
                <a:srgbClr val="000000"/>
              </a:solidFill>
              <a:latin typeface="Arial"/>
              <a:ea typeface="DejaVu Sans"/>
            </a:endParaRPr>
          </a:p>
        </p:txBody>
      </p:sp>
      <p:sp>
        <p:nvSpPr>
          <p:cNvPr id="253" name=""/>
          <p:cNvSpPr/>
          <p:nvPr/>
        </p:nvSpPr>
        <p:spPr>
          <a:xfrm>
            <a:off x="6480000" y="2700000"/>
            <a:ext cx="1979640" cy="94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200" spc="-1" strike="noStrike">
                <a:solidFill>
                  <a:srgbClr val="000000"/>
                </a:solidFill>
                <a:latin typeface="Arial"/>
              </a:rPr>
              <a:t>YOU WIN... Hope your proud.....Killed your kids dad..... have a great life.... mines been over for 2 years</a:t>
            </a:r>
            <a:endParaRPr b="0" lang="en-IN" sz="1200" spc="-1" strike="noStrike">
              <a:solidFill>
                <a:srgbClr val="000000"/>
              </a:solidFill>
              <a:latin typeface="Arial"/>
            </a:endParaRPr>
          </a:p>
        </p:txBody>
      </p:sp>
      <p:sp>
        <p:nvSpPr>
          <p:cNvPr id="254" name=""/>
          <p:cNvSpPr/>
          <p:nvPr/>
        </p:nvSpPr>
        <p:spPr>
          <a:xfrm>
            <a:off x="8539200" y="2844000"/>
            <a:ext cx="73224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200" spc="-1" strike="noStrike">
                <a:solidFill>
                  <a:srgbClr val="000000"/>
                </a:solidFill>
                <a:latin typeface="Arial"/>
              </a:rPr>
              <a:t>₹</a:t>
            </a:r>
            <a:r>
              <a:rPr b="0" lang="en-IN" sz="1200" spc="-1" strike="noStrike">
                <a:solidFill>
                  <a:srgbClr val="000000"/>
                </a:solidFill>
                <a:latin typeface="Arial"/>
              </a:rPr>
              <a:t>12,000</a:t>
            </a:r>
            <a:endParaRPr b="0" lang="en-IN" sz="1200" spc="-1" strike="noStrike">
              <a:solidFill>
                <a:srgbClr val="000000"/>
              </a:solidFill>
              <a:latin typeface="Arial"/>
            </a:endParaRPr>
          </a:p>
        </p:txBody>
      </p:sp>
      <p:sp>
        <p:nvSpPr>
          <p:cNvPr id="255" name=""/>
          <p:cNvSpPr/>
          <p:nvPr/>
        </p:nvSpPr>
        <p:spPr>
          <a:xfrm>
            <a:off x="6480000" y="3708000"/>
            <a:ext cx="2880000" cy="360"/>
          </a:xfrm>
          <a:prstGeom prst="line">
            <a:avLst/>
          </a:prstGeom>
          <a:ln w="0">
            <a:solidFill>
              <a:srgbClr val="3465a4"/>
            </a:solidFill>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a typeface="DejaVu Sans"/>
            </a:endParaRPr>
          </a:p>
        </p:txBody>
      </p:sp>
      <p:sp>
        <p:nvSpPr>
          <p:cNvPr id="256" name=""/>
          <p:cNvSpPr/>
          <p:nvPr/>
        </p:nvSpPr>
        <p:spPr>
          <a:xfrm>
            <a:off x="6408000" y="3744000"/>
            <a:ext cx="244188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Tue 23 Jun, Yesterday</a:t>
            </a:r>
            <a:endParaRPr b="0" lang="en-IN" sz="1800" spc="-1" strike="noStrike">
              <a:solidFill>
                <a:srgbClr val="000000"/>
              </a:solidFill>
              <a:latin typeface="Arial"/>
            </a:endParaRPr>
          </a:p>
        </p:txBody>
      </p:sp>
      <p:sp>
        <p:nvSpPr>
          <p:cNvPr id="257" name=""/>
          <p:cNvSpPr/>
          <p:nvPr/>
        </p:nvSpPr>
        <p:spPr>
          <a:xfrm>
            <a:off x="6480000" y="4054320"/>
            <a:ext cx="1979640" cy="43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200" spc="-1" strike="noStrike">
                <a:solidFill>
                  <a:srgbClr val="000000"/>
                </a:solidFill>
                <a:latin typeface="Arial"/>
              </a:rPr>
              <a:t>IM FIRST........................ HAPPY 16th</a:t>
            </a:r>
            <a:endParaRPr b="0" lang="en-IN" sz="1200" spc="-1" strike="noStrike">
              <a:solidFill>
                <a:srgbClr val="000000"/>
              </a:solidFill>
              <a:latin typeface="Arial"/>
            </a:endParaRPr>
          </a:p>
        </p:txBody>
      </p:sp>
      <p:sp>
        <p:nvSpPr>
          <p:cNvPr id="258" name=""/>
          <p:cNvSpPr/>
          <p:nvPr/>
        </p:nvSpPr>
        <p:spPr>
          <a:xfrm>
            <a:off x="6480000" y="2700360"/>
            <a:ext cx="1979640" cy="94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200" spc="-1" strike="noStrike">
                <a:solidFill>
                  <a:srgbClr val="000000"/>
                </a:solidFill>
                <a:latin typeface="Arial"/>
              </a:rPr>
              <a:t>YOU WIN... Hope your proud.....Killed your kids dad..... have a great life.... mines been over for 2 years</a:t>
            </a:r>
            <a:endParaRPr b="0" lang="en-IN" sz="1200" spc="-1" strike="noStrike">
              <a:solidFill>
                <a:srgbClr val="000000"/>
              </a:solidFill>
              <a:latin typeface="Arial"/>
            </a:endParaRPr>
          </a:p>
        </p:txBody>
      </p:sp>
      <p:sp>
        <p:nvSpPr>
          <p:cNvPr id="259" name=""/>
          <p:cNvSpPr/>
          <p:nvPr/>
        </p:nvSpPr>
        <p:spPr>
          <a:xfrm>
            <a:off x="8539560" y="4140000"/>
            <a:ext cx="60408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200" spc="-1" strike="noStrike">
                <a:solidFill>
                  <a:srgbClr val="000000"/>
                </a:solidFill>
                <a:latin typeface="Arial"/>
              </a:rPr>
              <a:t>₹</a:t>
            </a:r>
            <a:r>
              <a:rPr b="0" lang="en-IN" sz="1200" spc="-1" strike="noStrike">
                <a:solidFill>
                  <a:srgbClr val="000000"/>
                </a:solidFill>
                <a:latin typeface="Arial"/>
              </a:rPr>
              <a:t>5600</a:t>
            </a:r>
            <a:endParaRPr b="0" lang="en-IN" sz="1200" spc="-1" strike="noStrike">
              <a:solidFill>
                <a:srgbClr val="000000"/>
              </a:solidFill>
              <a:latin typeface="Arial"/>
            </a:endParaRPr>
          </a:p>
        </p:txBody>
      </p:sp>
      <p:sp>
        <p:nvSpPr>
          <p:cNvPr id="260" name=""/>
          <p:cNvSpPr/>
          <p:nvPr/>
        </p:nvSpPr>
        <p:spPr>
          <a:xfrm>
            <a:off x="6480000" y="4557960"/>
            <a:ext cx="2880000" cy="360"/>
          </a:xfrm>
          <a:prstGeom prst="line">
            <a:avLst/>
          </a:prstGeom>
          <a:ln w="0">
            <a:solidFill>
              <a:srgbClr val="3465a4"/>
            </a:solidFill>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a typeface="DejaVu Sans"/>
            </a:endParaRPr>
          </a:p>
        </p:txBody>
      </p:sp>
      <p:sp>
        <p:nvSpPr>
          <p:cNvPr id="261" name=""/>
          <p:cNvSpPr/>
          <p:nvPr/>
        </p:nvSpPr>
        <p:spPr>
          <a:xfrm>
            <a:off x="6480000" y="4608360"/>
            <a:ext cx="1979640" cy="43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200" spc="-1" strike="noStrike">
                <a:solidFill>
                  <a:srgbClr val="000000"/>
                </a:solidFill>
                <a:latin typeface="Arial"/>
              </a:rPr>
              <a:t>BIRTHDAY............................BUT left LAST</a:t>
            </a:r>
            <a:endParaRPr b="0" lang="en-IN" sz="1200" spc="-1" strike="noStrike">
              <a:solidFill>
                <a:srgbClr val="000000"/>
              </a:solidFill>
              <a:latin typeface="Arial"/>
            </a:endParaRPr>
          </a:p>
        </p:txBody>
      </p:sp>
      <p:sp>
        <p:nvSpPr>
          <p:cNvPr id="262" name=""/>
          <p:cNvSpPr/>
          <p:nvPr/>
        </p:nvSpPr>
        <p:spPr>
          <a:xfrm>
            <a:off x="8539920" y="4707000"/>
            <a:ext cx="60408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200" spc="-1" strike="noStrike">
                <a:solidFill>
                  <a:srgbClr val="000000"/>
                </a:solidFill>
                <a:latin typeface="Arial"/>
              </a:rPr>
              <a:t>₹</a:t>
            </a:r>
            <a:r>
              <a:rPr b="0" lang="en-IN" sz="1200" spc="-1" strike="noStrike">
                <a:solidFill>
                  <a:srgbClr val="000000"/>
                </a:solidFill>
                <a:latin typeface="Arial"/>
              </a:rPr>
              <a:t>2300</a:t>
            </a:r>
            <a:endParaRPr b="0" lang="en-IN" sz="1200" spc="-1" strike="noStrike">
              <a:solidFill>
                <a:srgbClr val="000000"/>
              </a:solidFill>
              <a:latin typeface="Arial"/>
            </a:endParaRPr>
          </a:p>
        </p:txBody>
      </p:sp>
      <p:sp>
        <p:nvSpPr>
          <p:cNvPr id="263" name=""/>
          <p:cNvSpPr/>
          <p:nvPr/>
        </p:nvSpPr>
        <p:spPr>
          <a:xfrm>
            <a:off x="6480000" y="5148000"/>
            <a:ext cx="2880000" cy="360"/>
          </a:xfrm>
          <a:prstGeom prst="line">
            <a:avLst/>
          </a:prstGeom>
          <a:ln w="0">
            <a:solidFill>
              <a:srgbClr val="3465a4"/>
            </a:solidFill>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 descr=""/>
          <p:cNvPicPr/>
          <p:nvPr/>
        </p:nvPicPr>
        <p:blipFill>
          <a:blip r:embed="rId1"/>
          <a:stretch/>
        </p:blipFill>
        <p:spPr>
          <a:xfrm>
            <a:off x="1928160" y="2149200"/>
            <a:ext cx="5955480" cy="4222440"/>
          </a:xfrm>
          <a:prstGeom prst="rect">
            <a:avLst/>
          </a:prstGeom>
          <a:ln w="0">
            <a:noFill/>
          </a:ln>
        </p:spPr>
      </p:pic>
      <p:sp>
        <p:nvSpPr>
          <p:cNvPr id="265" name=""/>
          <p:cNvSpPr/>
          <p:nvPr/>
        </p:nvSpPr>
        <p:spPr>
          <a:xfrm>
            <a:off x="360000" y="6480000"/>
            <a:ext cx="9539640" cy="857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800" spc="-1" strike="noStrike">
                <a:solidFill>
                  <a:srgbClr val="000000"/>
                </a:solidFill>
                <a:latin typeface="Arial"/>
              </a:rPr>
              <a:t>Figure 2 brief explanation of the architecture of the system's components. The unstructured  information has been turned into three sets of traits, ranging which are subsequently incorporated in accordance with their relationship intensities. The final model inc.</a:t>
            </a:r>
            <a:endParaRPr b="0" lang="en-IN" sz="1800" spc="-1" strike="noStrike">
              <a:solidFill>
                <a:srgbClr val="000000"/>
              </a:solidFill>
              <a:latin typeface="Arial"/>
            </a:endParaRPr>
          </a:p>
        </p:txBody>
      </p:sp>
      <p:sp>
        <p:nvSpPr>
          <p:cNvPr id="266" name="PlaceHolder 10"/>
          <p:cNvSpPr/>
          <p:nvPr/>
        </p:nvSpPr>
        <p:spPr>
          <a:xfrm>
            <a:off x="505080" y="788760"/>
            <a:ext cx="9035280" cy="14187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tabLst>
                <a:tab algn="l" pos="0"/>
              </a:tabLst>
            </a:pPr>
            <a:r>
              <a:rPr b="1" lang="en-US" sz="3200" spc="-1" strike="noStrike">
                <a:solidFill>
                  <a:schemeClr val="accent1">
                    <a:lumMod val="50000"/>
                  </a:schemeClr>
                </a:solidFill>
                <a:latin typeface="Calibri"/>
              </a:rPr>
              <a:t>Proposed System</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1"/>
          <p:cNvSpPr/>
          <p:nvPr/>
        </p:nvSpPr>
        <p:spPr>
          <a:xfrm>
            <a:off x="-395640" y="740880"/>
            <a:ext cx="9035280" cy="14187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tabLst>
                <a:tab algn="l" pos="0"/>
              </a:tabLst>
            </a:pPr>
            <a:r>
              <a:rPr b="1" lang="en-US" sz="3200" spc="-1" strike="noStrike">
                <a:solidFill>
                  <a:schemeClr val="accent1">
                    <a:lumMod val="50000"/>
                  </a:schemeClr>
                </a:solidFill>
                <a:latin typeface="Times New Roman"/>
              </a:rPr>
              <a:t>Proposed Preprocessing Techniques</a:t>
            </a:r>
            <a:endParaRPr b="0" lang="en-IN" sz="3200" spc="-1" strike="noStrike">
              <a:solidFill>
                <a:srgbClr val="000000"/>
              </a:solidFill>
              <a:latin typeface="Arial"/>
            </a:endParaRPr>
          </a:p>
        </p:txBody>
      </p:sp>
      <p:sp>
        <p:nvSpPr>
          <p:cNvPr id="268" name=""/>
          <p:cNvSpPr/>
          <p:nvPr/>
        </p:nvSpPr>
        <p:spPr>
          <a:xfrm>
            <a:off x="900000" y="2340000"/>
            <a:ext cx="8639640" cy="359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1) Transaction-level feature generation: creating appropriate features from each single transaction description (Section V-A)</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2) Relationship-level feature generation: aggregating these features on each relationship (sender-recipient pair) in order to detect abusive customers, not just individual abusive transactions (Section V-B)</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3) Incorporating reciprocity information: generating features related to the replies a potential victim might have sent (Section V-C)</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4) Training a machine learning model to predict the labels: Random Forest model was used to classify relationships as either highly abusive or non-abusive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4"/>
          <p:cNvSpPr/>
          <p:nvPr/>
        </p:nvSpPr>
        <p:spPr>
          <a:xfrm>
            <a:off x="540000" y="2160000"/>
            <a:ext cx="8225280" cy="452160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561"/>
              </a:spcBef>
              <a:buClr>
                <a:srgbClr val="000000"/>
              </a:buClr>
              <a:buFont typeface="Arial"/>
              <a:buChar char="•"/>
            </a:pPr>
            <a:r>
              <a:rPr b="0" lang="en-US" sz="3200" spc="-1" strike="noStrike">
                <a:solidFill>
                  <a:srgbClr val="000000"/>
                </a:solidFill>
                <a:latin typeface="Times New Roman"/>
              </a:rPr>
              <a:t>Objective</a:t>
            </a:r>
            <a:endParaRPr b="0" lang="en-IN" sz="32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3200" spc="-1" strike="noStrike">
                <a:solidFill>
                  <a:srgbClr val="000000"/>
                </a:solidFill>
                <a:latin typeface="Times New Roman"/>
              </a:rPr>
              <a:t>Introduction </a:t>
            </a:r>
            <a:endParaRPr b="0" lang="en-IN" sz="32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3200" spc="-1" strike="noStrike">
                <a:solidFill>
                  <a:srgbClr val="000000"/>
                </a:solidFill>
                <a:latin typeface="Times New Roman"/>
              </a:rPr>
              <a:t>Literature Survey</a:t>
            </a:r>
            <a:endParaRPr b="0" lang="en-IN" sz="32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3200" spc="-1" strike="noStrike">
                <a:solidFill>
                  <a:srgbClr val="000000"/>
                </a:solidFill>
                <a:latin typeface="Times New Roman"/>
              </a:rPr>
              <a:t>Proposed Work</a:t>
            </a:r>
            <a:endParaRPr b="0" lang="en-IN" sz="32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3200" spc="-1" strike="noStrike">
                <a:solidFill>
                  <a:srgbClr val="000000"/>
                </a:solidFill>
                <a:latin typeface="Times New Roman"/>
              </a:rPr>
              <a:t>Experiments and Results</a:t>
            </a:r>
            <a:endParaRPr b="0" lang="en-IN" sz="32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3200" spc="-1" strike="noStrike">
                <a:solidFill>
                  <a:srgbClr val="000000"/>
                </a:solidFill>
                <a:latin typeface="Times New Roman"/>
              </a:rPr>
              <a:t>Case Studies and Success Stories</a:t>
            </a:r>
            <a:endParaRPr b="0" lang="en-IN" sz="32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3200" spc="-1" strike="noStrike">
                <a:solidFill>
                  <a:srgbClr val="000000"/>
                </a:solidFill>
                <a:latin typeface="Times New Roman"/>
              </a:rPr>
              <a:t>Summary and Future Scope</a:t>
            </a:r>
            <a:endParaRPr b="0" lang="en-IN" sz="3200" spc="-1" strike="noStrike">
              <a:solidFill>
                <a:srgbClr val="000000"/>
              </a:solidFill>
              <a:latin typeface="Arial"/>
            </a:endParaRPr>
          </a:p>
          <a:p>
            <a:pPr marL="343080" indent="-343080">
              <a:lnSpc>
                <a:spcPct val="100000"/>
              </a:lnSpc>
              <a:spcBef>
                <a:spcPts val="561"/>
              </a:spcBef>
              <a:buClr>
                <a:srgbClr val="000000"/>
              </a:buClr>
              <a:buFont typeface="Arial"/>
              <a:buChar char="•"/>
            </a:pPr>
            <a:r>
              <a:rPr b="0" lang="en-US" sz="3200" spc="-1" strike="noStrike">
                <a:solidFill>
                  <a:srgbClr val="000000"/>
                </a:solidFill>
                <a:latin typeface="Times New Roman"/>
              </a:rPr>
              <a:t>References</a:t>
            </a:r>
            <a:endParaRPr b="0" lang="en-IN" sz="3200" spc="-1" strike="noStrike">
              <a:solidFill>
                <a:srgbClr val="000000"/>
              </a:solidFill>
              <a:latin typeface="Arial"/>
            </a:endParaRPr>
          </a:p>
          <a:p>
            <a:pPr marL="343080">
              <a:lnSpc>
                <a:spcPct val="100000"/>
              </a:lnSpc>
              <a:spcBef>
                <a:spcPts val="561"/>
              </a:spcBef>
              <a:tabLst>
                <a:tab algn="l" pos="0"/>
              </a:tabLst>
            </a:pPr>
            <a:endParaRPr b="0" lang="en-IN" sz="2800" spc="-1" strike="noStrike">
              <a:solidFill>
                <a:srgbClr val="000000"/>
              </a:solidFill>
              <a:latin typeface="Arial"/>
            </a:endParaRPr>
          </a:p>
          <a:p>
            <a:pPr marL="343080">
              <a:lnSpc>
                <a:spcPct val="100000"/>
              </a:lnSpc>
              <a:spcBef>
                <a:spcPts val="561"/>
              </a:spcBef>
              <a:tabLst>
                <a:tab algn="l" pos="0"/>
              </a:tabLst>
            </a:pPr>
            <a:endParaRPr b="0" lang="en-IN" sz="2800" spc="-1" strike="noStrike">
              <a:solidFill>
                <a:srgbClr val="000000"/>
              </a:solidFill>
              <a:latin typeface="Arial"/>
            </a:endParaRPr>
          </a:p>
          <a:p>
            <a:pPr marL="743040">
              <a:lnSpc>
                <a:spcPct val="100000"/>
              </a:lnSpc>
              <a:spcBef>
                <a:spcPts val="561"/>
              </a:spcBef>
              <a:tabLst>
                <a:tab algn="l" pos="0"/>
              </a:tabLst>
            </a:pPr>
            <a:endParaRPr b="0" lang="en-IN" sz="2800" spc="-1" strike="noStrike">
              <a:solidFill>
                <a:srgbClr val="000000"/>
              </a:solidFill>
              <a:latin typeface="Arial"/>
            </a:endParaRPr>
          </a:p>
        </p:txBody>
      </p:sp>
      <p:sp>
        <p:nvSpPr>
          <p:cNvPr id="219" name=""/>
          <p:cNvSpPr/>
          <p:nvPr/>
        </p:nvSpPr>
        <p:spPr>
          <a:xfrm>
            <a:off x="612000" y="1221840"/>
            <a:ext cx="2419200" cy="541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200" spc="-1" strike="noStrike">
                <a:solidFill>
                  <a:srgbClr val="000000"/>
                </a:solidFill>
                <a:latin typeface="Times New Roman"/>
              </a:rPr>
              <a:t>CONTENTS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2"/>
          <p:cNvSpPr/>
          <p:nvPr/>
        </p:nvSpPr>
        <p:spPr>
          <a:xfrm>
            <a:off x="-395640" y="740880"/>
            <a:ext cx="9035280" cy="14187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tabLst>
                <a:tab algn="l" pos="0"/>
              </a:tabLst>
            </a:pPr>
            <a:r>
              <a:rPr b="1" lang="en-US" sz="3200" spc="-1" strike="noStrike">
                <a:solidFill>
                  <a:schemeClr val="accent1">
                    <a:lumMod val="50000"/>
                  </a:schemeClr>
                </a:solidFill>
                <a:latin typeface="Times New Roman"/>
              </a:rPr>
              <a:t>Proposed Preprocessing Techniques</a:t>
            </a:r>
            <a:endParaRPr b="0" lang="en-IN" sz="3200" spc="-1" strike="noStrike">
              <a:solidFill>
                <a:srgbClr val="000000"/>
              </a:solidFill>
              <a:latin typeface="Arial"/>
            </a:endParaRPr>
          </a:p>
        </p:txBody>
      </p:sp>
      <p:sp>
        <p:nvSpPr>
          <p:cNvPr id="270" name=""/>
          <p:cNvSpPr/>
          <p:nvPr/>
        </p:nvSpPr>
        <p:spPr>
          <a:xfrm>
            <a:off x="900000" y="2340000"/>
            <a:ext cx="8639640" cy="233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a:solidFill>
                  <a:srgbClr val="000000"/>
                </a:solidFill>
                <a:latin typeface="Arial"/>
              </a:rPr>
              <a:t>Transaction-level feature generation:</a:t>
            </a:r>
            <a:endParaRPr b="0" lang="en-IN" sz="36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2800" spc="-1" strike="noStrike">
                <a:solidFill>
                  <a:srgbClr val="000000"/>
                </a:solidFill>
                <a:latin typeface="Arial"/>
              </a:rPr>
              <a:t>Transaction details features (TRX)</a:t>
            </a:r>
            <a:endParaRPr b="0" lang="en-IN" sz="2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2800" spc="-1" strike="noStrike">
                <a:solidFill>
                  <a:srgbClr val="000000"/>
                </a:solidFill>
                <a:latin typeface="Arial"/>
              </a:rPr>
              <a:t>Simple text features (ST)</a:t>
            </a:r>
            <a:endParaRPr b="0" lang="en-IN" sz="2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2800" spc="-1" strike="noStrike">
                <a:solidFill>
                  <a:srgbClr val="000000"/>
                </a:solidFill>
                <a:latin typeface="Arial"/>
              </a:rPr>
              <a:t>Emotion, Toxicity and Sentiment features (ETS)</a:t>
            </a:r>
            <a:endParaRPr b="0" lang="en-IN" sz="2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4"/>
          <p:cNvSpPr/>
          <p:nvPr/>
        </p:nvSpPr>
        <p:spPr>
          <a:xfrm>
            <a:off x="-395280" y="740880"/>
            <a:ext cx="9035280" cy="14187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tabLst>
                <a:tab algn="l" pos="0"/>
              </a:tabLst>
            </a:pPr>
            <a:r>
              <a:rPr b="1" lang="en-US" sz="3200" spc="-1" strike="noStrike">
                <a:solidFill>
                  <a:schemeClr val="accent1">
                    <a:lumMod val="50000"/>
                  </a:schemeClr>
                </a:solidFill>
                <a:latin typeface="Times New Roman"/>
              </a:rPr>
              <a:t>Proposed Preprocessing Techniques</a:t>
            </a:r>
            <a:endParaRPr b="0" lang="en-IN" sz="3200" spc="-1" strike="noStrike">
              <a:solidFill>
                <a:srgbClr val="000000"/>
              </a:solidFill>
              <a:latin typeface="Arial"/>
            </a:endParaRPr>
          </a:p>
        </p:txBody>
      </p:sp>
      <p:sp>
        <p:nvSpPr>
          <p:cNvPr id="272" name=""/>
          <p:cNvSpPr/>
          <p:nvPr/>
        </p:nvSpPr>
        <p:spPr>
          <a:xfrm>
            <a:off x="828000" y="2772000"/>
            <a:ext cx="8639640" cy="3095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600" spc="-1" strike="noStrike">
                <a:solidFill>
                  <a:srgbClr val="000000"/>
                </a:solidFill>
                <a:latin typeface="Arial"/>
              </a:rPr>
              <a:t>Relationship level feature generation:</a:t>
            </a:r>
            <a:endParaRPr b="0" lang="en-IN" sz="36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2800" spc="-1" strike="noStrike">
                <a:solidFill>
                  <a:srgbClr val="000000"/>
                </a:solidFill>
                <a:latin typeface="Arial"/>
              </a:rPr>
              <a:t>The above-mentioned features were calculated for every transaction. Because our prediction task focus is on relationships, we need to aggregate the information from all the transactions between a sender and a receiver. </a:t>
            </a:r>
            <a:endParaRPr b="0" lang="en-IN" sz="2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6"/>
          <p:cNvSpPr/>
          <p:nvPr/>
        </p:nvSpPr>
        <p:spPr>
          <a:xfrm>
            <a:off x="-395280" y="740880"/>
            <a:ext cx="9035280" cy="14187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tabLst>
                <a:tab algn="l" pos="0"/>
              </a:tabLst>
            </a:pPr>
            <a:r>
              <a:rPr b="1" lang="en-US" sz="3200" spc="-1" strike="noStrike">
                <a:solidFill>
                  <a:schemeClr val="accent1">
                    <a:lumMod val="50000"/>
                  </a:schemeClr>
                </a:solidFill>
                <a:latin typeface="Times New Roman"/>
              </a:rPr>
              <a:t>Proposed Preprocessing Techniques</a:t>
            </a:r>
            <a:endParaRPr b="0" lang="en-IN" sz="3200" spc="-1" strike="noStrike">
              <a:solidFill>
                <a:srgbClr val="000000"/>
              </a:solidFill>
              <a:latin typeface="Arial"/>
            </a:endParaRPr>
          </a:p>
        </p:txBody>
      </p:sp>
      <p:graphicFrame>
        <p:nvGraphicFramePr>
          <p:cNvPr id="274" name=""/>
          <p:cNvGraphicFramePr/>
          <p:nvPr/>
        </p:nvGraphicFramePr>
        <p:xfrm>
          <a:off x="684000" y="2556000"/>
          <a:ext cx="8819280" cy="3818880"/>
        </p:xfrm>
        <a:graphic>
          <a:graphicData uri="http://schemas.openxmlformats.org/drawingml/2006/table">
            <a:tbl>
              <a:tblPr/>
              <a:tblGrid>
                <a:gridCol w="2554200"/>
                <a:gridCol w="6265440"/>
              </a:tblGrid>
              <a:tr h="699840">
                <a:tc>
                  <a:txBody>
                    <a:bodyPr lIns="36000" rIns="36000" anchor="t">
                      <a:noAutofit/>
                    </a:bodyPr>
                    <a:p>
                      <a:pPr algn="ctr">
                        <a:lnSpc>
                          <a:spcPct val="100000"/>
                        </a:lnSpc>
                      </a:pPr>
                      <a:r>
                        <a:rPr b="0" lang="en-IN" sz="3200" spc="-1" strike="noStrike">
                          <a:solidFill>
                            <a:srgbClr val="000000"/>
                          </a:solidFill>
                          <a:latin typeface="Arial"/>
                        </a:rPr>
                        <a:t>Aggregation</a:t>
                      </a:r>
                      <a:endParaRPr b="0" lang="en-IN" sz="32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0" lang="en-IN" sz="3200" spc="-1" strike="noStrike">
                          <a:solidFill>
                            <a:srgbClr val="000000"/>
                          </a:solidFill>
                          <a:latin typeface="Arial"/>
                        </a:rPr>
                        <a:t>Features</a:t>
                      </a:r>
                      <a:endParaRPr b="0" lang="en-IN" sz="32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699840">
                <a:tc>
                  <a:txBody>
                    <a:bodyPr lIns="36000" rIns="36000" anchor="t">
                      <a:noAutofit/>
                    </a:bodyPr>
                    <a:p>
                      <a:pPr algn="ctr">
                        <a:lnSpc>
                          <a:spcPct val="100000"/>
                        </a:lnSpc>
                      </a:pPr>
                      <a:r>
                        <a:rPr b="1" lang="en-IN" sz="1800" spc="-1" strike="noStrike">
                          <a:solidFill>
                            <a:srgbClr val="000000"/>
                          </a:solidFill>
                          <a:latin typeface="Arial"/>
                        </a:rPr>
                        <a:t>Maximum</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800" spc="-1" strike="noStrike">
                          <a:solidFill>
                            <a:srgbClr val="000000"/>
                          </a:solidFill>
                          <a:latin typeface="Arial"/>
                        </a:rPr>
                        <a:t>Every sentimental element</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840240">
                <a:tc>
                  <a:txBody>
                    <a:bodyPr lIns="36000" rIns="36000" anchor="t">
                      <a:noAutofit/>
                    </a:bodyPr>
                    <a:p>
                      <a:pPr algn="ctr">
                        <a:lnSpc>
                          <a:spcPct val="100000"/>
                        </a:lnSpc>
                      </a:pPr>
                      <a:r>
                        <a:rPr b="1" lang="en-IN" sz="1800" spc="-1" strike="noStrike">
                          <a:solidFill>
                            <a:srgbClr val="000000"/>
                          </a:solidFill>
                          <a:latin typeface="Arial"/>
                        </a:rPr>
                        <a:t>Minimum,</a:t>
                      </a:r>
                      <a:endParaRPr b="0" lang="en-IN" sz="1800" spc="-1" strike="noStrike">
                        <a:solidFill>
                          <a:srgbClr val="000000"/>
                        </a:solidFill>
                        <a:latin typeface="Arial"/>
                      </a:endParaRPr>
                    </a:p>
                    <a:p>
                      <a:pPr algn="ctr">
                        <a:lnSpc>
                          <a:spcPct val="100000"/>
                        </a:lnSpc>
                      </a:pPr>
                      <a:r>
                        <a:rPr b="1" lang="en-IN" sz="1800" spc="-1" strike="noStrike">
                          <a:solidFill>
                            <a:srgbClr val="000000"/>
                          </a:solidFill>
                          <a:latin typeface="Arial"/>
                        </a:rPr>
                        <a:t>Maximum,</a:t>
                      </a:r>
                      <a:endParaRPr b="0" lang="en-IN" sz="1800" spc="-1" strike="noStrike">
                        <a:solidFill>
                          <a:srgbClr val="000000"/>
                        </a:solidFill>
                        <a:latin typeface="Arial"/>
                      </a:endParaRPr>
                    </a:p>
                    <a:p>
                      <a:pPr algn="ctr">
                        <a:lnSpc>
                          <a:spcPct val="100000"/>
                        </a:lnSpc>
                      </a:pPr>
                      <a:r>
                        <a:rPr b="1" lang="en-IN" sz="1800" spc="-1" strike="noStrike">
                          <a:solidFill>
                            <a:srgbClr val="000000"/>
                          </a:solidFill>
                          <a:latin typeface="Arial"/>
                        </a:rPr>
                        <a:t>Median</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800" spc="-1" strike="noStrike">
                          <a:solidFill>
                            <a:srgbClr val="000000"/>
                          </a:solidFill>
                          <a:latin typeface="Arial"/>
                        </a:rPr>
                        <a:t>Length of transactions, number of words, the longest word length, proportion of word breaks to the message description length</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699840">
                <a:tc>
                  <a:txBody>
                    <a:bodyPr lIns="36000" rIns="36000" anchor="t">
                      <a:noAutofit/>
                    </a:bodyPr>
                    <a:p>
                      <a:pPr algn="ctr">
                        <a:lnSpc>
                          <a:spcPct val="100000"/>
                        </a:lnSpc>
                      </a:pPr>
                      <a:r>
                        <a:rPr b="1" lang="en-IN" sz="1800" spc="-1" strike="noStrike">
                          <a:solidFill>
                            <a:srgbClr val="000000"/>
                          </a:solidFill>
                          <a:latin typeface="Arial"/>
                        </a:rPr>
                        <a:t>Sum</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800" spc="-1" strike="noStrike">
                          <a:solidFill>
                            <a:srgbClr val="000000"/>
                          </a:solidFill>
                          <a:latin typeface="Arial"/>
                        </a:rPr>
                        <a:t>All the toxicity features</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840240">
                <a:tc>
                  <a:txBody>
                    <a:bodyPr lIns="36000" rIns="36000" anchor="t">
                      <a:noAutofit/>
                    </a:bodyPr>
                    <a:p>
                      <a:pPr algn="ctr">
                        <a:lnSpc>
                          <a:spcPct val="100000"/>
                        </a:lnSpc>
                      </a:pPr>
                      <a:r>
                        <a:rPr b="1" lang="en-IN" sz="1800" spc="-1" strike="noStrike">
                          <a:solidFill>
                            <a:srgbClr val="000000"/>
                          </a:solidFill>
                          <a:latin typeface="Arial"/>
                        </a:rPr>
                        <a:t>Mean</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gn="ctr">
                        <a:lnSpc>
                          <a:spcPct val="100000"/>
                        </a:lnSpc>
                      </a:pPr>
                      <a:r>
                        <a:rPr b="1" lang="en-IN" sz="1800" spc="-1" strike="noStrike">
                          <a:solidFill>
                            <a:srgbClr val="000000"/>
                          </a:solidFill>
                          <a:latin typeface="Arial"/>
                        </a:rPr>
                        <a:t>All the emotion features, transaction amount, number of lower case words, number of upper case words, number of mixed case words, number of punctuation found</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275" name=""/>
          <p:cNvSpPr/>
          <p:nvPr/>
        </p:nvSpPr>
        <p:spPr>
          <a:xfrm>
            <a:off x="2466360" y="6673680"/>
            <a:ext cx="563328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Table 1 : TYPE OF AGGREGATION FOR FEATURES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
          <p:cNvSpPr/>
          <p:nvPr/>
        </p:nvSpPr>
        <p:spPr>
          <a:xfrm>
            <a:off x="2016000" y="1222200"/>
            <a:ext cx="5219640" cy="577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US" sz="3200" spc="-1" strike="noStrike">
                <a:solidFill>
                  <a:srgbClr val="000000"/>
                </a:solidFill>
                <a:latin typeface="Times New Roman"/>
              </a:rPr>
              <a:t>Experiment and Results</a:t>
            </a:r>
            <a:endParaRPr b="0" lang="en-IN" sz="3200" spc="-1" strike="noStrike">
              <a:solidFill>
                <a:srgbClr val="000000"/>
              </a:solidFill>
              <a:latin typeface="Arial"/>
            </a:endParaRPr>
          </a:p>
        </p:txBody>
      </p:sp>
      <p:pic>
        <p:nvPicPr>
          <p:cNvPr id="277" name="" descr=""/>
          <p:cNvPicPr/>
          <p:nvPr/>
        </p:nvPicPr>
        <p:blipFill>
          <a:blip r:embed="rId1"/>
          <a:stretch/>
        </p:blipFill>
        <p:spPr>
          <a:xfrm>
            <a:off x="1620000" y="2834640"/>
            <a:ext cx="6659640" cy="3105000"/>
          </a:xfrm>
          <a:prstGeom prst="rect">
            <a:avLst/>
          </a:prstGeom>
          <a:ln w="0">
            <a:noFill/>
          </a:ln>
        </p:spPr>
      </p:pic>
      <p:sp>
        <p:nvSpPr>
          <p:cNvPr id="278" name=""/>
          <p:cNvSpPr/>
          <p:nvPr/>
        </p:nvSpPr>
        <p:spPr>
          <a:xfrm>
            <a:off x="1440000" y="6120000"/>
            <a:ext cx="7379640" cy="601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800" spc="-1" strike="noStrike">
                <a:solidFill>
                  <a:srgbClr val="000000"/>
                </a:solidFill>
                <a:latin typeface="Arial"/>
              </a:rPr>
              <a:t>Table 2 Emotion, toxicity, and sentiment (ETS), simple text (ST),</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and transaction (TRX) feature combinations: experimental results.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9" name="" descr=""/>
          <p:cNvPicPr/>
          <p:nvPr/>
        </p:nvPicPr>
        <p:blipFill>
          <a:blip r:embed="rId1"/>
          <a:stretch/>
        </p:blipFill>
        <p:spPr>
          <a:xfrm>
            <a:off x="900000" y="3477600"/>
            <a:ext cx="8424720" cy="1022040"/>
          </a:xfrm>
          <a:prstGeom prst="rect">
            <a:avLst/>
          </a:prstGeom>
          <a:ln w="0">
            <a:noFill/>
          </a:ln>
        </p:spPr>
      </p:pic>
      <p:sp>
        <p:nvSpPr>
          <p:cNvPr id="280" name=""/>
          <p:cNvSpPr/>
          <p:nvPr/>
        </p:nvSpPr>
        <p:spPr>
          <a:xfrm>
            <a:off x="2016000" y="1222560"/>
            <a:ext cx="5219640" cy="577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US" sz="3200" spc="-1" strike="noStrike">
                <a:solidFill>
                  <a:srgbClr val="000000"/>
                </a:solidFill>
                <a:latin typeface="Times New Roman"/>
              </a:rPr>
              <a:t>Experiment and Results</a:t>
            </a:r>
            <a:endParaRPr b="0" lang="en-IN" sz="3200" spc="-1" strike="noStrike">
              <a:solidFill>
                <a:srgbClr val="000000"/>
              </a:solidFill>
              <a:latin typeface="Arial"/>
            </a:endParaRPr>
          </a:p>
        </p:txBody>
      </p:sp>
      <p:sp>
        <p:nvSpPr>
          <p:cNvPr id="281" name=""/>
          <p:cNvSpPr/>
          <p:nvPr/>
        </p:nvSpPr>
        <p:spPr>
          <a:xfrm>
            <a:off x="1260000" y="4680000"/>
            <a:ext cx="791964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Table 3 : EXPERIMENTAL Performance Included RECIPROCITY PROVIDED TO THE most effective MODEL INCLUDING EMOTION, TOXICITY, AND</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SENTIMENT (ETS), SIMPLE TEXT (ST), AND Payment</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(TRX) Characteristics.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
          <p:cNvSpPr/>
          <p:nvPr/>
        </p:nvSpPr>
        <p:spPr>
          <a:xfrm>
            <a:off x="2016000" y="1222560"/>
            <a:ext cx="5219640" cy="577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US" sz="3200" spc="-1" strike="noStrike">
                <a:solidFill>
                  <a:srgbClr val="000000"/>
                </a:solidFill>
                <a:latin typeface="Times New Roman"/>
              </a:rPr>
              <a:t>Experiment and Results</a:t>
            </a:r>
            <a:endParaRPr b="0" lang="en-IN" sz="3200" spc="-1" strike="noStrike">
              <a:solidFill>
                <a:srgbClr val="000000"/>
              </a:solidFill>
              <a:latin typeface="Arial"/>
            </a:endParaRPr>
          </a:p>
        </p:txBody>
      </p:sp>
      <p:sp>
        <p:nvSpPr>
          <p:cNvPr id="283" name=""/>
          <p:cNvSpPr/>
          <p:nvPr/>
        </p:nvSpPr>
        <p:spPr>
          <a:xfrm>
            <a:off x="1188000" y="5976000"/>
            <a:ext cx="7919640" cy="125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800" spc="-1" strike="noStrike">
                <a:solidFill>
                  <a:srgbClr val="000000"/>
                </a:solidFill>
                <a:latin typeface="Arial"/>
              </a:rPr>
              <a:t>Figure 3 : The ROC curve (green line) for the group of fifty</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situations the fact that have the highest corresponding</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probabilities of the out-of-sample set being present, as calculated</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Arial"/>
              </a:rPr>
              <a:t>using our best model (ETS+ST+TRX) + reciprocity</a:t>
            </a:r>
            <a:endParaRPr b="0" lang="en-IN" sz="1800" spc="-1" strike="noStrike">
              <a:solidFill>
                <a:srgbClr val="000000"/>
              </a:solidFill>
              <a:latin typeface="Arial"/>
            </a:endParaRPr>
          </a:p>
        </p:txBody>
      </p:sp>
      <p:pic>
        <p:nvPicPr>
          <p:cNvPr id="284" name="" descr=""/>
          <p:cNvPicPr/>
          <p:nvPr/>
        </p:nvPicPr>
        <p:blipFill>
          <a:blip r:embed="rId1"/>
          <a:stretch/>
        </p:blipFill>
        <p:spPr>
          <a:xfrm>
            <a:off x="2376000" y="2160000"/>
            <a:ext cx="5039640" cy="38397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5"/>
          <p:cNvSpPr/>
          <p:nvPr/>
        </p:nvSpPr>
        <p:spPr>
          <a:xfrm>
            <a:off x="0" y="788760"/>
            <a:ext cx="8459640" cy="14187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tabLst>
                <a:tab algn="l" pos="0"/>
              </a:tabLst>
            </a:pPr>
            <a:r>
              <a:rPr b="1" lang="en-US" sz="3200" spc="-1" strike="noStrike">
                <a:solidFill>
                  <a:schemeClr val="accent1">
                    <a:lumMod val="50000"/>
                  </a:schemeClr>
                </a:solidFill>
                <a:latin typeface="Times New Roman"/>
              </a:rPr>
              <a:t>Summary &amp; Future Scope</a:t>
            </a:r>
            <a:endParaRPr b="0" lang="en-IN" sz="3200" spc="-1" strike="noStrike">
              <a:solidFill>
                <a:srgbClr val="000000"/>
              </a:solidFill>
              <a:latin typeface="Arial"/>
            </a:endParaRPr>
          </a:p>
        </p:txBody>
      </p:sp>
      <p:sp>
        <p:nvSpPr>
          <p:cNvPr id="286" name=""/>
          <p:cNvSpPr/>
          <p:nvPr/>
        </p:nvSpPr>
        <p:spPr>
          <a:xfrm>
            <a:off x="720000" y="2700000"/>
            <a:ext cx="8639640" cy="35517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2100" spc="-1" strike="noStrike">
                <a:solidFill>
                  <a:srgbClr val="000000"/>
                </a:solidFill>
                <a:latin typeface="Arial"/>
              </a:rPr>
              <a:t>This paper outlines a new problem related to harassment and abuse in the financial services' domain. </a:t>
            </a:r>
            <a:endParaRPr b="0" lang="en-IN" sz="21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2100" spc="-1" strike="noStrike">
                <a:solidFill>
                  <a:srgbClr val="000000"/>
                </a:solidFill>
                <a:latin typeface="Arial"/>
              </a:rPr>
              <a:t>It explores models with different feature sets and measures their performance in a real-life scenario. </a:t>
            </a:r>
            <a:endParaRPr b="0" lang="en-IN" sz="21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2100" spc="-1" strike="noStrike">
                <a:solidFill>
                  <a:srgbClr val="000000"/>
                </a:solidFill>
                <a:latin typeface="Arial"/>
              </a:rPr>
              <a:t>The best performing model is a supervised model trained on a variety of features. Potential improvements include better foreign language coverage, use of several months conversation history, and use of BERT embeddings</a:t>
            </a:r>
            <a:r>
              <a:rPr b="0" lang="en-IN" sz="1800" spc="-1" strike="noStrike">
                <a:solidFill>
                  <a:srgbClr val="000000"/>
                </a:solidFill>
                <a:latin typeface="Arial"/>
              </a:rPr>
              <a: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788760"/>
            <a:ext cx="90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1" lang="en-US" sz="3200" spc="-1" strike="noStrike">
                <a:solidFill>
                  <a:schemeClr val="accent1">
                    <a:lumMod val="50000"/>
                  </a:schemeClr>
                </a:solidFill>
                <a:latin typeface="Calibri"/>
              </a:rPr>
              <a:t>Case Studies and Success Stories</a:t>
            </a:r>
            <a:endParaRPr b="0" lang="en-IN" sz="3200" spc="-1" strike="noStrike">
              <a:solidFill>
                <a:srgbClr val="000000"/>
              </a:solidFill>
              <a:latin typeface="Arial"/>
            </a:endParaRPr>
          </a:p>
        </p:txBody>
      </p:sp>
      <p:sp>
        <p:nvSpPr>
          <p:cNvPr id="288" name="PlaceHolder 2"/>
          <p:cNvSpPr>
            <a:spLocks noGrp="1"/>
          </p:cNvSpPr>
          <p:nvPr>
            <p:ph/>
          </p:nvPr>
        </p:nvSpPr>
        <p:spPr>
          <a:xfrm>
            <a:off x="422640" y="2451960"/>
            <a:ext cx="9224640" cy="294732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Showcase real-world examples of Paytm/Google Pay or similar platforms employing machine learning for abuse detection.</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Highlight the effectiveness of machine learning in preventing financial losses and protecting users.</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Discuss the impact of machine learning on reducing false positives and enhancing platform</a:t>
            </a:r>
            <a:endParaRPr b="0" lang="en-IN" sz="26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412920"/>
            <a:ext cx="7043040" cy="112104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600" spc="-1" strike="noStrike">
                <a:solidFill>
                  <a:schemeClr val="accent1">
                    <a:lumMod val="50000"/>
                  </a:schemeClr>
                </a:solidFill>
                <a:latin typeface="Calibri"/>
              </a:rPr>
              <a:t>Conclusion</a:t>
            </a:r>
            <a:endParaRPr b="0" lang="en-IN" sz="3600" spc="-1" strike="noStrike">
              <a:solidFill>
                <a:srgbClr val="000000"/>
              </a:solidFill>
              <a:latin typeface="Arial"/>
            </a:endParaRPr>
          </a:p>
        </p:txBody>
      </p:sp>
      <p:sp>
        <p:nvSpPr>
          <p:cNvPr id="290" name="PlaceHolder 2"/>
          <p:cNvSpPr>
            <a:spLocks noGrp="1"/>
          </p:cNvSpPr>
          <p:nvPr>
            <p:ph/>
          </p:nvPr>
        </p:nvSpPr>
        <p:spPr>
          <a:xfrm>
            <a:off x="504000" y="1620000"/>
            <a:ext cx="7043040" cy="525492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Recap the key points discussed throughout the presentation.</a:t>
            </a:r>
            <a:endParaRPr b="0" lang="en-IN" sz="28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Emphasize the significance of machine learning in detecting abuse in financial transactions.</a:t>
            </a:r>
            <a:endParaRPr b="0" lang="en-IN" sz="28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Encourage further exploration and adoption of machine learning techniques in financial institutions.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8"/>
          <p:cNvSpPr txBox="1"/>
          <p:nvPr/>
        </p:nvSpPr>
        <p:spPr>
          <a:xfrm>
            <a:off x="504000" y="412920"/>
            <a:ext cx="7043040" cy="1121040"/>
          </a:xfrm>
          <a:prstGeom prst="rect">
            <a:avLst/>
          </a:prstGeom>
          <a:noFill/>
          <a:ln w="0">
            <a:noFill/>
          </a:ln>
        </p:spPr>
        <p:txBody>
          <a:bodyPr lIns="90000" rIns="90000" tIns="45000" bIns="45000" anchor="ctr">
            <a:normAutofit/>
          </a:bodyPr>
          <a:p>
            <a:pPr>
              <a:lnSpc>
                <a:spcPct val="100000"/>
              </a:lnSpc>
              <a:tabLst>
                <a:tab algn="l" pos="0"/>
              </a:tabLst>
            </a:pPr>
            <a:r>
              <a:rPr b="0" lang="en-US" sz="3600" spc="-1" strike="noStrike">
                <a:solidFill>
                  <a:schemeClr val="accent1">
                    <a:lumMod val="50000"/>
                  </a:schemeClr>
                </a:solidFill>
                <a:latin typeface="Calibri"/>
              </a:rPr>
              <a:t>REFERENCES</a:t>
            </a:r>
            <a:endParaRPr b="0" lang="en-IN" sz="3600" spc="-1" strike="noStrike">
              <a:solidFill>
                <a:srgbClr val="000000"/>
              </a:solidFill>
              <a:latin typeface="Arial"/>
            </a:endParaRPr>
          </a:p>
        </p:txBody>
      </p:sp>
      <p:sp>
        <p:nvSpPr>
          <p:cNvPr id="292" name=""/>
          <p:cNvSpPr txBox="1"/>
          <p:nvPr/>
        </p:nvSpPr>
        <p:spPr>
          <a:xfrm>
            <a:off x="720000" y="1533960"/>
            <a:ext cx="7020000" cy="602280"/>
          </a:xfrm>
          <a:prstGeom prst="rect">
            <a:avLst/>
          </a:prstGeom>
          <a:noFill/>
          <a:ln w="0">
            <a:noFill/>
          </a:ln>
        </p:spPr>
        <p:txBody>
          <a:bodyPr lIns="90000" rIns="90000" tIns="45000" bIns="45000" anchor="t">
            <a:noAutofit/>
          </a:bodyPr>
          <a:p>
            <a:r>
              <a:rPr b="0" lang="en-IN" sz="1200" spc="-1" strike="noStrike">
                <a:solidFill>
                  <a:srgbClr val="000000"/>
                </a:solidFill>
                <a:latin typeface="Arial"/>
              </a:rPr>
              <a:t>1. Social, We Are. "Social Media Users Pass the 4.5 Billion Mark."Retrieved September23(2021): </a:t>
            </a:r>
            <a:endParaRPr b="0" lang="en-IN" sz="1200" spc="-1" strike="noStrike">
              <a:solidFill>
                <a:srgbClr val="000000"/>
              </a:solidFill>
              <a:latin typeface="Arial"/>
            </a:endParaRPr>
          </a:p>
          <a:p>
            <a:r>
              <a:rPr b="0" lang="en-IN" sz="1200" spc="-1" strike="noStrike">
                <a:solidFill>
                  <a:srgbClr val="000000"/>
                </a:solidFill>
                <a:latin typeface="Arial"/>
              </a:rPr>
              <a:t>2021, https://wearesocial.com/au/blog/2021/10/social-media-users-pass-the-4-5-billion-mark/</a:t>
            </a:r>
            <a:endParaRPr b="0" lang="en-IN" sz="1200" spc="-1" strike="noStrike">
              <a:solidFill>
                <a:srgbClr val="000000"/>
              </a:solidFill>
              <a:latin typeface="Arial"/>
            </a:endParaRPr>
          </a:p>
        </p:txBody>
      </p:sp>
      <p:sp>
        <p:nvSpPr>
          <p:cNvPr id="293" name=""/>
          <p:cNvSpPr txBox="1"/>
          <p:nvPr/>
        </p:nvSpPr>
        <p:spPr>
          <a:xfrm>
            <a:off x="720000" y="2085840"/>
            <a:ext cx="7200000" cy="943560"/>
          </a:xfrm>
          <a:prstGeom prst="rect">
            <a:avLst/>
          </a:prstGeom>
          <a:noFill/>
          <a:ln w="0">
            <a:noFill/>
          </a:ln>
        </p:spPr>
        <p:txBody>
          <a:bodyPr lIns="90000" rIns="90000" tIns="45000" bIns="45000" anchor="t">
            <a:noAutofit/>
          </a:bodyPr>
          <a:p>
            <a:r>
              <a:rPr b="0" lang="en-IN" sz="1200" spc="-1" strike="noStrike">
                <a:solidFill>
                  <a:srgbClr val="000000"/>
                </a:solidFill>
                <a:latin typeface="Arial"/>
              </a:rPr>
              <a:t>2. Dragiewicz, Molly, Bridget Harris, Delanie Woodlock, Michael, Salter, Helen Easton, Angela Lynch, Helen Campbell, Jhan Leach,and</a:t>
            </a:r>
            <a:endParaRPr b="0" lang="en-IN" sz="1200" spc="-1" strike="noStrike">
              <a:solidFill>
                <a:srgbClr val="000000"/>
              </a:solidFill>
              <a:latin typeface="Arial"/>
            </a:endParaRPr>
          </a:p>
          <a:p>
            <a:r>
              <a:rPr b="0" lang="en-IN" sz="1200" spc="-1" strike="noStrike">
                <a:solidFill>
                  <a:srgbClr val="000000"/>
                </a:solidFill>
                <a:latin typeface="Arial"/>
              </a:rPr>
              <a:t>Lulu Milne. "Domestic Violence and Communication Technology: Survivor Experiences of Intrusion, Surveillance, and</a:t>
            </a:r>
            <a:endParaRPr b="0" lang="en-IN" sz="1200" spc="-1" strike="noStrike">
              <a:solidFill>
                <a:srgbClr val="000000"/>
              </a:solidFill>
              <a:latin typeface="Arial"/>
            </a:endParaRPr>
          </a:p>
          <a:p>
            <a:r>
              <a:rPr b="0" lang="en-IN" sz="1200" spc="-1" strike="noStrike">
                <a:solidFill>
                  <a:srgbClr val="000000"/>
                </a:solidFill>
                <a:latin typeface="Arial"/>
              </a:rPr>
              <a:t>Identity Crime." (2019).</a:t>
            </a:r>
            <a:endParaRPr b="0" lang="en-IN" sz="1200" spc="-1" strike="noStrike">
              <a:solidFill>
                <a:srgbClr val="000000"/>
              </a:solidFill>
              <a:latin typeface="Arial"/>
            </a:endParaRPr>
          </a:p>
        </p:txBody>
      </p:sp>
      <p:sp>
        <p:nvSpPr>
          <p:cNvPr id="294" name=""/>
          <p:cNvSpPr txBox="1"/>
          <p:nvPr/>
        </p:nvSpPr>
        <p:spPr>
          <a:xfrm>
            <a:off x="739440" y="3196440"/>
            <a:ext cx="6676560" cy="943560"/>
          </a:xfrm>
          <a:prstGeom prst="rect">
            <a:avLst/>
          </a:prstGeom>
          <a:noFill/>
          <a:ln w="0">
            <a:noFill/>
          </a:ln>
        </p:spPr>
        <p:txBody>
          <a:bodyPr lIns="90000" rIns="90000" tIns="45000" bIns="45000" anchor="t">
            <a:noAutofit/>
          </a:bodyPr>
          <a:p>
            <a:r>
              <a:rPr b="0" lang="en-IN" sz="1200" spc="-1" strike="noStrike">
                <a:solidFill>
                  <a:srgbClr val="000000"/>
                </a:solidFill>
                <a:latin typeface="Arial"/>
              </a:rPr>
              <a:t>3. Fiolet, Renee, Cynthia Brown, Molly Wellington, Karen Bentley, and Kelsey Hegarty. "Exploring the Impact of Technology-Facilitated Abuse and Its Relationship with Domestic Violence: A Qualitative Study on Experts’ Perceptions." Global qualitative nursing research 8 (2021): 23333936211028176.</a:t>
            </a:r>
            <a:endParaRPr b="0" lang="en-IN" sz="1200" spc="-1" strike="noStrike">
              <a:solidFill>
                <a:srgbClr val="000000"/>
              </a:solidFill>
              <a:latin typeface="Arial"/>
            </a:endParaRPr>
          </a:p>
        </p:txBody>
      </p:sp>
      <p:sp>
        <p:nvSpPr>
          <p:cNvPr id="295" name=""/>
          <p:cNvSpPr txBox="1"/>
          <p:nvPr/>
        </p:nvSpPr>
        <p:spPr>
          <a:xfrm>
            <a:off x="753480" y="4104000"/>
            <a:ext cx="6482520" cy="1260000"/>
          </a:xfrm>
          <a:prstGeom prst="rect">
            <a:avLst/>
          </a:prstGeom>
          <a:noFill/>
          <a:ln w="0">
            <a:noFill/>
          </a:ln>
        </p:spPr>
        <p:txBody>
          <a:bodyPr lIns="90000" rIns="90000" tIns="45000" bIns="45000" anchor="t">
            <a:noAutofit/>
          </a:bodyPr>
          <a:p>
            <a:r>
              <a:rPr b="0" lang="en-IN" sz="1200" spc="-1" strike="noStrike">
                <a:solidFill>
                  <a:srgbClr val="000000"/>
                </a:solidFill>
                <a:latin typeface="Arial"/>
              </a:rPr>
              <a:t>4. Flynn, ASHER, Anastasia Powell, and Sophie Hindes. Technology- Facilitated Abuse: A Survey of Support Services Stakeholders. ANROWS Research Report, 2021.</a:t>
            </a:r>
            <a:endParaRPr b="0" lang="en-IN" sz="1200" spc="-1" strike="noStrike">
              <a:solidFill>
                <a:srgbClr val="000000"/>
              </a:solidFill>
              <a:latin typeface="Arial"/>
            </a:endParaRPr>
          </a:p>
        </p:txBody>
      </p:sp>
      <p:sp>
        <p:nvSpPr>
          <p:cNvPr id="296" name=""/>
          <p:cNvSpPr txBox="1"/>
          <p:nvPr/>
        </p:nvSpPr>
        <p:spPr>
          <a:xfrm>
            <a:off x="753480" y="4680000"/>
            <a:ext cx="6986520" cy="602280"/>
          </a:xfrm>
          <a:prstGeom prst="rect">
            <a:avLst/>
          </a:prstGeom>
          <a:noFill/>
          <a:ln w="0">
            <a:noFill/>
          </a:ln>
        </p:spPr>
        <p:txBody>
          <a:bodyPr lIns="90000" rIns="90000" tIns="45000" bIns="45000" anchor="t">
            <a:noAutofit/>
          </a:bodyPr>
          <a:p>
            <a:r>
              <a:rPr b="0" lang="en-IN" sz="1200" spc="-1" strike="noStrike">
                <a:solidFill>
                  <a:srgbClr val="000000"/>
                </a:solidFill>
                <a:latin typeface="Arial"/>
              </a:rPr>
              <a:t>5. "Preventing Misuse and Criminal Communication through Payment</a:t>
            </a:r>
            <a:endParaRPr b="0" lang="en-IN" sz="1200" spc="-1" strike="noStrike">
              <a:solidFill>
                <a:srgbClr val="000000"/>
              </a:solidFill>
              <a:latin typeface="Arial"/>
            </a:endParaRPr>
          </a:p>
          <a:p>
            <a:r>
              <a:rPr b="0" lang="en-IN" sz="1200" spc="-1" strike="noStrike">
                <a:solidFill>
                  <a:srgbClr val="000000"/>
                </a:solidFill>
                <a:latin typeface="Arial"/>
              </a:rPr>
              <a:t>Text Fields." Accessed 9 Dec 2021, https://www.austrac.gov.au/business/how-comply-guidance-and-</a:t>
            </a:r>
            <a:endParaRPr b="0" lang="en-IN" sz="1200" spc="-1" strike="noStrike">
              <a:solidFill>
                <a:srgbClr val="000000"/>
              </a:solidFill>
              <a:latin typeface="Arial"/>
            </a:endParaRPr>
          </a:p>
          <a:p>
            <a:r>
              <a:rPr b="0" lang="en-IN" sz="1200" spc="-1" strike="noStrike">
                <a:solidFill>
                  <a:srgbClr val="000000"/>
                </a:solidFill>
                <a:latin typeface="Arial"/>
              </a:rPr>
              <a:t>resources/guidance-resources/payment-text-fields.</a:t>
            </a:r>
            <a:endParaRPr b="0" lang="en-IN" sz="1200" spc="-1" strike="noStrike">
              <a:solidFill>
                <a:srgbClr val="000000"/>
              </a:solidFill>
              <a:latin typeface="Arial"/>
            </a:endParaRPr>
          </a:p>
        </p:txBody>
      </p:sp>
      <p:sp>
        <p:nvSpPr>
          <p:cNvPr id="297" name=""/>
          <p:cNvSpPr txBox="1"/>
          <p:nvPr/>
        </p:nvSpPr>
        <p:spPr>
          <a:xfrm>
            <a:off x="756000" y="5400000"/>
            <a:ext cx="6660000" cy="602280"/>
          </a:xfrm>
          <a:prstGeom prst="rect">
            <a:avLst/>
          </a:prstGeom>
          <a:noFill/>
          <a:ln w="0">
            <a:noFill/>
          </a:ln>
        </p:spPr>
        <p:txBody>
          <a:bodyPr lIns="90000" rIns="90000" tIns="45000" bIns="45000" anchor="t">
            <a:noAutofit/>
          </a:bodyPr>
          <a:p>
            <a:r>
              <a:rPr b="0" lang="en-IN" sz="1200" spc="-1" strike="noStrike">
                <a:solidFill>
                  <a:srgbClr val="000000"/>
                </a:solidFill>
                <a:latin typeface="Arial"/>
              </a:rPr>
              <a:t>6. Leontjeva, Anna, Genevieve Richards, Kaavya Sriskandaraja, Jessica Perchman, and Luiz Pizzato. "Detection of Abuse in Financial Transaction Descriptions Using Machine Learning." arXiv preprint arXiv:2303.08016 (2023)</a:t>
            </a:r>
            <a:endParaRPr b="0" lang="en-IN" sz="1200" spc="-1" strike="noStrike">
              <a:solidFill>
                <a:srgbClr val="000000"/>
              </a:solidFill>
              <a:latin typeface="Arial"/>
            </a:endParaRPr>
          </a:p>
        </p:txBody>
      </p:sp>
      <p:sp>
        <p:nvSpPr>
          <p:cNvPr id="298" name=""/>
          <p:cNvSpPr txBox="1"/>
          <p:nvPr/>
        </p:nvSpPr>
        <p:spPr>
          <a:xfrm>
            <a:off x="756000" y="6156000"/>
            <a:ext cx="6840000" cy="772920"/>
          </a:xfrm>
          <a:prstGeom prst="rect">
            <a:avLst/>
          </a:prstGeom>
          <a:noFill/>
          <a:ln w="0">
            <a:noFill/>
          </a:ln>
        </p:spPr>
        <p:txBody>
          <a:bodyPr lIns="90000" rIns="90000" tIns="45000" bIns="45000" anchor="t">
            <a:noAutofit/>
          </a:bodyPr>
          <a:p>
            <a:r>
              <a:rPr b="0" lang="en-IN" sz="1200" spc="-1" strike="noStrike">
                <a:solidFill>
                  <a:srgbClr val="000000"/>
                </a:solidFill>
                <a:latin typeface="Arial"/>
              </a:rPr>
              <a:t>7. UOL. "Homem ´E Preso Suspeito De Fazer S´Erie De Pix De Centavos Com Ameac¸as `a Ex." Last modified 20-06-2022, 2022. </a:t>
            </a:r>
            <a:r>
              <a:rPr b="0" lang="en-IN" sz="1200" spc="-1" strike="noStrike">
                <a:solidFill>
                  <a:srgbClr val="000000"/>
                </a:solidFill>
                <a:latin typeface="Arial"/>
                <a:hlinkClick r:id="rId1"/>
              </a:rPr>
              <a:t>https://noticias.uol.com.br/cotidiano/ultimasnoticias/2022/06/20/homem-e-preso-suspeito-de-fazer-pix-com</a:t>
            </a:r>
            <a:r>
              <a:rPr b="0" lang="en-IN" sz="1200" spc="-1" strike="noStrike">
                <a:solidFill>
                  <a:srgbClr val="000000"/>
                </a:solidFill>
                <a:latin typeface="Arial"/>
              </a:rPr>
              <a:t>ameacas-a-ex.htm.</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5"/>
          <p:cNvSpPr/>
          <p:nvPr/>
        </p:nvSpPr>
        <p:spPr>
          <a:xfrm>
            <a:off x="504360" y="788760"/>
            <a:ext cx="9089280" cy="1418760"/>
          </a:xfrm>
          <a:prstGeom prst="rect">
            <a:avLst/>
          </a:prstGeom>
          <a:noFill/>
          <a:ln w="0">
            <a:noFill/>
          </a:ln>
        </p:spPr>
        <p:style>
          <a:lnRef idx="0"/>
          <a:fillRef idx="0"/>
          <a:effectRef idx="0"/>
          <a:fontRef idx="minor"/>
        </p:style>
        <p:txBody>
          <a:bodyPr lIns="90000" rIns="90000" tIns="45000" bIns="45000" anchor="ctr">
            <a:normAutofit/>
          </a:bodyPr>
          <a:p>
            <a:pPr>
              <a:lnSpc>
                <a:spcPct val="100000"/>
              </a:lnSpc>
              <a:spcBef>
                <a:spcPts val="561"/>
              </a:spcBef>
              <a:tabLst>
                <a:tab algn="l" pos="0"/>
              </a:tabLst>
            </a:pPr>
            <a:r>
              <a:rPr b="1" lang="en-US" sz="2800" spc="-1" strike="noStrike">
                <a:solidFill>
                  <a:schemeClr val="accent1">
                    <a:lumMod val="50000"/>
                  </a:schemeClr>
                </a:solidFill>
                <a:latin typeface="Times New Roman"/>
              </a:rPr>
              <a:t>Objective</a:t>
            </a:r>
            <a:endParaRPr b="0" lang="en-IN" sz="2800" spc="-1" strike="noStrike">
              <a:solidFill>
                <a:srgbClr val="000000"/>
              </a:solidFill>
              <a:latin typeface="Arial"/>
            </a:endParaRPr>
          </a:p>
        </p:txBody>
      </p:sp>
      <p:sp>
        <p:nvSpPr>
          <p:cNvPr id="221" name="PlaceHolder 6"/>
          <p:cNvSpPr/>
          <p:nvPr/>
        </p:nvSpPr>
        <p:spPr>
          <a:xfrm>
            <a:off x="459000" y="2160360"/>
            <a:ext cx="9089280" cy="5021280"/>
          </a:xfrm>
          <a:prstGeom prst="rect">
            <a:avLst/>
          </a:prstGeom>
          <a:noFill/>
          <a:ln w="0">
            <a:noFill/>
          </a:ln>
        </p:spPr>
        <p:style>
          <a:lnRef idx="0"/>
          <a:fillRef idx="0"/>
          <a:effectRef idx="0"/>
          <a:fontRef idx="minor"/>
        </p:style>
        <p:txBody>
          <a:bodyPr lIns="90000" rIns="90000" tIns="45000" bIns="45000" anchor="t">
            <a:noAutofit/>
          </a:bodyPr>
          <a:p>
            <a:pPr marL="343080" indent="-216000">
              <a:lnSpc>
                <a:spcPct val="100000"/>
              </a:lnSpc>
              <a:spcBef>
                <a:spcPts val="561"/>
              </a:spcBef>
              <a:buClr>
                <a:srgbClr val="000000"/>
              </a:buClr>
              <a:buSzPct val="45000"/>
              <a:buFont typeface="Wingdings" charset="2"/>
              <a:buChar char=""/>
              <a:tabLst>
                <a:tab algn="l" pos="0"/>
              </a:tabLst>
            </a:pPr>
            <a:r>
              <a:rPr b="0" lang="en-US" sz="2800" spc="-1" strike="noStrike">
                <a:solidFill>
                  <a:srgbClr val="000000"/>
                </a:solidFill>
                <a:latin typeface="Calibri"/>
              </a:rPr>
              <a:t>Technology has been used in targeted forms of domestic and family harassment, and there are challenges to detect, respond to, and deal with this type of abuse..</a:t>
            </a:r>
            <a:endParaRPr b="0" lang="en-IN" sz="2800" spc="-1" strike="noStrike">
              <a:solidFill>
                <a:srgbClr val="000000"/>
              </a:solidFill>
              <a:latin typeface="Arial"/>
            </a:endParaRPr>
          </a:p>
          <a:p>
            <a:pPr>
              <a:lnSpc>
                <a:spcPct val="100000"/>
              </a:lnSpc>
              <a:spcBef>
                <a:spcPts val="561"/>
              </a:spcBef>
              <a:tabLst>
                <a:tab algn="l" pos="0"/>
              </a:tabLst>
            </a:pPr>
            <a:endParaRPr b="0" lang="en-IN" sz="2800" spc="-1" strike="noStrike">
              <a:solidFill>
                <a:srgbClr val="000000"/>
              </a:solidFill>
              <a:latin typeface="Arial"/>
            </a:endParaRPr>
          </a:p>
          <a:p>
            <a:pPr marL="343080" indent="-216000">
              <a:lnSpc>
                <a:spcPct val="100000"/>
              </a:lnSpc>
              <a:spcBef>
                <a:spcPts val="561"/>
              </a:spcBef>
              <a:buClr>
                <a:srgbClr val="000000"/>
              </a:buClr>
              <a:buSzPct val="45000"/>
              <a:buFont typeface="Wingdings" charset="2"/>
              <a:buChar char=""/>
              <a:tabLst>
                <a:tab algn="l" pos="0"/>
              </a:tabLst>
            </a:pPr>
            <a:r>
              <a:rPr b="0" lang="en-US" sz="2800" spc="-1" strike="noStrike">
                <a:solidFill>
                  <a:srgbClr val="000000"/>
                </a:solidFill>
                <a:latin typeface="Calibri"/>
              </a:rPr>
              <a:t>To prevent this kind of harassment into digital payment section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
          <p:cNvSpPr/>
          <p:nvPr/>
        </p:nvSpPr>
        <p:spPr>
          <a:xfrm>
            <a:off x="900000" y="3724200"/>
            <a:ext cx="8099280" cy="1675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US" sz="5400" spc="-1" strike="noStrike">
                <a:solidFill>
                  <a:srgbClr val="000000"/>
                </a:solidFill>
                <a:latin typeface="Calibri"/>
                <a:ea typeface="DejaVu Sans"/>
              </a:rPr>
              <a:t>Questions</a:t>
            </a:r>
            <a:endParaRPr b="0" lang="en-IN"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
          <p:cNvSpPr/>
          <p:nvPr/>
        </p:nvSpPr>
        <p:spPr>
          <a:xfrm>
            <a:off x="3960000" y="4133880"/>
            <a:ext cx="2219040" cy="545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5400" spc="-1" strike="noStrike">
              <a:solidFill>
                <a:srgbClr val="000000"/>
              </a:solidFill>
              <a:latin typeface="Arial"/>
              <a:ea typeface="DejaVu Sans"/>
            </a:endParaRPr>
          </a:p>
        </p:txBody>
      </p:sp>
      <p:sp>
        <p:nvSpPr>
          <p:cNvPr id="301" name=""/>
          <p:cNvSpPr/>
          <p:nvPr/>
        </p:nvSpPr>
        <p:spPr>
          <a:xfrm>
            <a:off x="2952000" y="3996000"/>
            <a:ext cx="4139640" cy="855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5400" spc="-1" strike="noStrike">
                <a:solidFill>
                  <a:srgbClr val="000000"/>
                </a:solidFill>
                <a:latin typeface="Arial"/>
              </a:rPr>
              <a:t>Thank You</a:t>
            </a:r>
            <a:endParaRPr b="0" lang="en-IN"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788760"/>
            <a:ext cx="9089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600" spc="-1" strike="noStrike">
                <a:solidFill>
                  <a:schemeClr val="accent1">
                    <a:lumMod val="50000"/>
                  </a:schemeClr>
                </a:solidFill>
                <a:latin typeface="Calibri"/>
              </a:rPr>
              <a:t>Introduction</a:t>
            </a:r>
            <a:endParaRPr b="0" lang="en-IN" sz="3600" spc="-1" strike="noStrike">
              <a:solidFill>
                <a:srgbClr val="000000"/>
              </a:solidFill>
              <a:latin typeface="Arial"/>
            </a:endParaRPr>
          </a:p>
        </p:txBody>
      </p:sp>
      <p:sp>
        <p:nvSpPr>
          <p:cNvPr id="223" name="PlaceHolder 2"/>
          <p:cNvSpPr>
            <a:spLocks noGrp="1"/>
          </p:cNvSpPr>
          <p:nvPr>
            <p:ph/>
          </p:nvPr>
        </p:nvSpPr>
        <p:spPr>
          <a:xfrm>
            <a:off x="458640" y="2160000"/>
            <a:ext cx="9089280" cy="502128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Welcome to the presentation on "Detection of Abuse in Payment Platforms (Paytm/Google Pay) Using Machine Learning."</a:t>
            </a:r>
            <a:endParaRPr b="0" lang="en-IN" sz="28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Overview of the rising importance of secure and abuse-free payment platforms.</a:t>
            </a:r>
            <a:endParaRPr b="0" lang="en-IN" sz="28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Introduce the role of machine learning in automating the detection process and ensuring user safety.</a:t>
            </a:r>
            <a:endParaRPr b="0" lang="en-IN" sz="28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788760"/>
            <a:ext cx="81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200" spc="-1" strike="noStrike">
                <a:solidFill>
                  <a:schemeClr val="accent1">
                    <a:lumMod val="50000"/>
                  </a:schemeClr>
                </a:solidFill>
                <a:latin typeface="Calibri"/>
              </a:rPr>
              <a:t>Understanding Abuse in Payment Platforms</a:t>
            </a:r>
            <a:endParaRPr b="0" lang="en-IN" sz="3200" spc="-1" strike="noStrike">
              <a:solidFill>
                <a:srgbClr val="000000"/>
              </a:solidFill>
              <a:latin typeface="Arial"/>
            </a:endParaRPr>
          </a:p>
        </p:txBody>
      </p:sp>
      <p:sp>
        <p:nvSpPr>
          <p:cNvPr id="225" name="PlaceHolder 2"/>
          <p:cNvSpPr>
            <a:spLocks noGrp="1"/>
          </p:cNvSpPr>
          <p:nvPr>
            <p:ph/>
          </p:nvPr>
        </p:nvSpPr>
        <p:spPr>
          <a:xfrm>
            <a:off x="494640" y="1983960"/>
            <a:ext cx="9089280" cy="502128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Define abuse in the context of payment platforms.</a:t>
            </a:r>
            <a:endParaRPr b="0" lang="en-IN" sz="28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Examples of abuse, such as fraudulent transactions, identity theft, phishing attacks, and money laundering.</a:t>
            </a:r>
            <a:endParaRPr b="0" lang="en-IN" sz="28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Emphasize the financial risks and consequences associated with abuse for users and the platform itself.</a:t>
            </a:r>
            <a:endParaRPr b="0" lang="en-IN" sz="28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788760"/>
            <a:ext cx="90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2800" spc="-1" strike="noStrike">
                <a:solidFill>
                  <a:schemeClr val="accent1">
                    <a:lumMod val="50000"/>
                  </a:schemeClr>
                </a:solidFill>
                <a:latin typeface="Calibri"/>
              </a:rPr>
              <a:t>Challenges in Detecting Financial Transaction Abuse</a:t>
            </a:r>
            <a:endParaRPr b="0" lang="en-IN" sz="2800" spc="-1" strike="noStrike">
              <a:solidFill>
                <a:srgbClr val="000000"/>
              </a:solidFill>
              <a:latin typeface="Arial"/>
            </a:endParaRPr>
          </a:p>
        </p:txBody>
      </p:sp>
      <p:sp>
        <p:nvSpPr>
          <p:cNvPr id="227" name="PlaceHolder 2"/>
          <p:cNvSpPr>
            <a:spLocks noGrp="1"/>
          </p:cNvSpPr>
          <p:nvPr>
            <p:ph/>
          </p:nvPr>
        </p:nvSpPr>
        <p:spPr>
          <a:xfrm>
            <a:off x="458640" y="2163960"/>
            <a:ext cx="9224640" cy="502128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600" spc="-1" strike="noStrike">
                <a:solidFill>
                  <a:srgbClr val="000000"/>
                </a:solidFill>
                <a:latin typeface="Calibri"/>
              </a:rPr>
              <a:t> • </a:t>
            </a:r>
            <a:r>
              <a:rPr b="0" lang="en-US" sz="2600" spc="-1" strike="noStrike">
                <a:solidFill>
                  <a:srgbClr val="000000"/>
                </a:solidFill>
                <a:latin typeface="Calibri"/>
              </a:rPr>
              <a:t>Complexity of financial data and patterns: Financial transactions involve various parameters and complex relationships, making it challenging to identify abusive patterns.</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Evolving tactics and techniques: Fraudsters continually adapt and employ new strategies, making it difficult for traditional rule-based systems to keep up.</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High volume of transactions: The sheer number of transactions makes manual detection inefficient and time-consuming.</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Limitations of traditional approaches: Rule-based systems often fail to detect sophisticated abuse, requiring more advanced methods</a:t>
            </a:r>
            <a:r>
              <a:rPr b="0" lang="en-US" sz="2400" spc="-1" strike="noStrike">
                <a:solidFill>
                  <a:srgbClr val="000000"/>
                </a:solidFill>
                <a:latin typeface="Calibri"/>
              </a:rPr>
              <a:t>.</a:t>
            </a:r>
            <a:endParaRPr b="0" lang="en-IN" sz="24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788760"/>
            <a:ext cx="90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200" spc="-1" strike="noStrike">
                <a:solidFill>
                  <a:schemeClr val="accent1">
                    <a:lumMod val="50000"/>
                  </a:schemeClr>
                </a:solidFill>
                <a:latin typeface="Calibri"/>
              </a:rPr>
              <a:t>Role of Machine Learning in Detection</a:t>
            </a:r>
            <a:endParaRPr b="0" lang="en-IN" sz="3200" spc="-1" strike="noStrike">
              <a:solidFill>
                <a:srgbClr val="000000"/>
              </a:solidFill>
              <a:latin typeface="Arial"/>
            </a:endParaRPr>
          </a:p>
        </p:txBody>
      </p:sp>
      <p:sp>
        <p:nvSpPr>
          <p:cNvPr id="229" name="PlaceHolder 2"/>
          <p:cNvSpPr>
            <a:spLocks noGrp="1"/>
          </p:cNvSpPr>
          <p:nvPr>
            <p:ph/>
          </p:nvPr>
        </p:nvSpPr>
        <p:spPr>
          <a:xfrm>
            <a:off x="458640" y="2271960"/>
            <a:ext cx="9224640" cy="413532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600" spc="-1" strike="noStrike">
                <a:solidFill>
                  <a:srgbClr val="000000"/>
                </a:solidFill>
                <a:latin typeface="Calibri"/>
              </a:rPr>
              <a:t> • </a:t>
            </a:r>
            <a:r>
              <a:rPr b="0" lang="en-US" sz="2600" spc="-1" strike="noStrike">
                <a:solidFill>
                  <a:srgbClr val="000000"/>
                </a:solidFill>
                <a:latin typeface="Calibri"/>
              </a:rPr>
              <a:t>Machine learning enables the automation of abuse detection through the analysis of vast amounts of data.</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600" spc="-1" strike="noStrike">
                <a:solidFill>
                  <a:srgbClr val="000000"/>
                </a:solidFill>
                <a:latin typeface="Calibri"/>
              </a:rPr>
              <a:t> • </a:t>
            </a:r>
            <a:r>
              <a:rPr b="0" lang="en-US" sz="2600" spc="-1" strike="noStrike">
                <a:solidFill>
                  <a:srgbClr val="000000"/>
                </a:solidFill>
                <a:latin typeface="Calibri"/>
              </a:rPr>
              <a:t>Key advantages of using machine learning include:</a:t>
            </a:r>
            <a:endParaRPr b="0" lang="en-IN" sz="26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Ability to process and analyze large volumes of data quickly.</a:t>
            </a:r>
            <a:endParaRPr b="0" lang="en-IN" sz="28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Identification of complex patterns and anomalies that may indicate abuse.</a:t>
            </a:r>
            <a:endParaRPr b="0" lang="en-IN" sz="2800" spc="-1" strike="noStrike">
              <a:solidFill>
                <a:srgbClr val="000000"/>
              </a:solidFill>
              <a:latin typeface="Arial"/>
            </a:endParaRPr>
          </a:p>
          <a:p>
            <a:pPr marL="343080" indent="0">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Continuous learning and adaptation to evolving fraud tactics.</a:t>
            </a:r>
            <a:endParaRPr b="0" lang="en-IN" sz="28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788760"/>
            <a:ext cx="90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200" spc="-1" strike="noStrike">
                <a:solidFill>
                  <a:schemeClr val="accent1">
                    <a:lumMod val="50000"/>
                  </a:schemeClr>
                </a:solidFill>
                <a:latin typeface="Calibri"/>
              </a:rPr>
              <a:t>Data Preparation and Feature Engineering</a:t>
            </a:r>
            <a:endParaRPr b="0" lang="en-IN" sz="3200" spc="-1" strike="noStrike">
              <a:solidFill>
                <a:srgbClr val="000000"/>
              </a:solidFill>
              <a:latin typeface="Arial"/>
            </a:endParaRPr>
          </a:p>
        </p:txBody>
      </p:sp>
      <p:sp>
        <p:nvSpPr>
          <p:cNvPr id="231" name="PlaceHolder 2"/>
          <p:cNvSpPr>
            <a:spLocks noGrp="1"/>
          </p:cNvSpPr>
          <p:nvPr>
            <p:ph/>
          </p:nvPr>
        </p:nvSpPr>
        <p:spPr>
          <a:xfrm>
            <a:off x="422640" y="2451960"/>
            <a:ext cx="9224640" cy="294732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Data preprocessing is crucial for effective machine learning.</a:t>
            </a:r>
            <a:endParaRPr b="0" lang="en-IN" sz="2400" spc="-1" strike="noStrike">
              <a:solidFill>
                <a:srgbClr val="000000"/>
              </a:solidFill>
              <a:latin typeface="Arial"/>
            </a:endParaRPr>
          </a:p>
          <a:p>
            <a:pPr marL="343080" indent="0">
              <a:lnSpc>
                <a:spcPct val="100000"/>
              </a:lnSpc>
              <a:spcBef>
                <a:spcPts val="56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Feature engineering involves creating relevant features from raw transaction data.</a:t>
            </a:r>
            <a:endParaRPr b="0" lang="en-IN" sz="2400" spc="-1" strike="noStrike">
              <a:solidFill>
                <a:srgbClr val="000000"/>
              </a:solidFill>
              <a:latin typeface="Arial"/>
            </a:endParaRPr>
          </a:p>
          <a:p>
            <a:pPr marL="343080" indent="0">
              <a:lnSpc>
                <a:spcPct val="100000"/>
              </a:lnSpc>
              <a:spcBef>
                <a:spcPts val="56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Common features used in abuse detection include transaction amount, frequency, time, and geographical information.</a:t>
            </a:r>
            <a:endParaRPr b="0" lang="en-IN" sz="2400" spc="-1" strike="noStrike">
              <a:solidFill>
                <a:srgbClr val="000000"/>
              </a:solidFill>
              <a:latin typeface="Arial"/>
            </a:endParaRPr>
          </a:p>
          <a:p>
            <a:pPr marL="343080" indent="0">
              <a:lnSpc>
                <a:spcPct val="100000"/>
              </a:lnSpc>
              <a:spcBef>
                <a:spcPts val="56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Incorporating external data sources, such as watchlists and historical fraud data, enhances detection accuracy..</a:t>
            </a:r>
            <a:endParaRPr b="0" lang="en-IN" sz="24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788760"/>
            <a:ext cx="9035280" cy="1418760"/>
          </a:xfrm>
          <a:prstGeom prst="rect">
            <a:avLst/>
          </a:prstGeom>
          <a:noFill/>
          <a:ln w="0">
            <a:noFill/>
          </a:ln>
        </p:spPr>
        <p:txBody>
          <a:bodyPr lIns="90000" rIns="90000" tIns="45000" bIns="45000" anchor="ctr">
            <a:normAutofit/>
          </a:bodyPr>
          <a:p>
            <a:pPr indent="0">
              <a:lnSpc>
                <a:spcPct val="100000"/>
              </a:lnSpc>
              <a:buNone/>
              <a:tabLst>
                <a:tab algn="l" pos="0"/>
              </a:tabLst>
            </a:pPr>
            <a:r>
              <a:rPr b="0" lang="en-US" sz="3200" spc="-1" strike="noStrike">
                <a:solidFill>
                  <a:schemeClr val="accent1">
                    <a:lumMod val="50000"/>
                  </a:schemeClr>
                </a:solidFill>
                <a:latin typeface="Calibri"/>
              </a:rPr>
              <a:t>Supervised Learning Algorithms</a:t>
            </a:r>
            <a:endParaRPr b="0" lang="en-IN" sz="3200" spc="-1" strike="noStrike">
              <a:solidFill>
                <a:srgbClr val="000000"/>
              </a:solidFill>
              <a:latin typeface="Arial"/>
            </a:endParaRPr>
          </a:p>
        </p:txBody>
      </p:sp>
      <p:sp>
        <p:nvSpPr>
          <p:cNvPr id="233" name="PlaceHolder 2"/>
          <p:cNvSpPr>
            <a:spLocks noGrp="1"/>
          </p:cNvSpPr>
          <p:nvPr>
            <p:ph/>
          </p:nvPr>
        </p:nvSpPr>
        <p:spPr>
          <a:xfrm>
            <a:off x="422640" y="2451960"/>
            <a:ext cx="9224640" cy="2947320"/>
          </a:xfrm>
          <a:prstGeom prst="rect">
            <a:avLst/>
          </a:prstGeom>
          <a:noFill/>
          <a:ln w="0">
            <a:noFill/>
          </a:ln>
        </p:spPr>
        <p:txBody>
          <a:bodyPr lIns="90000" rIns="90000" tIns="45000" bIns="45000" anchor="t">
            <a:noAutofit/>
          </a:bodyPr>
          <a:p>
            <a:pPr marL="343080" indent="0">
              <a:lnSpc>
                <a:spcPct val="100000"/>
              </a:lnSpc>
              <a:spcBef>
                <a:spcPts val="56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Supervised learning algorithms use labeled datasets to learn patterns and make predictions.</a:t>
            </a:r>
            <a:endParaRPr b="0" lang="en-IN" sz="2400" spc="-1" strike="noStrike">
              <a:solidFill>
                <a:srgbClr val="000000"/>
              </a:solidFill>
              <a:latin typeface="Arial"/>
            </a:endParaRPr>
          </a:p>
          <a:p>
            <a:pPr marL="343080" indent="0">
              <a:lnSpc>
                <a:spcPct val="100000"/>
              </a:lnSpc>
              <a:spcBef>
                <a:spcPts val="56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Decision trees, random forests, and gradient boosting algorithms are commonly used for abuse detection.</a:t>
            </a:r>
            <a:endParaRPr b="0" lang="en-IN" sz="2400" spc="-1" strike="noStrike">
              <a:solidFill>
                <a:srgbClr val="000000"/>
              </a:solidFill>
              <a:latin typeface="Arial"/>
            </a:endParaRPr>
          </a:p>
          <a:p>
            <a:pPr marL="343080" indent="0">
              <a:lnSpc>
                <a:spcPct val="100000"/>
              </a:lnSpc>
              <a:spcBef>
                <a:spcPts val="56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Support Vector Machines (SVM) and Neural Networks (NN) excel at capturing complex relationships in the data.</a:t>
            </a:r>
            <a:endParaRPr b="0" lang="en-IN" sz="2400" spc="-1" strike="noStrike">
              <a:solidFill>
                <a:srgbClr val="000000"/>
              </a:solidFill>
              <a:latin typeface="Arial"/>
            </a:endParaRPr>
          </a:p>
          <a:p>
            <a:pPr marL="343080" indent="0">
              <a:lnSpc>
                <a:spcPct val="100000"/>
              </a:lnSpc>
              <a:spcBef>
                <a:spcPts val="56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The training process involves feeding labeled data into the algorithms to enable them to generalize patterns.</a:t>
            </a:r>
            <a:endParaRPr b="0" lang="en-IN" sz="2400" spc="-1" strike="noStrike">
              <a:solidFill>
                <a:srgbClr val="000000"/>
              </a:solidFill>
              <a:latin typeface="Arial"/>
            </a:endParaRPr>
          </a:p>
          <a:p>
            <a:pPr marL="343080" indent="0">
              <a:lnSpc>
                <a:spcPct val="100000"/>
              </a:lnSpc>
              <a:spcBef>
                <a:spcPts val="56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326</TotalTime>
  <Application>LibreOffice/7.5.3.2$Windows_X86_64 LibreOffice_project/9f56dff12ba03b9acd7730a5a481eea045e468f3</Application>
  <AppVersion>15.0000</AppVersion>
  <Words>57</Words>
  <Paragraphs>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dc:creator/>
  <dc:description/>
  <dc:language>en-IN</dc:language>
  <cp:lastModifiedBy/>
  <dcterms:modified xsi:type="dcterms:W3CDTF">2023-06-08T13:17:18Z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5</vt:i4>
  </property>
</Properties>
</file>