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5.xml" ContentType="application/vnd.openxmlformats-officedocument.presentationml.notesSlide+xml"/>
  <Override PartName="/ppt/notesSlides/_rels/notesSlide5.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jpeg" ContentType="image/jpeg"/>
  <Override PartName="/ppt/media/image2.jpeg" ContentType="image/jpeg"/>
  <Override PartName="/ppt/media/image3.jpeg" ContentType="image/jpeg"/>
  <Override PartName="/ppt/media/image4.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0080625" cy="567055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21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1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13"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14"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5"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8A6999FA-F303-48A2-88A6-5F1FF01F35EE}"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5680" cy="3085560"/>
          </a:xfrm>
          <a:prstGeom prst="rect">
            <a:avLst/>
          </a:prstGeom>
          <a:ln w="0">
            <a:noFill/>
          </a:ln>
        </p:spPr>
      </p:sp>
      <p:sp>
        <p:nvSpPr>
          <p:cNvPr id="25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257" name="PlaceHolder 3"/>
          <p:cNvSpPr>
            <a:spLocks noGrp="1"/>
          </p:cNvSpPr>
          <p:nvPr>
            <p:ph type="sldNum" idx="19"/>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D45C98E7-9A44-4251-901B-59107A75A472}"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F8D45A8-9F8E-4D0A-84C2-7CE347DA9F3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1E4A4E1-E1BE-43F8-9165-B3043B69F1F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B8F5560-29E7-4A99-803A-2420FF2743E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D4F853C-BA91-40AB-86B8-2AA11365693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5C611E6-B8DA-45D7-BEF6-B6B3C9CC58DD}"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4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8313C3F-8FA5-4173-8CB2-8CCFFA5FF1A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5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F2ED777-72C6-47D6-BE94-FFFC63FAFF3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55E08F2-FD43-448F-95D5-76CB8496793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3544D44-9130-4BD8-92C9-EB3A3A3187E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1AC0A8B-DE23-4440-BE3E-5135E22BD464}"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5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CFADE31-1B3B-46DF-A954-A99F0D38B14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F0C43E0-79DD-4169-9484-D742B209D40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6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9F0D9C8-077D-41EA-8BEA-786FE1D7175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4825113-BDF3-484B-937E-85D448BF65B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7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772712F-012D-41AD-A4EA-CFB72C5E80B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F044DD8-E310-4233-8789-A65086396EEB}"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7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8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8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8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8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64025C0-E64B-4B23-AD2A-280D39A3C91A}"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F00D46A-7E06-4F74-BEA6-6FC3C58C60D2}"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9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4B03BE0-E6A5-4325-83B3-1B627B2266D7}"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9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F06EFE1-665B-4F2D-8F50-E967933FCC7F}"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9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103EF69-EB02-4CDD-8B5C-61CA948FB5D7}"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5E08527-D016-4C9E-8804-263A1EA3A9D3}"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13416F6-13AA-4EB7-B623-396295B7367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0912692-A1E8-44F8-86F5-4360E796A111}"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19F23A9-9E71-4740-91C4-E5D30BBBC9BD}"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0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330DFF0-02ED-4D11-A563-AB02DC2F22C7}"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0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BE709D9-DEB1-4A0C-ACD6-86ECA48F2DA8}"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1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19EDD87-278A-4783-B189-9ED4039ADC83}"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947D7BF-BA51-4D00-915F-43D8FDA4EC0F}"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2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F79091F-B6AE-400A-B49B-885D6EFBD134}"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D68A3436-404A-4AF1-A6E4-B00EA3AD7616}"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3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0ADDC1C-F4E7-4E8D-ACFF-82C620394B2B}"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3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D93D903-A338-49DA-915D-A76FDA2D35D7}"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BB4DD0B-CBE5-4857-8ADC-7474A651A7D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3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3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274D1EE-8B32-4D91-870C-F49240F28C77}"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D29DA44-1D6B-4AE8-A06C-3D4802FFE58A}"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C92AF4BF-492F-495F-82C4-07A3A230FAD8}"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4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4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7F09958-BE54-45FF-8C10-3F9DE3552424}"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4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4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4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8414FF0-94D4-443B-9397-C680C2F2A786}"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5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95B27D6-FDA2-4B3A-A313-F3D10050FE80}"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5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37ADD8E-F378-49AD-8362-5F4AAF5BF555}"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0D20BCE-6161-4ADC-AE73-B02DA867991A}"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6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04CE906-E17F-48EA-8B1F-898918CB6E30}"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FB1F9B5C-2F92-4A25-AD0E-EB7B47FF17C5}"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DB8282D-82F6-45C1-B08C-BA70A235434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7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16BBF96-FC82-4829-978A-FD64DD1FAE70}"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7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FAFAAD28-978D-4989-BA29-694831F41336}"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2F1ED96C-620F-4D00-B688-B8D21790F5F8}"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73B268F1-BDEB-4300-86DD-3125FFF4D3F4}"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F1609812-B28A-490D-92B8-C070818CED17}"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8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8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CE0864EE-6CFA-4448-A8B4-ABFDF12B732B}"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8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9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7AB2F88-74AE-42D7-9CA4-5F843B5A78F2}"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9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ECD4463-1F8A-44B8-A83E-77AA4F0CEF23}"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9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9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77058C5-F517-45BD-A7CB-44DCBFC751DF}"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54BC8EF1-7B62-42C5-8340-2413B1208315}"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50936BA-D0E6-46D8-9FB0-96C03EEA38A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20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554A2D05-445B-4840-86D2-34BB18502F5A}"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C61ABCB-67B2-4E92-9C0A-276FD8D846E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E418BF1-CCDB-4CF4-808D-035E36C24F5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819CF0-8BBD-4292-8B72-A8D948B42AB4}"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TextBox 6"/>
          <p:cNvSpPr/>
          <p:nvPr/>
        </p:nvSpPr>
        <p:spPr>
          <a:xfrm>
            <a:off x="-9720" y="5747040"/>
            <a:ext cx="924768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000000"/>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000000"/>
              </a:solidFill>
              <a:latin typeface="Arial"/>
            </a:endParaRPr>
          </a:p>
        </p:txBody>
      </p:sp>
      <p:sp>
        <p:nvSpPr>
          <p:cNvPr id="1" name="PlaceHolder 1"/>
          <p:cNvSpPr>
            <a:spLocks noGrp="1"/>
          </p:cNvSpPr>
          <p:nvPr>
            <p:ph type="title"/>
          </p:nvPr>
        </p:nvSpPr>
        <p:spPr>
          <a:xfrm>
            <a:off x="504000" y="225720"/>
            <a:ext cx="9071280" cy="946440"/>
          </a:xfrm>
          <a:prstGeom prst="rect">
            <a:avLst/>
          </a:prstGeom>
          <a:noFill/>
          <a:ln w="0">
            <a:noFill/>
          </a:ln>
          <a:effectLst>
            <a:outerShdw dist="37674" dir="2700000" blurRad="50760" rotWithShape="0">
              <a:srgbClr val="000000">
                <a:alpha val="40000"/>
              </a:srgbClr>
            </a:outerShdw>
          </a:effectLst>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 name="PlaceHolder 2"/>
          <p:cNvSpPr>
            <a:spLocks noGrp="1"/>
          </p:cNvSpPr>
          <p:nvPr>
            <p:ph type="ftr" idx="1"/>
          </p:nvPr>
        </p:nvSpPr>
        <p:spPr>
          <a:xfrm>
            <a:off x="3443760" y="5254560"/>
            <a:ext cx="3191040" cy="301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3"/>
          <p:cNvSpPr>
            <a:spLocks noGrp="1"/>
          </p:cNvSpPr>
          <p:nvPr>
            <p:ph type="sldNum" idx="2"/>
          </p:nvPr>
        </p:nvSpPr>
        <p:spPr>
          <a:xfrm>
            <a:off x="7223760" y="5254560"/>
            <a:ext cx="2351520" cy="301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1E83DC79-774F-4349-8528-0A81C59662AE}"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 name="PlaceHolder 4"/>
          <p:cNvSpPr>
            <a:spLocks noGrp="1"/>
          </p:cNvSpPr>
          <p:nvPr>
            <p:ph type="dt" idx="3"/>
          </p:nvPr>
        </p:nvSpPr>
        <p:spPr>
          <a:xfrm>
            <a:off x="504000" y="5254560"/>
            <a:ext cx="2351520" cy="301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TextBox 6"/>
          <p:cNvSpPr/>
          <p:nvPr/>
        </p:nvSpPr>
        <p:spPr>
          <a:xfrm>
            <a:off x="-9720" y="5747040"/>
            <a:ext cx="924768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ffffff"/>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ffffff"/>
              </a:solidFill>
              <a:latin typeface="Arial"/>
            </a:endParaRPr>
          </a:p>
        </p:txBody>
      </p:sp>
      <p:sp>
        <p:nvSpPr>
          <p:cNvPr id="43" name="PlaceHolder 1"/>
          <p:cNvSpPr>
            <a:spLocks noGrp="1"/>
          </p:cNvSpPr>
          <p:nvPr>
            <p:ph type="ftr" idx="4"/>
          </p:nvPr>
        </p:nvSpPr>
        <p:spPr>
          <a:xfrm>
            <a:off x="3443760" y="5254560"/>
            <a:ext cx="3191040" cy="301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ffffff"/>
                </a:solidFill>
                <a:latin typeface="Times New Roman"/>
              </a:defRPr>
            </a:lvl1pPr>
          </a:lstStyle>
          <a:p>
            <a:pPr indent="0" algn="ctr">
              <a:lnSpc>
                <a:spcPct val="100000"/>
              </a:lnSpc>
              <a:buNone/>
              <a:tabLst>
                <a:tab algn="l" pos="0"/>
              </a:tabLst>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44" name="PlaceHolder 2"/>
          <p:cNvSpPr>
            <a:spLocks noGrp="1"/>
          </p:cNvSpPr>
          <p:nvPr>
            <p:ph type="sldNum" idx="5"/>
          </p:nvPr>
        </p:nvSpPr>
        <p:spPr>
          <a:xfrm>
            <a:off x="7223760" y="5254560"/>
            <a:ext cx="2351520" cy="301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922D55DE-284C-4EA7-ACAF-52D68B36473F}" type="slidenum">
              <a:rPr b="0" lang="en-US" sz="1200" spc="-1" strike="noStrike">
                <a:solidFill>
                  <a:srgbClr val="8b8b8b"/>
                </a:solidFill>
                <a:latin typeface="Calibri"/>
              </a:rPr>
              <a:t>&lt;number&gt;</a:t>
            </a:fld>
            <a:endParaRPr b="0" lang="en-IN" sz="1200" spc="-1" strike="noStrike">
              <a:solidFill>
                <a:srgbClr val="ffffff"/>
              </a:solidFill>
              <a:latin typeface="Times New Roman"/>
            </a:endParaRPr>
          </a:p>
        </p:txBody>
      </p:sp>
      <p:sp>
        <p:nvSpPr>
          <p:cNvPr id="45" name="PlaceHolder 3"/>
          <p:cNvSpPr>
            <a:spLocks noGrp="1"/>
          </p:cNvSpPr>
          <p:nvPr>
            <p:ph type="dt" idx="6"/>
          </p:nvPr>
        </p:nvSpPr>
        <p:spPr>
          <a:xfrm>
            <a:off x="504000" y="5254560"/>
            <a:ext cx="2351520" cy="301320"/>
          </a:xfrm>
          <a:prstGeom prst="rect">
            <a:avLst/>
          </a:prstGeom>
          <a:noFill/>
          <a:ln w="0">
            <a:noFill/>
          </a:ln>
        </p:spPr>
        <p:txBody>
          <a:bodyPr lIns="90000" rIns="90000" tIns="45000" bIns="45000" anchor="ctr">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4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4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4" name="TextBox 6"/>
          <p:cNvSpPr/>
          <p:nvPr/>
        </p:nvSpPr>
        <p:spPr>
          <a:xfrm>
            <a:off x="-9720" y="5747040"/>
            <a:ext cx="924768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ffffff"/>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ffffff"/>
              </a:solidFill>
              <a:latin typeface="Arial"/>
            </a:endParaRPr>
          </a:p>
        </p:txBody>
      </p:sp>
      <p:sp>
        <p:nvSpPr>
          <p:cNvPr id="85" name="PlaceHolder 1"/>
          <p:cNvSpPr>
            <a:spLocks noGrp="1"/>
          </p:cNvSpPr>
          <p:nvPr>
            <p:ph type="ftr" idx="7"/>
          </p:nvPr>
        </p:nvSpPr>
        <p:spPr>
          <a:xfrm>
            <a:off x="3443760" y="5254560"/>
            <a:ext cx="3191040" cy="301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ffffff"/>
                </a:solidFill>
                <a:latin typeface="Times New Roman"/>
              </a:defRPr>
            </a:lvl1pPr>
          </a:lstStyle>
          <a:p>
            <a:pPr indent="0" algn="ctr">
              <a:lnSpc>
                <a:spcPct val="100000"/>
              </a:lnSpc>
              <a:buNone/>
              <a:tabLst>
                <a:tab algn="l" pos="0"/>
              </a:tabLst>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86" name="PlaceHolder 2"/>
          <p:cNvSpPr>
            <a:spLocks noGrp="1"/>
          </p:cNvSpPr>
          <p:nvPr>
            <p:ph type="sldNum" idx="8"/>
          </p:nvPr>
        </p:nvSpPr>
        <p:spPr>
          <a:xfrm>
            <a:off x="7223760" y="5254560"/>
            <a:ext cx="2351520" cy="301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F9C69A96-059D-4C4C-91DB-4396AA75DC77}" type="slidenum">
              <a:rPr b="0" lang="en-US" sz="1200" spc="-1" strike="noStrike">
                <a:solidFill>
                  <a:srgbClr val="8b8b8b"/>
                </a:solidFill>
                <a:latin typeface="Calibri"/>
              </a:rPr>
              <a:t>&lt;number&gt;</a:t>
            </a:fld>
            <a:endParaRPr b="0" lang="en-IN" sz="1200" spc="-1" strike="noStrike">
              <a:solidFill>
                <a:srgbClr val="ffffff"/>
              </a:solidFill>
              <a:latin typeface="Times New Roman"/>
            </a:endParaRPr>
          </a:p>
        </p:txBody>
      </p:sp>
      <p:sp>
        <p:nvSpPr>
          <p:cNvPr id="87" name="PlaceHolder 3"/>
          <p:cNvSpPr>
            <a:spLocks noGrp="1"/>
          </p:cNvSpPr>
          <p:nvPr>
            <p:ph type="dt" idx="9"/>
          </p:nvPr>
        </p:nvSpPr>
        <p:spPr>
          <a:xfrm>
            <a:off x="504000" y="5254560"/>
            <a:ext cx="2351520" cy="301320"/>
          </a:xfrm>
          <a:prstGeom prst="rect">
            <a:avLst/>
          </a:prstGeom>
          <a:noFill/>
          <a:ln w="0">
            <a:noFill/>
          </a:ln>
        </p:spPr>
        <p:txBody>
          <a:bodyPr lIns="90000" rIns="90000" tIns="45000" bIns="45000" anchor="ctr">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8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8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6" name="TextBox 6"/>
          <p:cNvSpPr/>
          <p:nvPr/>
        </p:nvSpPr>
        <p:spPr>
          <a:xfrm>
            <a:off x="-9720" y="5747040"/>
            <a:ext cx="924768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ffffff"/>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ffffff"/>
              </a:solidFill>
              <a:latin typeface="Arial"/>
            </a:endParaRPr>
          </a:p>
        </p:txBody>
      </p:sp>
      <p:sp>
        <p:nvSpPr>
          <p:cNvPr id="127" name="PlaceHolder 1"/>
          <p:cNvSpPr>
            <a:spLocks noGrp="1"/>
          </p:cNvSpPr>
          <p:nvPr>
            <p:ph type="ftr" idx="10"/>
          </p:nvPr>
        </p:nvSpPr>
        <p:spPr>
          <a:xfrm>
            <a:off x="3443760" y="5254560"/>
            <a:ext cx="3191040" cy="301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ffffff"/>
                </a:solidFill>
                <a:latin typeface="Times New Roman"/>
              </a:defRPr>
            </a:lvl1pPr>
          </a:lstStyle>
          <a:p>
            <a:pPr indent="0" algn="ctr">
              <a:lnSpc>
                <a:spcPct val="100000"/>
              </a:lnSpc>
              <a:buNone/>
              <a:tabLst>
                <a:tab algn="l" pos="0"/>
              </a:tabLst>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128" name="PlaceHolder 2"/>
          <p:cNvSpPr>
            <a:spLocks noGrp="1"/>
          </p:cNvSpPr>
          <p:nvPr>
            <p:ph type="sldNum" idx="11"/>
          </p:nvPr>
        </p:nvSpPr>
        <p:spPr>
          <a:xfrm>
            <a:off x="7223760" y="5254560"/>
            <a:ext cx="2351520" cy="301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3A34CDFE-03BF-4488-8E4B-4C96F2E50F8A}" type="slidenum">
              <a:rPr b="0" lang="en-US" sz="1200" spc="-1" strike="noStrike">
                <a:solidFill>
                  <a:srgbClr val="8b8b8b"/>
                </a:solidFill>
                <a:latin typeface="Calibri"/>
              </a:rPr>
              <a:t>&lt;number&gt;</a:t>
            </a:fld>
            <a:endParaRPr b="0" lang="en-IN" sz="1200" spc="-1" strike="noStrike">
              <a:solidFill>
                <a:srgbClr val="ffffff"/>
              </a:solidFill>
              <a:latin typeface="Times New Roman"/>
            </a:endParaRPr>
          </a:p>
        </p:txBody>
      </p:sp>
      <p:sp>
        <p:nvSpPr>
          <p:cNvPr id="129" name="PlaceHolder 3"/>
          <p:cNvSpPr>
            <a:spLocks noGrp="1"/>
          </p:cNvSpPr>
          <p:nvPr>
            <p:ph type="dt" idx="12"/>
          </p:nvPr>
        </p:nvSpPr>
        <p:spPr>
          <a:xfrm>
            <a:off x="504000" y="5254560"/>
            <a:ext cx="2351520" cy="301320"/>
          </a:xfrm>
          <a:prstGeom prst="rect">
            <a:avLst/>
          </a:prstGeom>
          <a:noFill/>
          <a:ln w="0">
            <a:noFill/>
          </a:ln>
        </p:spPr>
        <p:txBody>
          <a:bodyPr lIns="90000" rIns="90000" tIns="45000" bIns="45000" anchor="ctr">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13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13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8" name="TextBox 6"/>
          <p:cNvSpPr/>
          <p:nvPr/>
        </p:nvSpPr>
        <p:spPr>
          <a:xfrm>
            <a:off x="-9720" y="5747040"/>
            <a:ext cx="924768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ffffff"/>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ffffff"/>
              </a:solidFill>
              <a:latin typeface="Arial"/>
            </a:endParaRPr>
          </a:p>
        </p:txBody>
      </p:sp>
      <p:sp>
        <p:nvSpPr>
          <p:cNvPr id="169" name="PlaceHolder 1"/>
          <p:cNvSpPr>
            <a:spLocks noGrp="1"/>
          </p:cNvSpPr>
          <p:nvPr>
            <p:ph type="ftr" idx="13"/>
          </p:nvPr>
        </p:nvSpPr>
        <p:spPr>
          <a:xfrm>
            <a:off x="3443760" y="5254560"/>
            <a:ext cx="3191040" cy="301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ffffff"/>
                </a:solidFill>
                <a:latin typeface="Times New Roman"/>
              </a:defRPr>
            </a:lvl1pPr>
          </a:lstStyle>
          <a:p>
            <a:pPr indent="0" algn="ctr">
              <a:lnSpc>
                <a:spcPct val="100000"/>
              </a:lnSpc>
              <a:buNone/>
              <a:tabLst>
                <a:tab algn="l" pos="0"/>
              </a:tabLst>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170" name="PlaceHolder 2"/>
          <p:cNvSpPr>
            <a:spLocks noGrp="1"/>
          </p:cNvSpPr>
          <p:nvPr>
            <p:ph type="sldNum" idx="14"/>
          </p:nvPr>
        </p:nvSpPr>
        <p:spPr>
          <a:xfrm>
            <a:off x="7223760" y="5254560"/>
            <a:ext cx="2351520" cy="301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41638E07-4F16-408C-9A24-325CA6579EBD}" type="slidenum">
              <a:rPr b="0" lang="en-US" sz="1200" spc="-1" strike="noStrike">
                <a:solidFill>
                  <a:srgbClr val="8b8b8b"/>
                </a:solidFill>
                <a:latin typeface="Calibri"/>
              </a:rPr>
              <a:t>&lt;number&gt;</a:t>
            </a:fld>
            <a:endParaRPr b="0" lang="en-IN" sz="1200" spc="-1" strike="noStrike">
              <a:solidFill>
                <a:srgbClr val="ffffff"/>
              </a:solidFill>
              <a:latin typeface="Times New Roman"/>
            </a:endParaRPr>
          </a:p>
        </p:txBody>
      </p:sp>
      <p:sp>
        <p:nvSpPr>
          <p:cNvPr id="171" name="PlaceHolder 3"/>
          <p:cNvSpPr>
            <a:spLocks noGrp="1"/>
          </p:cNvSpPr>
          <p:nvPr>
            <p:ph type="dt" idx="15"/>
          </p:nvPr>
        </p:nvSpPr>
        <p:spPr>
          <a:xfrm>
            <a:off x="504000" y="5254560"/>
            <a:ext cx="2351520" cy="301320"/>
          </a:xfrm>
          <a:prstGeom prst="rect">
            <a:avLst/>
          </a:prstGeom>
          <a:noFill/>
          <a:ln w="0">
            <a:noFill/>
          </a:ln>
        </p:spPr>
        <p:txBody>
          <a:bodyPr lIns="90000" rIns="90000" tIns="45000" bIns="45000" anchor="ctr">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17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17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748440" y="360000"/>
            <a:ext cx="3571200" cy="2187720"/>
          </a:xfrm>
          <a:prstGeom prst="rect">
            <a:avLst/>
          </a:prstGeom>
          <a:noFill/>
          <a:ln w="0">
            <a:noFill/>
          </a:ln>
          <a:effectLst>
            <a:outerShdw dist="37674" dir="2700000" blurRad="50760" rotWithShape="0">
              <a:srgbClr val="000000">
                <a:alpha val="40000"/>
              </a:srgbClr>
            </a:outerShdw>
          </a:effectLst>
        </p:spPr>
        <p:txBody>
          <a:bodyPr lIns="0" rIns="0" tIns="0" bIns="0" anchor="ctr">
            <a:noAutofit/>
          </a:bodyPr>
          <a:p>
            <a:pPr indent="0">
              <a:lnSpc>
                <a:spcPct val="100000"/>
              </a:lnSpc>
              <a:buNone/>
              <a:tabLst>
                <a:tab algn="l" pos="0"/>
              </a:tabLst>
            </a:pPr>
            <a:r>
              <a:rPr b="0" lang="en-US" sz="4200" spc="-1" strike="noStrike">
                <a:solidFill>
                  <a:srgbClr val="ffffff"/>
                </a:solidFill>
                <a:latin typeface="Times New Roman"/>
              </a:rPr>
              <a:t>ChatGPT and Generative AI </a:t>
            </a:r>
            <a:br>
              <a:rPr sz="4200"/>
            </a:br>
            <a:r>
              <a:rPr b="0" lang="en-US" sz="4200" spc="-1" strike="noStrike">
                <a:solidFill>
                  <a:srgbClr val="ffffff"/>
                </a:solidFill>
                <a:latin typeface="Times New Roman"/>
              </a:rPr>
              <a:t>in Payments</a:t>
            </a:r>
            <a:endParaRPr b="0" lang="en-IN" sz="4200" spc="-1" strike="noStrike">
              <a:solidFill>
                <a:srgbClr val="000000"/>
              </a:solidFill>
              <a:latin typeface="Arial"/>
            </a:endParaRPr>
          </a:p>
        </p:txBody>
      </p:sp>
      <p:sp>
        <p:nvSpPr>
          <p:cNvPr id="217" name="PlaceHolder 2"/>
          <p:cNvSpPr>
            <a:spLocks noGrp="1"/>
          </p:cNvSpPr>
          <p:nvPr>
            <p:ph type="subTitle"/>
          </p:nvPr>
        </p:nvSpPr>
        <p:spPr>
          <a:xfrm>
            <a:off x="483120" y="4320000"/>
            <a:ext cx="2036520" cy="1009080"/>
          </a:xfrm>
          <a:prstGeom prst="rect">
            <a:avLst/>
          </a:prstGeom>
          <a:noFill/>
          <a:ln w="0">
            <a:noFill/>
          </a:ln>
        </p:spPr>
        <p:txBody>
          <a:bodyPr lIns="0" rIns="0" tIns="0" bIns="0" anchor="t">
            <a:noAutofit/>
          </a:bodyPr>
          <a:p>
            <a:pPr indent="0">
              <a:lnSpc>
                <a:spcPct val="100000"/>
              </a:lnSpc>
              <a:spcBef>
                <a:spcPts val="561"/>
              </a:spcBef>
              <a:buNone/>
              <a:tabLst>
                <a:tab algn="l" pos="0"/>
              </a:tabLst>
            </a:pPr>
            <a:r>
              <a:rPr b="0" lang="en-US" sz="2800" spc="-1" strike="noStrike">
                <a:solidFill>
                  <a:srgbClr val="ffffff"/>
                </a:solidFill>
                <a:latin typeface="Calibri"/>
              </a:rPr>
              <a:t>Anuraj Bose</a:t>
            </a:r>
            <a:endParaRPr b="0" lang="en-IN" sz="2800" spc="-1" strike="noStrike">
              <a:solidFill>
                <a:srgbClr val="000000"/>
              </a:solidFill>
              <a:latin typeface="Arial"/>
            </a:endParaRPr>
          </a:p>
          <a:p>
            <a:pPr indent="0">
              <a:lnSpc>
                <a:spcPct val="100000"/>
              </a:lnSpc>
              <a:spcBef>
                <a:spcPts val="561"/>
              </a:spcBef>
              <a:buNone/>
              <a:tabLst>
                <a:tab algn="l" pos="0"/>
              </a:tabLst>
            </a:pPr>
            <a:r>
              <a:rPr b="0" lang="en-US" sz="2800" spc="-1" strike="noStrike">
                <a:solidFill>
                  <a:srgbClr val="ffffff"/>
                </a:solidFill>
                <a:latin typeface="Calibri"/>
              </a:rPr>
              <a:t>22MCB0011</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4"/>
          <p:cNvSpPr txBox="1"/>
          <p:nvPr/>
        </p:nvSpPr>
        <p:spPr>
          <a:xfrm>
            <a:off x="663480" y="69840"/>
            <a:ext cx="8921160" cy="1009080"/>
          </a:xfrm>
          <a:prstGeom prst="rect">
            <a:avLst/>
          </a:prstGeom>
          <a:noFill/>
          <a:ln w="0">
            <a:noFill/>
          </a:ln>
        </p:spPr>
        <p:txBody>
          <a:bodyPr lIns="90000" rIns="90000" tIns="45000" bIns="45000" anchor="ctr">
            <a:noAutofit/>
          </a:bodyPr>
          <a:p>
            <a:pPr>
              <a:lnSpc>
                <a:spcPct val="100000"/>
              </a:lnSpc>
              <a:tabLst>
                <a:tab algn="l" pos="0"/>
              </a:tabLst>
            </a:pPr>
            <a:r>
              <a:rPr b="1" lang="en-US" sz="3600" spc="-1" strike="noStrike">
                <a:solidFill>
                  <a:srgbClr val="ffffff"/>
                </a:solidFill>
                <a:highlight>
                  <a:srgbClr val="ff0000"/>
                </a:highlight>
                <a:latin typeface="Calibri"/>
              </a:rPr>
              <a:t>E-commerce</a:t>
            </a:r>
            <a:endParaRPr b="0" lang="en-IN" sz="3600" spc="-1" strike="noStrike">
              <a:solidFill>
                <a:srgbClr val="ffffff"/>
              </a:solidFill>
              <a:latin typeface="Arial"/>
            </a:endParaRPr>
          </a:p>
        </p:txBody>
      </p:sp>
      <p:sp>
        <p:nvSpPr>
          <p:cNvPr id="242" name=""/>
          <p:cNvSpPr txBox="1"/>
          <p:nvPr/>
        </p:nvSpPr>
        <p:spPr>
          <a:xfrm>
            <a:off x="1440000" y="1440000"/>
            <a:ext cx="7380000" cy="1114200"/>
          </a:xfrm>
          <a:prstGeom prst="rect">
            <a:avLst/>
          </a:prstGeom>
          <a:noFill/>
          <a:ln w="0">
            <a:noFill/>
          </a:ln>
        </p:spPr>
        <p:txBody>
          <a:bodyPr lIns="90000" rIns="90000" tIns="45000" bIns="45000" anchor="t">
            <a:noAutofit/>
          </a:bodyPr>
          <a:p>
            <a:pPr marL="216000" indent="-216000">
              <a:buClr>
                <a:srgbClr val="ffffff"/>
              </a:buClr>
              <a:buSzPct val="45000"/>
              <a:buFont typeface="Wingdings" charset="2"/>
              <a:buChar char=""/>
            </a:pPr>
            <a:r>
              <a:rPr b="0" lang="en-IN" sz="1800" spc="-1" strike="noStrike">
                <a:solidFill>
                  <a:srgbClr val="ffffff"/>
                </a:solidFill>
                <a:latin typeface="Arial"/>
              </a:rPr>
              <a:t>AI technology has the potential to improve the ecommerce shopping cart experience in several ways. </a:t>
            </a: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Firstly, it can enhance the shopping cart’s ability to personalise the customer’s journey.</a:t>
            </a:r>
            <a:endParaRPr b="0" lang="en-IN" sz="1800" spc="-1" strike="noStrike">
              <a:solidFill>
                <a:srgbClr val="ffffff"/>
              </a:solidFill>
              <a:latin typeface="Arial"/>
            </a:endParaRPr>
          </a:p>
        </p:txBody>
      </p:sp>
      <p:sp>
        <p:nvSpPr>
          <p:cNvPr id="243" name=""/>
          <p:cNvSpPr txBox="1"/>
          <p:nvPr/>
        </p:nvSpPr>
        <p:spPr>
          <a:xfrm>
            <a:off x="1440000" y="2592000"/>
            <a:ext cx="7447320" cy="602280"/>
          </a:xfrm>
          <a:prstGeom prst="rect">
            <a:avLst/>
          </a:prstGeom>
          <a:noFill/>
          <a:ln w="0">
            <a:noFill/>
          </a:ln>
        </p:spPr>
        <p:txBody>
          <a:bodyPr lIns="90000" rIns="90000" tIns="45000" bIns="45000" anchor="t">
            <a:noAutofit/>
          </a:bodyPr>
          <a:p>
            <a:pPr marL="216000" indent="-216000">
              <a:buClr>
                <a:srgbClr val="ffffff"/>
              </a:buClr>
              <a:buSzPct val="45000"/>
              <a:buFont typeface="Wingdings" charset="2"/>
              <a:buChar char=""/>
            </a:pPr>
            <a:r>
              <a:rPr b="0" lang="en-IN" sz="1800" spc="-1" strike="noStrike">
                <a:solidFill>
                  <a:srgbClr val="ffffff"/>
                </a:solidFill>
                <a:latin typeface="Arial"/>
              </a:rPr>
              <a:t>For example, AI can analyse the customer’s browsing and purchase history to suggest complementary products.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6"/>
          <p:cNvSpPr txBox="1"/>
          <p:nvPr/>
        </p:nvSpPr>
        <p:spPr>
          <a:xfrm>
            <a:off x="663480" y="69840"/>
            <a:ext cx="8921160" cy="1009080"/>
          </a:xfrm>
          <a:prstGeom prst="rect">
            <a:avLst/>
          </a:prstGeom>
          <a:noFill/>
          <a:ln w="0">
            <a:noFill/>
          </a:ln>
        </p:spPr>
        <p:txBody>
          <a:bodyPr lIns="90000" rIns="90000" tIns="45000" bIns="45000" anchor="ctr">
            <a:noAutofit/>
          </a:bodyPr>
          <a:p>
            <a:pPr>
              <a:lnSpc>
                <a:spcPct val="100000"/>
              </a:lnSpc>
              <a:tabLst>
                <a:tab algn="l" pos="0"/>
              </a:tabLst>
            </a:pPr>
            <a:r>
              <a:rPr b="1" lang="en-US" sz="3600" spc="-1" strike="noStrike">
                <a:solidFill>
                  <a:srgbClr val="ffffff"/>
                </a:solidFill>
                <a:highlight>
                  <a:srgbClr val="ff0000"/>
                </a:highlight>
                <a:latin typeface="Calibri"/>
              </a:rPr>
              <a:t>B2B Payments</a:t>
            </a:r>
            <a:endParaRPr b="0" lang="en-IN" sz="3600" spc="-1" strike="noStrike">
              <a:solidFill>
                <a:srgbClr val="ffffff"/>
              </a:solidFill>
              <a:latin typeface="Arial"/>
            </a:endParaRPr>
          </a:p>
        </p:txBody>
      </p:sp>
      <p:sp>
        <p:nvSpPr>
          <p:cNvPr id="245" name=""/>
          <p:cNvSpPr txBox="1"/>
          <p:nvPr/>
        </p:nvSpPr>
        <p:spPr>
          <a:xfrm>
            <a:off x="552960" y="1440000"/>
            <a:ext cx="9347040" cy="1114200"/>
          </a:xfrm>
          <a:prstGeom prst="rect">
            <a:avLst/>
          </a:prstGeom>
          <a:noFill/>
          <a:ln w="0">
            <a:noFill/>
          </a:ln>
        </p:spPr>
        <p:txBody>
          <a:bodyPr lIns="90000" rIns="90000" tIns="45000" bIns="45000" anchor="t">
            <a:noAutofit/>
          </a:bodyPr>
          <a:p>
            <a:pPr marL="216000" indent="-216000">
              <a:buClr>
                <a:srgbClr val="ffffff"/>
              </a:buClr>
              <a:buSzPct val="45000"/>
              <a:buFont typeface="Wingdings" charset="2"/>
              <a:buChar char=""/>
            </a:pPr>
            <a:r>
              <a:rPr b="0" lang="en-IN" sz="1800" spc="-1" strike="noStrike">
                <a:solidFill>
                  <a:srgbClr val="ffffff"/>
                </a:solidFill>
                <a:latin typeface="Arial"/>
              </a:rPr>
              <a:t>AI-powered invoice processing can automate the manual process of data entry, reduce errors, and speed up the payment process. AI can also improve payment reconciliation by automatically matching incoming payments with outstanding invoices, reducing the need for manual intervention. </a:t>
            </a:r>
            <a:endParaRPr b="0" lang="en-IN" sz="1800" spc="-1" strike="noStrike">
              <a:solidFill>
                <a:srgbClr val="ffffff"/>
              </a:solidFill>
              <a:latin typeface="Arial"/>
            </a:endParaRPr>
          </a:p>
        </p:txBody>
      </p:sp>
      <p:sp>
        <p:nvSpPr>
          <p:cNvPr id="246" name=""/>
          <p:cNvSpPr txBox="1"/>
          <p:nvPr/>
        </p:nvSpPr>
        <p:spPr>
          <a:xfrm>
            <a:off x="540000" y="2736000"/>
            <a:ext cx="8820000" cy="1260000"/>
          </a:xfrm>
          <a:prstGeom prst="rect">
            <a:avLst/>
          </a:prstGeom>
          <a:noFill/>
          <a:ln w="0">
            <a:noFill/>
          </a:ln>
        </p:spPr>
        <p:txBody>
          <a:bodyPr lIns="90000" rIns="90000" tIns="45000" bIns="45000" anchor="t">
            <a:noAutofit/>
          </a:bodyPr>
          <a:p>
            <a:pPr marL="216000" indent="-216000">
              <a:buClr>
                <a:srgbClr val="ffffff"/>
              </a:buClr>
              <a:buSzPct val="45000"/>
              <a:buFont typeface="Wingdings" charset="2"/>
              <a:buChar char=""/>
            </a:pPr>
            <a:r>
              <a:rPr b="0" lang="en-IN" sz="1800" spc="-1" strike="noStrike">
                <a:solidFill>
                  <a:srgbClr val="ffffff"/>
                </a:solidFill>
                <a:latin typeface="Arial"/>
              </a:rPr>
              <a:t>AI can help to identify potential payment delays. Such as disputes or other issues, allowing businesses to take proactive measures to resolve them. This not only</a:t>
            </a: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Speeds up the payment process but also improves the accuracy of payment data. </a:t>
            </a: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It helps to establish stronger business relationships.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7"/>
          <p:cNvSpPr txBox="1"/>
          <p:nvPr/>
        </p:nvSpPr>
        <p:spPr>
          <a:xfrm>
            <a:off x="360000" y="0"/>
            <a:ext cx="9596520" cy="1009080"/>
          </a:xfrm>
          <a:prstGeom prst="rect">
            <a:avLst/>
          </a:prstGeom>
          <a:noFill/>
          <a:ln w="0">
            <a:noFill/>
          </a:ln>
        </p:spPr>
        <p:txBody>
          <a:bodyPr lIns="90000" rIns="90000" tIns="45000" bIns="45000" anchor="ctr">
            <a:noAutofit/>
          </a:bodyPr>
          <a:p>
            <a:pPr>
              <a:lnSpc>
                <a:spcPct val="100000"/>
              </a:lnSpc>
              <a:tabLst>
                <a:tab algn="l" pos="0"/>
              </a:tabLst>
            </a:pPr>
            <a:r>
              <a:rPr b="1" lang="en-US" sz="3600" spc="-1" strike="noStrike">
                <a:solidFill>
                  <a:srgbClr val="ffffff"/>
                </a:solidFill>
                <a:highlight>
                  <a:srgbClr val="ff0000"/>
                </a:highlight>
                <a:latin typeface="Calibri"/>
              </a:rPr>
              <a:t>Use Cases For ChatGPT In The Banking Industry</a:t>
            </a:r>
            <a:endParaRPr b="0" lang="en-IN" sz="3600" spc="-1" strike="noStrike">
              <a:solidFill>
                <a:srgbClr val="ffffff"/>
              </a:solidFill>
              <a:latin typeface="Arial"/>
            </a:endParaRPr>
          </a:p>
        </p:txBody>
      </p:sp>
      <p:sp>
        <p:nvSpPr>
          <p:cNvPr id="248" name=""/>
          <p:cNvSpPr txBox="1"/>
          <p:nvPr/>
        </p:nvSpPr>
        <p:spPr>
          <a:xfrm>
            <a:off x="540000" y="1440000"/>
            <a:ext cx="9360000" cy="3929760"/>
          </a:xfrm>
          <a:prstGeom prst="rect">
            <a:avLst/>
          </a:prstGeom>
          <a:noFill/>
          <a:ln w="0">
            <a:noFill/>
          </a:ln>
        </p:spPr>
        <p:txBody>
          <a:bodyPr lIns="90000" rIns="90000" tIns="45000" bIns="45000" anchor="t">
            <a:noAutofit/>
          </a:bodyPr>
          <a:p>
            <a:pPr marL="216000" indent="-216000">
              <a:buClr>
                <a:srgbClr val="ffffff"/>
              </a:buClr>
              <a:buSzPct val="45000"/>
              <a:buFont typeface="Wingdings" charset="2"/>
              <a:buChar char=""/>
            </a:pPr>
            <a:r>
              <a:rPr b="0" lang="en-IN" sz="1800" spc="-1" strike="noStrike">
                <a:solidFill>
                  <a:srgbClr val="ffffff"/>
                </a:solidFill>
                <a:latin typeface="Arial"/>
              </a:rPr>
              <a:t>Virtual Assistants for Banking</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Risk Management</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Customer Onboarding</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Know Your Customer (KYC) and Anti-Money Laundering (AML)</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Financial Planning</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Wealth Management</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Loan Origination</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Customer Service</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itle 1"/>
          <p:cNvSpPr/>
          <p:nvPr/>
        </p:nvSpPr>
        <p:spPr>
          <a:xfrm>
            <a:off x="663120" y="69480"/>
            <a:ext cx="8921160" cy="1009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ff0000"/>
                </a:highlight>
                <a:latin typeface="Calibri"/>
              </a:rPr>
              <a:t>Limitations</a:t>
            </a:r>
            <a:endParaRPr b="0" lang="en-IN" sz="3600" spc="-1" strike="noStrike">
              <a:solidFill>
                <a:srgbClr val="ffffff"/>
              </a:solidFill>
              <a:latin typeface="Arial"/>
            </a:endParaRPr>
          </a:p>
        </p:txBody>
      </p:sp>
      <p:sp>
        <p:nvSpPr>
          <p:cNvPr id="250" name="Title 3"/>
          <p:cNvSpPr/>
          <p:nvPr/>
        </p:nvSpPr>
        <p:spPr>
          <a:xfrm>
            <a:off x="663120" y="69480"/>
            <a:ext cx="8921160" cy="1009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Arial"/>
            </a:endParaRPr>
          </a:p>
        </p:txBody>
      </p:sp>
      <p:sp>
        <p:nvSpPr>
          <p:cNvPr id="251" name=""/>
          <p:cNvSpPr txBox="1"/>
          <p:nvPr/>
        </p:nvSpPr>
        <p:spPr>
          <a:xfrm>
            <a:off x="1231200" y="1926000"/>
            <a:ext cx="3808800" cy="2394000"/>
          </a:xfrm>
          <a:prstGeom prst="rect">
            <a:avLst/>
          </a:prstGeom>
          <a:noFill/>
          <a:ln w="0">
            <a:noFill/>
          </a:ln>
        </p:spPr>
        <p:txBody>
          <a:bodyPr lIns="90000" rIns="90000" tIns="45000" bIns="45000" anchor="t">
            <a:noAutofit/>
          </a:bodyPr>
          <a:p>
            <a:pPr marL="216000" indent="-216000">
              <a:buClr>
                <a:srgbClr val="ffffff"/>
              </a:buClr>
              <a:buSzPct val="45000"/>
              <a:buFont typeface="Wingdings" charset="2"/>
              <a:buChar char=""/>
            </a:pPr>
            <a:r>
              <a:rPr b="0" lang="en-IN" sz="1800" spc="-1" strike="noStrike">
                <a:solidFill>
                  <a:srgbClr val="ffffff"/>
                </a:solidFill>
                <a:latin typeface="Arial"/>
              </a:rPr>
              <a:t>Lack of Emotional Intelligence</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Limited Knowledge Base</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Inability to Initiate Conversations: </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No Physical Interaction</a:t>
            </a:r>
            <a:endParaRPr b="0" lang="en-IN" sz="1800" spc="-1" strike="noStrike">
              <a:solidFill>
                <a:srgbClr val="ffffff"/>
              </a:solidFill>
              <a:latin typeface="Arial"/>
            </a:endParaRPr>
          </a:p>
          <a:p>
            <a:pPr marL="216000" indent="-216000">
              <a:buClr>
                <a:srgbClr val="ffffff"/>
              </a:buClr>
              <a:buSzPct val="45000"/>
              <a:buFont typeface="Wingdings" charset="2"/>
              <a:buChar char=""/>
            </a:pP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Language Limitations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itle 7"/>
          <p:cNvSpPr/>
          <p:nvPr/>
        </p:nvSpPr>
        <p:spPr>
          <a:xfrm>
            <a:off x="663120" y="69480"/>
            <a:ext cx="8921160" cy="1009080"/>
          </a:xfrm>
          <a:prstGeom prst="rect">
            <a:avLst/>
          </a:prstGeom>
          <a:noFill/>
          <a:ln w="0">
            <a:noFill/>
          </a:ln>
        </p:spPr>
        <p:style>
          <a:lnRef idx="0"/>
          <a:fillRef idx="0"/>
          <a:effectRef idx="0"/>
          <a:fontRef idx="minor"/>
        </p:style>
        <p:txBody>
          <a:bodyPr lIns="90000" rIns="90000" tIns="45000" bIns="45000" anchor="ctr">
            <a:noAutofit/>
          </a:bodyPr>
          <a:p>
            <a:endParaRPr b="0" lang="en-IN" sz="1800" spc="-1" strike="noStrike">
              <a:solidFill>
                <a:srgbClr val="ffffff"/>
              </a:solidFill>
              <a:latin typeface="Arial"/>
            </a:endParaRPr>
          </a:p>
        </p:txBody>
      </p:sp>
      <p:sp>
        <p:nvSpPr>
          <p:cNvPr id="253" name="Title 8"/>
          <p:cNvSpPr/>
          <p:nvPr/>
        </p:nvSpPr>
        <p:spPr>
          <a:xfrm>
            <a:off x="3816000" y="2590920"/>
            <a:ext cx="2576880" cy="1009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650953"/>
                </a:highlight>
                <a:latin typeface="Calibri"/>
              </a:rPr>
              <a:t>Questions??</a:t>
            </a:r>
            <a:endParaRPr b="0" lang="en-IN" sz="3600" spc="-1" strike="noStrike">
              <a:solidFill>
                <a:srgbClr val="ffffff"/>
              </a:solidFill>
              <a:highlight>
                <a:srgbClr val="650953"/>
              </a:highlight>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itle 9"/>
          <p:cNvSpPr/>
          <p:nvPr/>
        </p:nvSpPr>
        <p:spPr>
          <a:xfrm>
            <a:off x="3816000" y="2590920"/>
            <a:ext cx="2576880" cy="1009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3600" spc="-1" strike="noStrike">
                <a:solidFill>
                  <a:srgbClr val="ffffff"/>
                </a:solidFill>
                <a:highlight>
                  <a:srgbClr val="780373"/>
                </a:highlight>
                <a:latin typeface="Calibri"/>
              </a:rPr>
              <a:t>Thank You</a:t>
            </a:r>
            <a:endParaRPr b="0" lang="en-IN" sz="3600" spc="-1" strike="noStrike">
              <a:solidFill>
                <a:srgbClr val="ffffff"/>
              </a:solidFill>
              <a:highlight>
                <a:srgbClr val="780373"/>
              </a:highlight>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94640" y="309600"/>
            <a:ext cx="7069680" cy="1009080"/>
          </a:xfrm>
          <a:prstGeom prst="rect">
            <a:avLst/>
          </a:prstGeom>
          <a:noFill/>
          <a:ln w="0">
            <a:noFill/>
          </a:ln>
        </p:spPr>
        <p:txBody>
          <a:bodyPr lIns="90000" rIns="90000" tIns="45000" bIns="45000" anchor="ctr">
            <a:noAutofit/>
          </a:bodyPr>
          <a:p>
            <a:pPr indent="0">
              <a:lnSpc>
                <a:spcPct val="100000"/>
              </a:lnSpc>
              <a:buNone/>
              <a:tabLst>
                <a:tab algn="l" pos="0"/>
              </a:tabLst>
            </a:pPr>
            <a:r>
              <a:rPr b="0" lang="en-US" sz="3600" spc="-1" strike="noStrike">
                <a:solidFill>
                  <a:srgbClr val="ffffff"/>
                </a:solidFill>
                <a:latin typeface="Calibri"/>
              </a:rPr>
              <a:t>Slide Title</a:t>
            </a:r>
            <a:endParaRPr b="0" lang="en-IN" sz="3600" spc="-1" strike="noStrike">
              <a:solidFill>
                <a:srgbClr val="ffffff"/>
              </a:solidFill>
              <a:latin typeface="Arial"/>
            </a:endParaRPr>
          </a:p>
        </p:txBody>
      </p:sp>
      <p:sp>
        <p:nvSpPr>
          <p:cNvPr id="219" name="PlaceHolder 2"/>
          <p:cNvSpPr>
            <a:spLocks noGrp="1"/>
          </p:cNvSpPr>
          <p:nvPr>
            <p:ph/>
          </p:nvPr>
        </p:nvSpPr>
        <p:spPr>
          <a:xfrm>
            <a:off x="494640" y="1319760"/>
            <a:ext cx="7069680" cy="3869640"/>
          </a:xfrm>
          <a:prstGeom prst="rect">
            <a:avLst/>
          </a:prstGeom>
          <a:noFill/>
          <a:ln w="0">
            <a:noFill/>
          </a:ln>
        </p:spPr>
        <p:txBody>
          <a:bodyPr lIns="90000" rIns="90000" tIns="45000" bIns="45000" anchor="t">
            <a:noAutofit/>
          </a:bodyPr>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Make Effective Presentations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Using Awesome Backgrounds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Engage your Audience</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Capture Audience Attention</a:t>
            </a:r>
            <a:endParaRPr b="0" lang="en-IN" sz="2800" spc="-1" strike="noStrike">
              <a:solidFill>
                <a:srgbClr val="ffffff"/>
              </a:solidFill>
              <a:latin typeface="Arial"/>
            </a:endParaRPr>
          </a:p>
        </p:txBody>
      </p:sp>
      <p:pic>
        <p:nvPicPr>
          <p:cNvPr id="220" name="" descr=""/>
          <p:cNvPicPr/>
          <p:nvPr/>
        </p:nvPicPr>
        <p:blipFill>
          <a:blip r:embed="rId1"/>
          <a:srcRect l="0" t="0" r="0" b="7213"/>
          <a:stretch/>
        </p:blipFill>
        <p:spPr>
          <a:xfrm>
            <a:off x="0" y="0"/>
            <a:ext cx="10079640" cy="5759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663120" y="69480"/>
            <a:ext cx="8921160" cy="1009080"/>
          </a:xfrm>
          <a:prstGeom prst="rect">
            <a:avLst/>
          </a:prstGeom>
          <a:noFill/>
          <a:ln w="0">
            <a:noFill/>
          </a:ln>
        </p:spPr>
        <p:txBody>
          <a:bodyPr lIns="90000" rIns="90000" tIns="45000" bIns="45000" anchor="ctr">
            <a:noAutofit/>
          </a:bodyPr>
          <a:p>
            <a:pPr indent="0">
              <a:lnSpc>
                <a:spcPct val="100000"/>
              </a:lnSpc>
              <a:buNone/>
              <a:tabLst>
                <a:tab algn="l" pos="0"/>
              </a:tabLst>
            </a:pPr>
            <a:r>
              <a:rPr b="1" lang="en-US" sz="3600" spc="-1" strike="noStrike">
                <a:solidFill>
                  <a:srgbClr val="ffffff"/>
                </a:solidFill>
                <a:highlight>
                  <a:srgbClr val="ff0000"/>
                </a:highlight>
                <a:latin typeface="Calibri"/>
              </a:rPr>
              <a:t>Why this is beneficial?</a:t>
            </a:r>
            <a:endParaRPr b="0" lang="en-IN" sz="3600" spc="-1" strike="noStrike">
              <a:solidFill>
                <a:srgbClr val="ffffff"/>
              </a:solidFill>
              <a:latin typeface="Arial"/>
            </a:endParaRPr>
          </a:p>
        </p:txBody>
      </p:sp>
      <p:sp>
        <p:nvSpPr>
          <p:cNvPr id="222" name="PlaceHolder 2"/>
          <p:cNvSpPr>
            <a:spLocks noGrp="1"/>
          </p:cNvSpPr>
          <p:nvPr>
            <p:ph/>
          </p:nvPr>
        </p:nvSpPr>
        <p:spPr>
          <a:xfrm>
            <a:off x="648000" y="1384560"/>
            <a:ext cx="8752680" cy="3871080"/>
          </a:xfrm>
          <a:prstGeom prst="rect">
            <a:avLst/>
          </a:prstGeom>
          <a:noFill/>
          <a:ln w="0">
            <a:noFill/>
          </a:ln>
        </p:spPr>
        <p:txBody>
          <a:bodyPr lIns="90000" rIns="90000" tIns="45000" bIns="45000" anchor="t">
            <a:noAutofit/>
          </a:bodyPr>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Faster Transactions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Streamlined Payment Processing</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Merchant and Consumer Experiences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Predictive Analytics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Fraud Detection</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E-commerce</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Mobile Payments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B2B Payments</a:t>
            </a:r>
            <a:endParaRPr b="0" lang="en-IN" sz="2800" spc="-1" strike="noStrike">
              <a:solidFill>
                <a:srgbClr val="ffffff"/>
              </a:solidFill>
              <a:latin typeface="Arial"/>
            </a:endParaRPr>
          </a:p>
          <a:p>
            <a:pPr indent="0">
              <a:lnSpc>
                <a:spcPct val="100000"/>
              </a:lnSpc>
              <a:spcBef>
                <a:spcPts val="561"/>
              </a:spcBef>
              <a:buNone/>
              <a:tabLst>
                <a:tab algn="l" pos="0"/>
              </a:tabLst>
            </a:pPr>
            <a:endParaRPr b="0" lang="en-IN" sz="2800" spc="-1" strike="noStrike">
              <a:solidFill>
                <a:srgbClr val="ffffff"/>
              </a:solidFill>
              <a:latin typeface="Arial"/>
            </a:endParaRPr>
          </a:p>
          <a:p>
            <a:pPr indent="0">
              <a:lnSpc>
                <a:spcPct val="100000"/>
              </a:lnSpc>
              <a:spcBef>
                <a:spcPts val="561"/>
              </a:spcBef>
              <a:buNone/>
              <a:tabLst>
                <a:tab algn="l" pos="0"/>
              </a:tabLst>
            </a:pP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576000" y="36000"/>
            <a:ext cx="4319640" cy="1009080"/>
          </a:xfrm>
          <a:prstGeom prst="rect">
            <a:avLst/>
          </a:prstGeom>
          <a:noFill/>
          <a:ln w="0">
            <a:noFill/>
          </a:ln>
        </p:spPr>
        <p:txBody>
          <a:bodyPr lIns="90000" rIns="90000" tIns="45000" bIns="45000" anchor="ctr">
            <a:noAutofit/>
          </a:bodyPr>
          <a:p>
            <a:pPr indent="0">
              <a:lnSpc>
                <a:spcPct val="100000"/>
              </a:lnSpc>
              <a:spcBef>
                <a:spcPts val="561"/>
              </a:spcBef>
              <a:buNone/>
              <a:tabLst>
                <a:tab algn="l" pos="0"/>
              </a:tabLst>
            </a:pPr>
            <a:r>
              <a:rPr b="1" lang="en-US" sz="4000" spc="-1" strike="noStrike">
                <a:solidFill>
                  <a:srgbClr val="ffffff"/>
                </a:solidFill>
                <a:highlight>
                  <a:srgbClr val="ff0000"/>
                </a:highlight>
                <a:latin typeface="Calibri"/>
              </a:rPr>
              <a:t>Faster Transactions</a:t>
            </a:r>
            <a:endParaRPr b="0" lang="en-IN" sz="4000" spc="-1" strike="noStrike">
              <a:solidFill>
                <a:srgbClr val="ffffff"/>
              </a:solidFill>
              <a:latin typeface="Arial"/>
            </a:endParaRPr>
          </a:p>
        </p:txBody>
      </p:sp>
      <p:sp>
        <p:nvSpPr>
          <p:cNvPr id="224" name=""/>
          <p:cNvSpPr/>
          <p:nvPr/>
        </p:nvSpPr>
        <p:spPr>
          <a:xfrm>
            <a:off x="1523520" y="1620000"/>
            <a:ext cx="6576120" cy="1259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technology, like ChatGPT, can significantly speed up payment transactions by enabling real-time fraud detection and approval, which reduces the need for manual review and approval processes</a:t>
            </a:r>
            <a:endParaRPr b="0" lang="en-IN" sz="1800" spc="-1" strike="noStrike">
              <a:solidFill>
                <a:srgbClr val="ffffff"/>
              </a:solidFill>
              <a:latin typeface="Arial"/>
            </a:endParaRPr>
          </a:p>
        </p:txBody>
      </p:sp>
      <p:sp>
        <p:nvSpPr>
          <p:cNvPr id="225" name=""/>
          <p:cNvSpPr/>
          <p:nvPr/>
        </p:nvSpPr>
        <p:spPr>
          <a:xfrm>
            <a:off x="1548000" y="3125880"/>
            <a:ext cx="6299640" cy="16257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utilises machine learning algorithms and predictive analytics. AI tools can analyse large volumes of data,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identify patterns and anomalies, and flag potential fraud attempts in real-time.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Then enabling payment providers to quickly and accurately approve or decline transactions.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itle 2"/>
          <p:cNvSpPr/>
          <p:nvPr/>
        </p:nvSpPr>
        <p:spPr>
          <a:xfrm>
            <a:off x="216000" y="-1440"/>
            <a:ext cx="9143640" cy="100908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561"/>
              </a:spcBef>
            </a:pPr>
            <a:r>
              <a:rPr b="1" lang="en-US" sz="4400" spc="-1" strike="noStrike">
                <a:solidFill>
                  <a:srgbClr val="ffffff"/>
                </a:solidFill>
                <a:highlight>
                  <a:srgbClr val="ff0000"/>
                </a:highlight>
                <a:latin typeface="Calibri"/>
              </a:rPr>
              <a:t>Streamlined Payment Processing</a:t>
            </a:r>
            <a:endParaRPr b="0" lang="en-IN" sz="4400" spc="-1" strike="noStrike">
              <a:solidFill>
                <a:srgbClr val="ffffff"/>
              </a:solidFill>
              <a:latin typeface="Arial"/>
            </a:endParaRPr>
          </a:p>
        </p:txBody>
      </p:sp>
      <p:sp>
        <p:nvSpPr>
          <p:cNvPr id="227" name=""/>
          <p:cNvSpPr/>
          <p:nvPr/>
        </p:nvSpPr>
        <p:spPr>
          <a:xfrm>
            <a:off x="540000" y="1557720"/>
            <a:ext cx="8742240" cy="961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tools can streamline payment processing by automating repetitive tasks,</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reducing errors, and allowing players in the industry to focus on more strategic tasks.</a:t>
            </a:r>
            <a:endParaRPr b="0" lang="en-IN" sz="1800" spc="-1" strike="noStrike">
              <a:solidFill>
                <a:srgbClr val="ffffff"/>
              </a:solidFill>
              <a:latin typeface="Arial"/>
            </a:endParaRPr>
          </a:p>
        </p:txBody>
      </p:sp>
      <p:sp>
        <p:nvSpPr>
          <p:cNvPr id="228" name=""/>
          <p:cNvSpPr/>
          <p:nvPr/>
        </p:nvSpPr>
        <p:spPr>
          <a:xfrm>
            <a:off x="550800" y="2525760"/>
            <a:ext cx="8052840" cy="8578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By automating tasks such as data entry, reconciliation, and reporting,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technology can save time and improve efficiency for large merchants and acquirers. </a:t>
            </a:r>
            <a:endParaRPr b="0" lang="en-IN" sz="1800" spc="-1" strike="noStrike">
              <a:solidFill>
                <a:srgbClr val="ffffff"/>
              </a:solidFill>
              <a:latin typeface="Arial"/>
            </a:endParaRPr>
          </a:p>
        </p:txBody>
      </p:sp>
      <p:sp>
        <p:nvSpPr>
          <p:cNvPr id="229" name=""/>
          <p:cNvSpPr/>
          <p:nvPr/>
        </p:nvSpPr>
        <p:spPr>
          <a:xfrm>
            <a:off x="540000" y="3497760"/>
            <a:ext cx="8713080" cy="1113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 </a:t>
            </a:r>
            <a:r>
              <a:rPr b="0" lang="en-IN" sz="1800" spc="-1" strike="noStrike">
                <a:solidFill>
                  <a:srgbClr val="ffffff"/>
                </a:solidFill>
                <a:latin typeface="Arial"/>
              </a:rPr>
              <a:t>This allows them to optimise the customer journey, identify new opportunities, and</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 </a:t>
            </a:r>
            <a:r>
              <a:rPr b="0" lang="en-IN" sz="1800" spc="-1" strike="noStrike">
                <a:solidFill>
                  <a:srgbClr val="ffffff"/>
                </a:solidFill>
                <a:latin typeface="Arial"/>
              </a:rPr>
              <a:t>manage risks more effectively. The use of AI in payment processing can provide a faster,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efficient, and accurate payment experience for customers.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itle 4"/>
          <p:cNvSpPr/>
          <p:nvPr/>
        </p:nvSpPr>
        <p:spPr>
          <a:xfrm>
            <a:off x="663120" y="69480"/>
            <a:ext cx="8921160" cy="1009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ff0000"/>
                </a:highlight>
                <a:latin typeface="Calibri"/>
              </a:rPr>
              <a:t>Merchant and Consumer Experiences?</a:t>
            </a:r>
            <a:endParaRPr b="0" lang="en-IN" sz="3600" spc="-1" strike="noStrike">
              <a:solidFill>
                <a:srgbClr val="ffffff"/>
              </a:solidFill>
              <a:latin typeface="Arial"/>
            </a:endParaRPr>
          </a:p>
        </p:txBody>
      </p:sp>
      <p:sp>
        <p:nvSpPr>
          <p:cNvPr id="231" name=""/>
          <p:cNvSpPr/>
          <p:nvPr/>
        </p:nvSpPr>
        <p:spPr>
          <a:xfrm>
            <a:off x="540000" y="1440000"/>
            <a:ext cx="9212760" cy="1113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By using AI tools to analyse customer data, merchants can gain insights into consumer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preferences and behaviour, allowing them to personalise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their offerings and enhance the overall customer experience.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This can lead to increased customer loyalty and retention</a:t>
            </a:r>
            <a:endParaRPr b="0" lang="en-IN" sz="1800" spc="-1" strike="noStrike">
              <a:solidFill>
                <a:srgbClr val="ffffff"/>
              </a:solidFill>
              <a:latin typeface="Arial"/>
            </a:endParaRPr>
          </a:p>
        </p:txBody>
      </p:sp>
      <p:sp>
        <p:nvSpPr>
          <p:cNvPr id="232" name=""/>
          <p:cNvSpPr/>
          <p:nvPr/>
        </p:nvSpPr>
        <p:spPr>
          <a:xfrm>
            <a:off x="540000" y="2633760"/>
            <a:ext cx="7199640" cy="8578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Additionally, AI tools can help merchants streamline their operations and reduce processing times.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This results in faster and more efficient transactions for consumers.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itle 5"/>
          <p:cNvSpPr/>
          <p:nvPr/>
        </p:nvSpPr>
        <p:spPr>
          <a:xfrm>
            <a:off x="663120" y="69480"/>
            <a:ext cx="8921160" cy="1009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ff0000"/>
                </a:highlight>
                <a:latin typeface="Calibri"/>
              </a:rPr>
              <a:t>Predictive Analytics</a:t>
            </a:r>
            <a:endParaRPr b="0" lang="en-IN" sz="3600" spc="-1" strike="noStrike">
              <a:solidFill>
                <a:srgbClr val="ffffff"/>
              </a:solidFill>
              <a:latin typeface="Arial"/>
            </a:endParaRPr>
          </a:p>
        </p:txBody>
      </p:sp>
      <p:sp>
        <p:nvSpPr>
          <p:cNvPr id="234" name=""/>
          <p:cNvSpPr/>
          <p:nvPr/>
        </p:nvSpPr>
        <p:spPr>
          <a:xfrm>
            <a:off x="968760" y="2133720"/>
            <a:ext cx="8462880" cy="601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technology can also improve predictive analytics in the payments industry by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analysing vast amounts of customer data to identify patterns and trends.</a:t>
            </a:r>
            <a:endParaRPr b="0" lang="en-IN" sz="1800" spc="-1" strike="noStrike">
              <a:solidFill>
                <a:srgbClr val="ffffff"/>
              </a:solidFill>
              <a:latin typeface="Arial"/>
            </a:endParaRPr>
          </a:p>
        </p:txBody>
      </p:sp>
      <p:sp>
        <p:nvSpPr>
          <p:cNvPr id="235" name=""/>
          <p:cNvSpPr/>
          <p:nvPr/>
        </p:nvSpPr>
        <p:spPr>
          <a:xfrm>
            <a:off x="936000" y="3241800"/>
            <a:ext cx="8639640" cy="1369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This information can then be used to optimise the customer journey, identify new opportunities, and develop targeted marketing strategies.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tools like ChatGPT can analyse historical transaction data, social media activity, and demographic information to make predictions about future customer behaviour. </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itle 6"/>
          <p:cNvSpPr/>
          <p:nvPr/>
        </p:nvSpPr>
        <p:spPr>
          <a:xfrm>
            <a:off x="663120" y="69480"/>
            <a:ext cx="8921160" cy="1009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ff0000"/>
                </a:highlight>
                <a:latin typeface="Calibri"/>
              </a:rPr>
              <a:t>Fraud Detection</a:t>
            </a:r>
            <a:endParaRPr b="0" lang="en-IN" sz="3600" spc="-1" strike="noStrike">
              <a:solidFill>
                <a:srgbClr val="ffffff"/>
              </a:solidFill>
              <a:latin typeface="Arial"/>
            </a:endParaRPr>
          </a:p>
        </p:txBody>
      </p:sp>
      <p:sp>
        <p:nvSpPr>
          <p:cNvPr id="237" name=""/>
          <p:cNvSpPr/>
          <p:nvPr/>
        </p:nvSpPr>
        <p:spPr>
          <a:xfrm>
            <a:off x="1080000" y="1836000"/>
            <a:ext cx="8168760" cy="601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Traditional methods of detecting fraud are no longer sufficient, and fraudulent</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 </a:t>
            </a:r>
            <a:r>
              <a:rPr b="0" lang="en-IN" sz="1800" spc="-1" strike="noStrike">
                <a:solidFill>
                  <a:srgbClr val="ffffff"/>
                </a:solidFill>
                <a:latin typeface="Arial"/>
              </a:rPr>
              <a:t>activities cost the industry billions of dollars each year.</a:t>
            </a:r>
            <a:endParaRPr b="0" lang="en-IN" sz="1800" spc="-1" strike="noStrike">
              <a:solidFill>
                <a:srgbClr val="ffffff"/>
              </a:solidFill>
              <a:latin typeface="Arial"/>
            </a:endParaRPr>
          </a:p>
        </p:txBody>
      </p:sp>
      <p:sp>
        <p:nvSpPr>
          <p:cNvPr id="238" name=""/>
          <p:cNvSpPr/>
          <p:nvPr/>
        </p:nvSpPr>
        <p:spPr>
          <a:xfrm>
            <a:off x="1080000" y="2880000"/>
            <a:ext cx="8099640" cy="8578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This is where AI tools can make a significant impact. These tools can analyse massive amounts of data in real-time,</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detecting patterns and identifying potential fraudulent activities.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5"/>
          <p:cNvSpPr txBox="1"/>
          <p:nvPr/>
        </p:nvSpPr>
        <p:spPr>
          <a:xfrm>
            <a:off x="663480" y="69840"/>
            <a:ext cx="8921160" cy="1009080"/>
          </a:xfrm>
          <a:prstGeom prst="rect">
            <a:avLst/>
          </a:prstGeom>
          <a:noFill/>
          <a:ln w="0">
            <a:noFill/>
          </a:ln>
        </p:spPr>
        <p:txBody>
          <a:bodyPr lIns="90000" rIns="90000" tIns="45000" bIns="45000" anchor="ctr">
            <a:noAutofit/>
          </a:bodyPr>
          <a:p>
            <a:pPr>
              <a:lnSpc>
                <a:spcPct val="100000"/>
              </a:lnSpc>
              <a:tabLst>
                <a:tab algn="l" pos="0"/>
              </a:tabLst>
            </a:pPr>
            <a:r>
              <a:rPr b="1" lang="en-US" sz="3600" spc="-1" strike="noStrike">
                <a:solidFill>
                  <a:srgbClr val="ffffff"/>
                </a:solidFill>
                <a:highlight>
                  <a:srgbClr val="ff0000"/>
                </a:highlight>
                <a:latin typeface="Calibri"/>
              </a:rPr>
              <a:t>Mobile Payments</a:t>
            </a:r>
            <a:endParaRPr b="0" lang="en-IN" sz="3600" spc="-1" strike="noStrike">
              <a:solidFill>
                <a:srgbClr val="ffffff"/>
              </a:solidFill>
              <a:latin typeface="Arial"/>
            </a:endParaRPr>
          </a:p>
        </p:txBody>
      </p:sp>
      <p:sp>
        <p:nvSpPr>
          <p:cNvPr id="240" name=""/>
          <p:cNvSpPr txBox="1"/>
          <p:nvPr/>
        </p:nvSpPr>
        <p:spPr>
          <a:xfrm>
            <a:off x="649080" y="1440000"/>
            <a:ext cx="9250920" cy="1114200"/>
          </a:xfrm>
          <a:prstGeom prst="rect">
            <a:avLst/>
          </a:prstGeom>
          <a:noFill/>
          <a:ln w="0">
            <a:noFill/>
          </a:ln>
        </p:spPr>
        <p:txBody>
          <a:bodyPr lIns="90000" rIns="90000" tIns="45000" bIns="45000" anchor="t">
            <a:noAutofit/>
          </a:bodyPr>
          <a:p>
            <a:pPr marL="216000" indent="-216000">
              <a:buClr>
                <a:srgbClr val="ffffff"/>
              </a:buClr>
              <a:buSzPct val="45000"/>
              <a:buFont typeface="Wingdings" charset="2"/>
              <a:buChar char=""/>
            </a:pPr>
            <a:r>
              <a:rPr b="0" lang="en-IN" sz="1800" spc="-1" strike="noStrike">
                <a:solidFill>
                  <a:srgbClr val="ffffff"/>
                </a:solidFill>
                <a:latin typeface="Arial"/>
              </a:rPr>
              <a:t>AI technology can also streamline mobile payments by automating the payment process and making it more user-friendly. </a:t>
            </a: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With the increasing use of smartphones and mobile devices, </a:t>
            </a:r>
            <a:endParaRPr b="0" lang="en-IN" sz="1800" spc="-1" strike="noStrike">
              <a:solidFill>
                <a:srgbClr val="ffffff"/>
              </a:solidFill>
              <a:latin typeface="Arial"/>
            </a:endParaRPr>
          </a:p>
          <a:p>
            <a:pPr marL="216000" indent="-216000">
              <a:buClr>
                <a:srgbClr val="ffffff"/>
              </a:buClr>
              <a:buSzPct val="45000"/>
              <a:buFont typeface="Wingdings" charset="2"/>
              <a:buChar char=""/>
            </a:pPr>
            <a:r>
              <a:rPr b="0" lang="en-IN" sz="1800" spc="-1" strike="noStrike">
                <a:solidFill>
                  <a:srgbClr val="ffffff"/>
                </a:solidFill>
                <a:latin typeface="Arial"/>
              </a:rPr>
              <a:t>mobile payments are becoming more popular among consumers.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184</TotalTime>
  <Application>LibreOffice/7.5.1.2$Windows_X86_64 LibreOffice_project/fcbaee479e84c6cd81291587d2ee68cba099e129</Application>
  <AppVersion>15.0000</AppVersion>
  <Words>51</Words>
  <Paragraphs>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dc:creator/>
  <dc:description/>
  <dc:language>en-IN</dc:language>
  <cp:lastModifiedBy/>
  <dcterms:modified xsi:type="dcterms:W3CDTF">2023-05-21T21:51:23Z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5</vt:i4>
  </property>
</Properties>
</file>