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23"/>
  </p:notesMasterIdLst>
  <p:sldIdLst>
    <p:sldId id="256"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0080625" cy="56705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IN" sz="44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21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213" name="PlaceHolder 4"/>
          <p:cNvSpPr>
            <a:spLocks noGrp="1"/>
          </p:cNvSpPr>
          <p:nvPr>
            <p:ph type="dt" idx="16"/>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214" name="PlaceHolder 5"/>
          <p:cNvSpPr>
            <a:spLocks noGrp="1"/>
          </p:cNvSpPr>
          <p:nvPr>
            <p:ph type="ftr" idx="17"/>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215" name="PlaceHolder 6"/>
          <p:cNvSpPr>
            <a:spLocks noGrp="1"/>
          </p:cNvSpPr>
          <p:nvPr>
            <p:ph type="sldNum" idx="18"/>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31817FAF-0201-4CC2-9099-6AE6BBA3E415}"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685800" y="1143000"/>
            <a:ext cx="5485320" cy="3085200"/>
          </a:xfrm>
          <a:prstGeom prst="rect">
            <a:avLst/>
          </a:prstGeom>
          <a:ln w="0">
            <a:noFill/>
          </a:ln>
        </p:spPr>
      </p:sp>
      <p:sp>
        <p:nvSpPr>
          <p:cNvPr id="261"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pPr marL="216000" indent="0">
              <a:buNone/>
            </a:pPr>
            <a:endParaRPr lang="en-IN" sz="1800" b="0" strike="noStrike" spc="-1">
              <a:solidFill>
                <a:srgbClr val="000000"/>
              </a:solidFill>
              <a:latin typeface="Arial"/>
            </a:endParaRPr>
          </a:p>
        </p:txBody>
      </p:sp>
      <p:sp>
        <p:nvSpPr>
          <p:cNvPr id="262" name="PlaceHolder 3"/>
          <p:cNvSpPr>
            <a:spLocks noGrp="1"/>
          </p:cNvSpPr>
          <p:nvPr>
            <p:ph type="sldNum" idx="19"/>
          </p:nvPr>
        </p:nvSpPr>
        <p:spPr>
          <a:xfrm>
            <a:off x="3884760" y="8685360"/>
            <a:ext cx="2970720" cy="45756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mn-lt"/>
                <a:ea typeface="+mn-ea"/>
              </a:defRPr>
            </a:lvl1pPr>
          </a:lstStyle>
          <a:p>
            <a:pPr indent="0" algn="r">
              <a:lnSpc>
                <a:spcPct val="100000"/>
              </a:lnSpc>
              <a:buNone/>
              <a:tabLst>
                <a:tab pos="0" algn="l"/>
              </a:tabLst>
            </a:pPr>
            <a:fld id="{44F0C7B1-8949-4A96-A9AD-4C9E8B48C1F1}" type="slidenum">
              <a:rPr lang="en-US" sz="1200" b="0" strike="noStrike" spc="-1">
                <a:solidFill>
                  <a:srgbClr val="000000"/>
                </a:solidFill>
                <a:latin typeface="+mn-lt"/>
                <a:ea typeface="+mn-ea"/>
              </a:rPr>
              <a:t>7</a:t>
            </a:fld>
            <a:endParaRPr lang="en-IN"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0402FA28-6DCC-41F7-A4B2-4BF18BA0A7FC}"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C838F4D-7BC5-4629-961A-526D40A9429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2A47567-0CDE-4EFE-B910-A3186E8E4E57}"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DB7F233-9468-4DF1-BC67-643AB228249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42365E1-302F-4A78-9175-62EDD7123B09}"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FFFFFF"/>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E8FC181-2AF0-4ED9-81C9-287F09815A3A}"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1DE0563-ADE9-4140-ACC3-430C20123E7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D68BF2D-C4DC-4E81-8944-D74DCB07F940}"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FCA8815-1BA0-4E1A-AA81-FF280FA237BD}"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FFFFFF"/>
              </a:solidFill>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3DE1C26-4DA4-4A6F-BEAD-1CC7FC938A83}"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427AAF1-D209-4E13-8E0C-57BE5EBBF15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F95600D-8CD6-42FC-97BE-D108D1DBFA17}" type="slidenum">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9654B663-5C2F-46CC-9A07-64B51B0CAEE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A0F7B3D-72A1-45F3-A918-2D82C74C379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127016B2-7166-4EAE-97CF-E95F221E63BB}"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4413D6E1-3713-41F1-BF3D-1E7159B44B7F}"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81962A0A-B5A2-4B85-905C-31EBB3AF9E9E}"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A6E2B49C-BEA7-4029-8E44-9E42D8029DDA}"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91"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FFFFFF"/>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738AB0C0-1443-43EB-B3ED-70AE6BAC167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93"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85261D2A-DAB9-4E78-B73D-215E93CE1A0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9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9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126176C-3AB0-42B6-B053-8B30688AB883}"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DBDCE252-C738-4B1F-9A76-2696E65FF2D1}"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92D38129-73C1-4769-BD53-DF72B80551E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FFFFFF"/>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6A787F66-0524-4D46-A687-48E298E60AA8}"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0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0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4E5CF408-4DBC-46DC-B27E-E45E480DA04E}"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04"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06"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73ED8066-2D6C-4555-9868-99B7C73C77B8}"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0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0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10"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FD4C715-C0F7-4847-9A5D-1445A5646052}"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12"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13"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00FF102-117B-423C-B5CD-F627B16FAC38}"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1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18"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D48DF308-6D41-446B-B316-1DB15FEF8A6E}"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20"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21"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22"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23"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24"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25"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012DB586-73F3-409C-82EB-0A68944C143F}"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295AD1DB-7277-4629-A3AF-A73D07B357D5}"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33"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FFFFFF"/>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F852879E-EF92-43A8-929A-C4978152209F}"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35"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CEBA746A-7DB3-4F05-BD61-86B3D48A108D}"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CDDC81-5EFC-4740-BE64-2CABA4E1C1C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37"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3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FC877318-3477-40ED-802E-3D400CA06338}"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261FB8EC-58DE-43A2-BE9E-6E6CE4609DB1}"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FFFFFF"/>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1EFCF7A-CB0D-4FD1-902E-6E6F4CCE74CE}"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4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4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4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FC5C9BC1-2394-48D9-A825-6D8E083EB65D}"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4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48"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472B7A60-EAA9-4003-BD17-9282EB0F504C}"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5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5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52"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88E50415-4661-4D3D-A8F1-A459FB2B1B09}"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54"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55"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A83D901D-C8C4-4ED9-A5AC-5ADCF4CB7E38}"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5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0"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7B8EC2FD-3C37-47E1-A49D-343338516384}"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62"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3"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4"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5"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6"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67"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2F5B5DFA-34F3-4EA2-8851-A1CA7819BEEC}"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C3EB1BB0-533F-4923-A405-129D8063BFD6}"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CC21455-6025-4A3C-9C34-688444B1047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7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FFFFFF"/>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4A69EFDB-D6C3-4C59-B16D-0C37D373BC6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7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C90DDA41-4AAC-4B9D-845B-5D5772BFFDCD}"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1C0BF7BF-6C28-47DA-937E-BC943720E2B0}"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176EF1E2-E4AA-4FA9-BC0B-7EAAA57FFC85}"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FFFFFF"/>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824102CE-0AD1-49A5-B9CF-58F440FB48D7}"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8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8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8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59390532-8269-415E-96FE-7AF8CA19DBE1}"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8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8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9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9E8621C2-CB3D-4000-B20F-9ADA666F5222}"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9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9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9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FF7A97D8-30BE-4F42-A9DE-D3759E0E9C09}"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9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19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7FB77AE8-06FD-4F6A-956E-3F60B82929BC}"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19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A57DA059-3E5F-427F-BEF2-AD1A2E1CC71F}"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EFDB48F-7F4B-49F6-8665-BDCE1CB069D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FFFFFF"/>
              </a:solidFill>
              <a:latin typeface="Arial"/>
            </a:endParaRPr>
          </a:p>
        </p:txBody>
      </p:sp>
      <p:sp>
        <p:nvSpPr>
          <p:cNvPr id="204"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5"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6"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7"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8"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209"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FFFFFF"/>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9983B52E-2467-465D-93AD-8A1DED3C25A5}"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2BCC761-AC64-46AE-AAF4-1A78BD9FBF9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4C565E32-01EC-4B71-BD4E-963F0A538A3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2182282-EB8A-4D21-BECC-16054A02F3F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6" name="TextBox 6"/>
          <p:cNvSpPr/>
          <p:nvPr/>
        </p:nvSpPr>
        <p:spPr>
          <a:xfrm>
            <a:off x="-9720" y="5747040"/>
            <a:ext cx="92473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IN" sz="1400" b="0" strike="noStrike" spc="-1">
              <a:solidFill>
                <a:srgbClr val="000000"/>
              </a:solidFill>
              <a:latin typeface="Arial"/>
            </a:endParaRPr>
          </a:p>
          <a:p>
            <a:pPr>
              <a:lnSpc>
                <a:spcPct val="100000"/>
              </a:lnSpc>
            </a:pPr>
            <a:r>
              <a:rPr lang="en-US" sz="1400" b="0" strike="noStrike" spc="-1">
                <a:solidFill>
                  <a:srgbClr val="A6A6A6"/>
                </a:solidFill>
                <a:latin typeface="Calibri"/>
                <a:ea typeface="DejaVu Sans"/>
              </a:rPr>
              <a:t>www.free-power-point-templates.com</a:t>
            </a:r>
            <a:endParaRPr lang="en-IN" sz="1400" b="0" strike="noStrike" spc="-1">
              <a:solidFill>
                <a:srgbClr val="000000"/>
              </a:solidFill>
              <a:latin typeface="Arial"/>
            </a:endParaRPr>
          </a:p>
        </p:txBody>
      </p:sp>
      <p:sp>
        <p:nvSpPr>
          <p:cNvPr id="7" name="PlaceHolder 1"/>
          <p:cNvSpPr>
            <a:spLocks noGrp="1"/>
          </p:cNvSpPr>
          <p:nvPr>
            <p:ph type="title"/>
          </p:nvPr>
        </p:nvSpPr>
        <p:spPr>
          <a:xfrm>
            <a:off x="504000" y="226080"/>
            <a:ext cx="9071640" cy="946080"/>
          </a:xfrm>
          <a:prstGeom prst="rect">
            <a:avLst/>
          </a:prstGeom>
          <a:noFill/>
          <a:ln w="0">
            <a:noFill/>
          </a:ln>
          <a:effectLst>
            <a:outerShdw blurRad="50760" dist="37674" dir="2700000" rotWithShape="0">
              <a:srgbClr val="000000">
                <a:alpha val="40000"/>
              </a:srgbClr>
            </a:outerShdw>
          </a:effectLst>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3" name="PlaceHolder 3"/>
          <p:cNvSpPr>
            <a:spLocks noGrp="1"/>
          </p:cNvSpPr>
          <p:nvPr>
            <p:ph type="ftr" idx="1"/>
          </p:nvPr>
        </p:nvSpPr>
        <p:spPr>
          <a:xfrm>
            <a:off x="3443760" y="5254560"/>
            <a:ext cx="3190680" cy="300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4" name="PlaceHolder 4"/>
          <p:cNvSpPr>
            <a:spLocks noGrp="1"/>
          </p:cNvSpPr>
          <p:nvPr>
            <p:ph type="sldNum" idx="2"/>
          </p:nvPr>
        </p:nvSpPr>
        <p:spPr>
          <a:xfrm>
            <a:off x="7223760" y="5254560"/>
            <a:ext cx="2351160" cy="300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E80224F7-B02E-4C0C-8E5E-A0F8C8FFB2CA}" type="slidenum">
              <a:rPr lang="en-US"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5" name="PlaceHolder 5"/>
          <p:cNvSpPr>
            <a:spLocks noGrp="1"/>
          </p:cNvSpPr>
          <p:nvPr>
            <p:ph type="dt" idx="3"/>
          </p:nvPr>
        </p:nvSpPr>
        <p:spPr>
          <a:xfrm>
            <a:off x="504000" y="5254560"/>
            <a:ext cx="2351160" cy="30096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2" name="TextBox 6"/>
          <p:cNvSpPr/>
          <p:nvPr/>
        </p:nvSpPr>
        <p:spPr>
          <a:xfrm>
            <a:off x="-9720" y="5747040"/>
            <a:ext cx="92473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IN" sz="1400" b="0" strike="noStrike" spc="-1">
              <a:solidFill>
                <a:srgbClr val="FFFFFF"/>
              </a:solidFill>
              <a:latin typeface="Arial"/>
            </a:endParaRPr>
          </a:p>
          <a:p>
            <a:pPr>
              <a:lnSpc>
                <a:spcPct val="100000"/>
              </a:lnSpc>
            </a:pPr>
            <a:r>
              <a:rPr lang="en-US" sz="1400" b="0" strike="noStrike" spc="-1">
                <a:solidFill>
                  <a:srgbClr val="A6A6A6"/>
                </a:solidFill>
                <a:latin typeface="Calibri"/>
                <a:ea typeface="DejaVu Sans"/>
              </a:rPr>
              <a:t>www.free-power-point-templates.com</a:t>
            </a:r>
            <a:endParaRPr lang="en-IN" sz="1400" b="0" strike="noStrike" spc="-1">
              <a:solidFill>
                <a:srgbClr val="FFFFFF"/>
              </a:solidFill>
              <a:latin typeface="Arial"/>
            </a:endParaRPr>
          </a:p>
        </p:txBody>
      </p:sp>
      <p:sp>
        <p:nvSpPr>
          <p:cNvPr id="43" name="PlaceHolder 1"/>
          <p:cNvSpPr>
            <a:spLocks noGrp="1"/>
          </p:cNvSpPr>
          <p:nvPr>
            <p:ph type="ftr" idx="4"/>
          </p:nvPr>
        </p:nvSpPr>
        <p:spPr>
          <a:xfrm>
            <a:off x="3443760" y="5254560"/>
            <a:ext cx="3190680" cy="300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FFFFFF"/>
                </a:solidFill>
                <a:latin typeface="Times New Roman"/>
              </a:defRPr>
            </a:lvl1pPr>
          </a:lstStyle>
          <a:p>
            <a:pPr indent="0" algn="ctr">
              <a:lnSpc>
                <a:spcPct val="100000"/>
              </a:lnSpc>
              <a:buNone/>
              <a:tabLst>
                <a:tab pos="0" algn="l"/>
              </a:tabLst>
            </a:pPr>
            <a:r>
              <a:rPr lang="en-IN" sz="1400" b="0" strike="noStrike" spc="-1">
                <a:solidFill>
                  <a:srgbClr val="FFFFFF"/>
                </a:solidFill>
                <a:latin typeface="Times New Roman"/>
              </a:rPr>
              <a:t>&lt;footer&gt;</a:t>
            </a:r>
          </a:p>
        </p:txBody>
      </p:sp>
      <p:sp>
        <p:nvSpPr>
          <p:cNvPr id="44" name="PlaceHolder 2"/>
          <p:cNvSpPr>
            <a:spLocks noGrp="1"/>
          </p:cNvSpPr>
          <p:nvPr>
            <p:ph type="sldNum" idx="5"/>
          </p:nvPr>
        </p:nvSpPr>
        <p:spPr>
          <a:xfrm>
            <a:off x="7223760" y="5254560"/>
            <a:ext cx="2351160" cy="300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0DF6423C-01ED-44EC-B35C-8EC2D4A4D4B4}" type="slidenum">
              <a:rPr lang="en-US" sz="1200" b="0" strike="noStrike" spc="-1">
                <a:solidFill>
                  <a:srgbClr val="8B8B8B"/>
                </a:solidFill>
                <a:latin typeface="Calibri"/>
              </a:rPr>
              <a:t>‹#›</a:t>
            </a:fld>
            <a:endParaRPr lang="en-IN" sz="1200" b="0" strike="noStrike" spc="-1">
              <a:solidFill>
                <a:srgbClr val="FFFFFF"/>
              </a:solidFill>
              <a:latin typeface="Times New Roman"/>
            </a:endParaRPr>
          </a:p>
        </p:txBody>
      </p:sp>
      <p:sp>
        <p:nvSpPr>
          <p:cNvPr id="45" name="PlaceHolder 3"/>
          <p:cNvSpPr>
            <a:spLocks noGrp="1"/>
          </p:cNvSpPr>
          <p:nvPr>
            <p:ph type="dt" idx="6"/>
          </p:nvPr>
        </p:nvSpPr>
        <p:spPr>
          <a:xfrm>
            <a:off x="504000" y="5254560"/>
            <a:ext cx="2351160" cy="300960"/>
          </a:xfrm>
          <a:prstGeom prst="rect">
            <a:avLst/>
          </a:prstGeom>
          <a:noFill/>
          <a:ln w="0">
            <a:noFill/>
          </a:ln>
        </p:spPr>
        <p:txBody>
          <a:bodyPr lIns="90000" tIns="45000" rIns="90000" bIns="45000" anchor="ctr">
            <a:noAutofit/>
          </a:bodyPr>
          <a:lstStyle>
            <a:lvl1pPr indent="0">
              <a:buNone/>
              <a:defRPr lang="en-IN" sz="1400" b="0" strike="noStrike" spc="-1">
                <a:solidFill>
                  <a:srgbClr val="FFFFFF"/>
                </a:solidFill>
                <a:latin typeface="Times New Roman"/>
              </a:defRPr>
            </a:lvl1pPr>
          </a:lstStyle>
          <a:p>
            <a:pPr indent="0">
              <a:buNone/>
            </a:pPr>
            <a:r>
              <a:rPr lang="en-IN" sz="1400" b="0" strike="noStrike" spc="-1">
                <a:solidFill>
                  <a:srgbClr val="FFFFFF"/>
                </a:solidFill>
                <a:latin typeface="Times New Roman"/>
              </a:rPr>
              <a:t>&lt;date/time&gt;</a:t>
            </a: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4" name="TextBox 6"/>
          <p:cNvSpPr/>
          <p:nvPr/>
        </p:nvSpPr>
        <p:spPr>
          <a:xfrm>
            <a:off x="-9720" y="5747040"/>
            <a:ext cx="92473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IN" sz="1400" b="0" strike="noStrike" spc="-1">
              <a:solidFill>
                <a:srgbClr val="FFFFFF"/>
              </a:solidFill>
              <a:latin typeface="Arial"/>
            </a:endParaRPr>
          </a:p>
          <a:p>
            <a:pPr>
              <a:lnSpc>
                <a:spcPct val="100000"/>
              </a:lnSpc>
            </a:pPr>
            <a:r>
              <a:rPr lang="en-US" sz="1400" b="0" strike="noStrike" spc="-1">
                <a:solidFill>
                  <a:srgbClr val="A6A6A6"/>
                </a:solidFill>
                <a:latin typeface="Calibri"/>
                <a:ea typeface="DejaVu Sans"/>
              </a:rPr>
              <a:t>www.free-power-point-templates.com</a:t>
            </a:r>
            <a:endParaRPr lang="en-IN" sz="1400" b="0" strike="noStrike" spc="-1">
              <a:solidFill>
                <a:srgbClr val="FFFFFF"/>
              </a:solidFill>
              <a:latin typeface="Arial"/>
            </a:endParaRPr>
          </a:p>
        </p:txBody>
      </p:sp>
      <p:sp>
        <p:nvSpPr>
          <p:cNvPr id="85" name="PlaceHolder 1"/>
          <p:cNvSpPr>
            <a:spLocks noGrp="1"/>
          </p:cNvSpPr>
          <p:nvPr>
            <p:ph type="ftr" idx="7"/>
          </p:nvPr>
        </p:nvSpPr>
        <p:spPr>
          <a:xfrm>
            <a:off x="3443760" y="5254560"/>
            <a:ext cx="3190680" cy="300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FFFFFF"/>
                </a:solidFill>
                <a:latin typeface="Times New Roman"/>
              </a:defRPr>
            </a:lvl1pPr>
          </a:lstStyle>
          <a:p>
            <a:pPr indent="0" algn="ctr">
              <a:lnSpc>
                <a:spcPct val="100000"/>
              </a:lnSpc>
              <a:buNone/>
              <a:tabLst>
                <a:tab pos="0" algn="l"/>
              </a:tabLst>
            </a:pPr>
            <a:r>
              <a:rPr lang="en-IN" sz="1400" b="0" strike="noStrike" spc="-1">
                <a:solidFill>
                  <a:srgbClr val="FFFFFF"/>
                </a:solidFill>
                <a:latin typeface="Times New Roman"/>
              </a:rPr>
              <a:t>&lt;footer&gt;</a:t>
            </a:r>
          </a:p>
        </p:txBody>
      </p:sp>
      <p:sp>
        <p:nvSpPr>
          <p:cNvPr id="86" name="PlaceHolder 2"/>
          <p:cNvSpPr>
            <a:spLocks noGrp="1"/>
          </p:cNvSpPr>
          <p:nvPr>
            <p:ph type="sldNum" idx="8"/>
          </p:nvPr>
        </p:nvSpPr>
        <p:spPr>
          <a:xfrm>
            <a:off x="7223760" y="5254560"/>
            <a:ext cx="2351160" cy="300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6CEDA9D2-E231-461A-985B-B35C23674895}" type="slidenum">
              <a:rPr lang="en-US" sz="1200" b="0" strike="noStrike" spc="-1">
                <a:solidFill>
                  <a:srgbClr val="8B8B8B"/>
                </a:solidFill>
                <a:latin typeface="Calibri"/>
              </a:rPr>
              <a:t>‹#›</a:t>
            </a:fld>
            <a:endParaRPr lang="en-IN" sz="1200" b="0" strike="noStrike" spc="-1">
              <a:solidFill>
                <a:srgbClr val="FFFFFF"/>
              </a:solidFill>
              <a:latin typeface="Times New Roman"/>
            </a:endParaRPr>
          </a:p>
        </p:txBody>
      </p:sp>
      <p:sp>
        <p:nvSpPr>
          <p:cNvPr id="87" name="PlaceHolder 3"/>
          <p:cNvSpPr>
            <a:spLocks noGrp="1"/>
          </p:cNvSpPr>
          <p:nvPr>
            <p:ph type="dt" idx="9"/>
          </p:nvPr>
        </p:nvSpPr>
        <p:spPr>
          <a:xfrm>
            <a:off x="504000" y="5254560"/>
            <a:ext cx="2351160" cy="300960"/>
          </a:xfrm>
          <a:prstGeom prst="rect">
            <a:avLst/>
          </a:prstGeom>
          <a:noFill/>
          <a:ln w="0">
            <a:noFill/>
          </a:ln>
        </p:spPr>
        <p:txBody>
          <a:bodyPr lIns="90000" tIns="45000" rIns="90000" bIns="45000" anchor="ctr">
            <a:noAutofit/>
          </a:bodyPr>
          <a:lstStyle>
            <a:lvl1pPr indent="0">
              <a:buNone/>
              <a:defRPr lang="en-IN" sz="1400" b="0" strike="noStrike" spc="-1">
                <a:solidFill>
                  <a:srgbClr val="FFFFFF"/>
                </a:solidFill>
                <a:latin typeface="Times New Roman"/>
              </a:defRPr>
            </a:lvl1pPr>
          </a:lstStyle>
          <a:p>
            <a:pPr indent="0">
              <a:buNone/>
            </a:pPr>
            <a:r>
              <a:rPr lang="en-IN" sz="1400" b="0" strike="noStrike" spc="-1">
                <a:solidFill>
                  <a:srgbClr val="FFFFFF"/>
                </a:solidFill>
                <a:latin typeface="Times New Roman"/>
              </a:rPr>
              <a:t>&lt;date/time&gt;</a:t>
            </a:r>
          </a:p>
        </p:txBody>
      </p:sp>
      <p:sp>
        <p:nvSpPr>
          <p:cNvPr id="88"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89"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26" name="TextBox 6"/>
          <p:cNvSpPr/>
          <p:nvPr/>
        </p:nvSpPr>
        <p:spPr>
          <a:xfrm>
            <a:off x="-9720" y="5747040"/>
            <a:ext cx="92473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IN" sz="1400" b="0" strike="noStrike" spc="-1">
              <a:solidFill>
                <a:srgbClr val="FFFFFF"/>
              </a:solidFill>
              <a:latin typeface="Arial"/>
            </a:endParaRPr>
          </a:p>
          <a:p>
            <a:pPr>
              <a:lnSpc>
                <a:spcPct val="100000"/>
              </a:lnSpc>
            </a:pPr>
            <a:r>
              <a:rPr lang="en-US" sz="1400" b="0" strike="noStrike" spc="-1">
                <a:solidFill>
                  <a:srgbClr val="A6A6A6"/>
                </a:solidFill>
                <a:latin typeface="Calibri"/>
                <a:ea typeface="DejaVu Sans"/>
              </a:rPr>
              <a:t>www.free-power-point-templates.com</a:t>
            </a:r>
            <a:endParaRPr lang="en-IN" sz="1400" b="0" strike="noStrike" spc="-1">
              <a:solidFill>
                <a:srgbClr val="FFFFFF"/>
              </a:solidFill>
              <a:latin typeface="Arial"/>
            </a:endParaRPr>
          </a:p>
        </p:txBody>
      </p:sp>
      <p:sp>
        <p:nvSpPr>
          <p:cNvPr id="127" name="PlaceHolder 1"/>
          <p:cNvSpPr>
            <a:spLocks noGrp="1"/>
          </p:cNvSpPr>
          <p:nvPr>
            <p:ph type="ftr" idx="10"/>
          </p:nvPr>
        </p:nvSpPr>
        <p:spPr>
          <a:xfrm>
            <a:off x="3443760" y="5254560"/>
            <a:ext cx="3190680" cy="300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FFFFFF"/>
                </a:solidFill>
                <a:latin typeface="Times New Roman"/>
              </a:defRPr>
            </a:lvl1pPr>
          </a:lstStyle>
          <a:p>
            <a:pPr indent="0" algn="ctr">
              <a:lnSpc>
                <a:spcPct val="100000"/>
              </a:lnSpc>
              <a:buNone/>
              <a:tabLst>
                <a:tab pos="0" algn="l"/>
              </a:tabLst>
            </a:pPr>
            <a:r>
              <a:rPr lang="en-IN" sz="1400" b="0" strike="noStrike" spc="-1">
                <a:solidFill>
                  <a:srgbClr val="FFFFFF"/>
                </a:solidFill>
                <a:latin typeface="Times New Roman"/>
              </a:rPr>
              <a:t>&lt;footer&gt;</a:t>
            </a:r>
          </a:p>
        </p:txBody>
      </p:sp>
      <p:sp>
        <p:nvSpPr>
          <p:cNvPr id="128" name="PlaceHolder 2"/>
          <p:cNvSpPr>
            <a:spLocks noGrp="1"/>
          </p:cNvSpPr>
          <p:nvPr>
            <p:ph type="sldNum" idx="11"/>
          </p:nvPr>
        </p:nvSpPr>
        <p:spPr>
          <a:xfrm>
            <a:off x="7223760" y="5254560"/>
            <a:ext cx="2351160" cy="300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A8285627-F731-40A3-9DC7-B7E3C97E613F}" type="slidenum">
              <a:rPr lang="en-US" sz="1200" b="0" strike="noStrike" spc="-1">
                <a:solidFill>
                  <a:srgbClr val="8B8B8B"/>
                </a:solidFill>
                <a:latin typeface="Calibri"/>
              </a:rPr>
              <a:t>‹#›</a:t>
            </a:fld>
            <a:endParaRPr lang="en-IN" sz="1200" b="0" strike="noStrike" spc="-1">
              <a:solidFill>
                <a:srgbClr val="FFFFFF"/>
              </a:solidFill>
              <a:latin typeface="Times New Roman"/>
            </a:endParaRPr>
          </a:p>
        </p:txBody>
      </p:sp>
      <p:sp>
        <p:nvSpPr>
          <p:cNvPr id="129" name="PlaceHolder 3"/>
          <p:cNvSpPr>
            <a:spLocks noGrp="1"/>
          </p:cNvSpPr>
          <p:nvPr>
            <p:ph type="dt" idx="12"/>
          </p:nvPr>
        </p:nvSpPr>
        <p:spPr>
          <a:xfrm>
            <a:off x="504000" y="5254560"/>
            <a:ext cx="2351160" cy="300960"/>
          </a:xfrm>
          <a:prstGeom prst="rect">
            <a:avLst/>
          </a:prstGeom>
          <a:noFill/>
          <a:ln w="0">
            <a:noFill/>
          </a:ln>
        </p:spPr>
        <p:txBody>
          <a:bodyPr lIns="90000" tIns="45000" rIns="90000" bIns="45000" anchor="ctr">
            <a:noAutofit/>
          </a:bodyPr>
          <a:lstStyle>
            <a:lvl1pPr indent="0">
              <a:buNone/>
              <a:defRPr lang="en-IN" sz="1400" b="0" strike="noStrike" spc="-1">
                <a:solidFill>
                  <a:srgbClr val="FFFFFF"/>
                </a:solidFill>
                <a:latin typeface="Times New Roman"/>
              </a:defRPr>
            </a:lvl1pPr>
          </a:lstStyle>
          <a:p>
            <a:pPr indent="0">
              <a:buNone/>
            </a:pPr>
            <a:r>
              <a:rPr lang="en-IN" sz="1400" b="0" strike="noStrike" spc="-1">
                <a:solidFill>
                  <a:srgbClr val="FFFFFF"/>
                </a:solidFill>
                <a:latin typeface="Times New Roman"/>
              </a:rPr>
              <a:t>&lt;date/time&gt;</a:t>
            </a:r>
          </a:p>
        </p:txBody>
      </p:sp>
      <p:sp>
        <p:nvSpPr>
          <p:cNvPr id="130"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131"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168" name="TextBox 6"/>
          <p:cNvSpPr/>
          <p:nvPr/>
        </p:nvSpPr>
        <p:spPr>
          <a:xfrm>
            <a:off x="-9720" y="5747040"/>
            <a:ext cx="924732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400" b="0" strike="noStrike" spc="-1">
                <a:solidFill>
                  <a:srgbClr val="A6A6A6"/>
                </a:solidFill>
                <a:latin typeface="Calibri"/>
                <a:ea typeface="DejaVu Sans"/>
              </a:rPr>
              <a:t>This presentation uses a free template provided by FPPT.com</a:t>
            </a:r>
            <a:endParaRPr lang="en-IN" sz="1400" b="0" strike="noStrike" spc="-1">
              <a:solidFill>
                <a:srgbClr val="FFFFFF"/>
              </a:solidFill>
              <a:latin typeface="Arial"/>
            </a:endParaRPr>
          </a:p>
          <a:p>
            <a:pPr>
              <a:lnSpc>
                <a:spcPct val="100000"/>
              </a:lnSpc>
            </a:pPr>
            <a:r>
              <a:rPr lang="en-US" sz="1400" b="0" strike="noStrike" spc="-1">
                <a:solidFill>
                  <a:srgbClr val="A6A6A6"/>
                </a:solidFill>
                <a:latin typeface="Calibri"/>
                <a:ea typeface="DejaVu Sans"/>
              </a:rPr>
              <a:t>www.free-power-point-templates.com</a:t>
            </a:r>
            <a:endParaRPr lang="en-IN" sz="1400" b="0" strike="noStrike" spc="-1">
              <a:solidFill>
                <a:srgbClr val="FFFFFF"/>
              </a:solidFill>
              <a:latin typeface="Arial"/>
            </a:endParaRPr>
          </a:p>
        </p:txBody>
      </p:sp>
      <p:sp>
        <p:nvSpPr>
          <p:cNvPr id="169" name="PlaceHolder 1"/>
          <p:cNvSpPr>
            <a:spLocks noGrp="1"/>
          </p:cNvSpPr>
          <p:nvPr>
            <p:ph type="ftr" idx="13"/>
          </p:nvPr>
        </p:nvSpPr>
        <p:spPr>
          <a:xfrm>
            <a:off x="3443760" y="5254560"/>
            <a:ext cx="3190680" cy="30096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FFFFFF"/>
                </a:solidFill>
                <a:latin typeface="Times New Roman"/>
              </a:defRPr>
            </a:lvl1pPr>
          </a:lstStyle>
          <a:p>
            <a:pPr indent="0" algn="ctr">
              <a:lnSpc>
                <a:spcPct val="100000"/>
              </a:lnSpc>
              <a:buNone/>
              <a:tabLst>
                <a:tab pos="0" algn="l"/>
              </a:tabLst>
            </a:pPr>
            <a:r>
              <a:rPr lang="en-IN" sz="1400" b="0" strike="noStrike" spc="-1">
                <a:solidFill>
                  <a:srgbClr val="FFFFFF"/>
                </a:solidFill>
                <a:latin typeface="Times New Roman"/>
              </a:rPr>
              <a:t>&lt;footer&gt;</a:t>
            </a:r>
          </a:p>
        </p:txBody>
      </p:sp>
      <p:sp>
        <p:nvSpPr>
          <p:cNvPr id="170" name="PlaceHolder 2"/>
          <p:cNvSpPr>
            <a:spLocks noGrp="1"/>
          </p:cNvSpPr>
          <p:nvPr>
            <p:ph type="sldNum" idx="14"/>
          </p:nvPr>
        </p:nvSpPr>
        <p:spPr>
          <a:xfrm>
            <a:off x="7223760" y="5254560"/>
            <a:ext cx="2351160" cy="30096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0E17A163-29AC-46A6-9E54-36A8E82E0199}" type="slidenum">
              <a:rPr lang="en-US" sz="1200" b="0" strike="noStrike" spc="-1">
                <a:solidFill>
                  <a:srgbClr val="8B8B8B"/>
                </a:solidFill>
                <a:latin typeface="Calibri"/>
              </a:rPr>
              <a:t>‹#›</a:t>
            </a:fld>
            <a:endParaRPr lang="en-IN" sz="1200" b="0" strike="noStrike" spc="-1">
              <a:solidFill>
                <a:srgbClr val="FFFFFF"/>
              </a:solidFill>
              <a:latin typeface="Times New Roman"/>
            </a:endParaRPr>
          </a:p>
        </p:txBody>
      </p:sp>
      <p:sp>
        <p:nvSpPr>
          <p:cNvPr id="171" name="PlaceHolder 3"/>
          <p:cNvSpPr>
            <a:spLocks noGrp="1"/>
          </p:cNvSpPr>
          <p:nvPr>
            <p:ph type="dt" idx="15"/>
          </p:nvPr>
        </p:nvSpPr>
        <p:spPr>
          <a:xfrm>
            <a:off x="504000" y="5254560"/>
            <a:ext cx="2351160" cy="300960"/>
          </a:xfrm>
          <a:prstGeom prst="rect">
            <a:avLst/>
          </a:prstGeom>
          <a:noFill/>
          <a:ln w="0">
            <a:noFill/>
          </a:ln>
        </p:spPr>
        <p:txBody>
          <a:bodyPr lIns="90000" tIns="45000" rIns="90000" bIns="45000" anchor="ctr">
            <a:noAutofit/>
          </a:bodyPr>
          <a:lstStyle>
            <a:lvl1pPr indent="0">
              <a:buNone/>
              <a:defRPr lang="en-IN" sz="1400" b="0" strike="noStrike" spc="-1">
                <a:solidFill>
                  <a:srgbClr val="FFFFFF"/>
                </a:solidFill>
                <a:latin typeface="Times New Roman"/>
              </a:defRPr>
            </a:lvl1pPr>
          </a:lstStyle>
          <a:p>
            <a:pPr indent="0">
              <a:buNone/>
            </a:pPr>
            <a:r>
              <a:rPr lang="en-IN" sz="1400" b="0" strike="noStrike" spc="-1">
                <a:solidFill>
                  <a:srgbClr val="FFFFFF"/>
                </a:solidFill>
                <a:latin typeface="Times New Roman"/>
              </a:rPr>
              <a:t>&lt;date/time&gt;</a:t>
            </a:r>
          </a:p>
        </p:txBody>
      </p:sp>
      <p:sp>
        <p:nvSpPr>
          <p:cNvPr id="172"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FFFFFF"/>
                </a:solidFill>
                <a:latin typeface="Arial"/>
              </a:rPr>
              <a:t>Click to edit the title text format</a:t>
            </a:r>
          </a:p>
        </p:txBody>
      </p:sp>
      <p:sp>
        <p:nvSpPr>
          <p:cNvPr id="173"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IN"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IN"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IN"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IN"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IN"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IN"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706874" y="360000"/>
            <a:ext cx="6641575" cy="2187360"/>
          </a:xfrm>
          <a:prstGeom prst="rect">
            <a:avLst/>
          </a:prstGeom>
          <a:noFill/>
          <a:ln w="0">
            <a:noFill/>
          </a:ln>
          <a:effectLst>
            <a:outerShdw blurRad="50760" dist="37674" dir="2700000" rotWithShape="0">
              <a:srgbClr val="000000">
                <a:alpha val="40000"/>
              </a:srgbClr>
            </a:outerShdw>
          </a:effectLst>
        </p:spPr>
        <p:txBody>
          <a:bodyPr lIns="0" tIns="0" rIns="0" bIns="0" anchor="ctr">
            <a:noAutofit/>
          </a:bodyPr>
          <a:lstStyle/>
          <a:p>
            <a:pPr indent="0">
              <a:lnSpc>
                <a:spcPct val="100000"/>
              </a:lnSpc>
              <a:buNone/>
              <a:tabLst>
                <a:tab pos="0" algn="l"/>
              </a:tabLst>
            </a:pPr>
            <a:r>
              <a:rPr lang="en-US" sz="4200" b="0" strike="noStrike" spc="-1" dirty="0">
                <a:solidFill>
                  <a:srgbClr val="FFFFFF"/>
                </a:solidFill>
                <a:latin typeface="Times New Roman"/>
              </a:rPr>
              <a:t>Fortification learning to help detecting abuse in</a:t>
            </a:r>
            <a:br>
              <a:rPr lang="en-US" sz="4200" b="0" strike="noStrike" spc="-1" dirty="0">
                <a:solidFill>
                  <a:srgbClr val="FFFFFF"/>
                </a:solidFill>
                <a:latin typeface="Times New Roman"/>
              </a:rPr>
            </a:br>
            <a:r>
              <a:rPr lang="en-US" sz="4200" b="0" strike="noStrike" spc="-1" dirty="0">
                <a:solidFill>
                  <a:srgbClr val="FFFFFF"/>
                </a:solidFill>
                <a:latin typeface="Times New Roman"/>
              </a:rPr>
              <a:t>financial exchange description</a:t>
            </a:r>
            <a:endParaRPr lang="en-IN" sz="4200" b="0" strike="noStrike" spc="-1" dirty="0">
              <a:solidFill>
                <a:srgbClr val="000000"/>
              </a:solidFill>
              <a:latin typeface="Arial"/>
            </a:endParaRPr>
          </a:p>
        </p:txBody>
      </p:sp>
      <p:sp>
        <p:nvSpPr>
          <p:cNvPr id="217" name="PlaceHolder 2"/>
          <p:cNvSpPr>
            <a:spLocks noGrp="1"/>
          </p:cNvSpPr>
          <p:nvPr>
            <p:ph type="subTitle"/>
          </p:nvPr>
        </p:nvSpPr>
        <p:spPr>
          <a:xfrm>
            <a:off x="483120" y="4320000"/>
            <a:ext cx="2036160" cy="1008720"/>
          </a:xfrm>
          <a:prstGeom prst="rect">
            <a:avLst/>
          </a:prstGeom>
          <a:noFill/>
          <a:ln w="0">
            <a:noFill/>
          </a:ln>
        </p:spPr>
        <p:txBody>
          <a:bodyPr lIns="0" tIns="0" rIns="0" bIns="0" anchor="t">
            <a:noAutofit/>
          </a:bodyPr>
          <a:lstStyle/>
          <a:p>
            <a:pPr indent="0">
              <a:lnSpc>
                <a:spcPct val="100000"/>
              </a:lnSpc>
              <a:spcBef>
                <a:spcPts val="561"/>
              </a:spcBef>
              <a:buNone/>
              <a:tabLst>
                <a:tab pos="0" algn="l"/>
              </a:tabLst>
            </a:pPr>
            <a:r>
              <a:rPr lang="en-US" sz="2800" b="0" strike="noStrike" spc="-1">
                <a:solidFill>
                  <a:srgbClr val="FFFFFF"/>
                </a:solidFill>
                <a:latin typeface="Calibri"/>
              </a:rPr>
              <a:t>Anuraj Bose</a:t>
            </a:r>
            <a:endParaRPr lang="en-IN" sz="2800" b="0" strike="noStrike" spc="-1">
              <a:solidFill>
                <a:srgbClr val="000000"/>
              </a:solidFill>
              <a:latin typeface="Arial"/>
            </a:endParaRPr>
          </a:p>
          <a:p>
            <a:pPr indent="0">
              <a:lnSpc>
                <a:spcPct val="100000"/>
              </a:lnSpc>
              <a:spcBef>
                <a:spcPts val="561"/>
              </a:spcBef>
              <a:buNone/>
              <a:tabLst>
                <a:tab pos="0" algn="l"/>
              </a:tabLst>
            </a:pPr>
            <a:r>
              <a:rPr lang="en-US" sz="2800" b="0" strike="noStrike" spc="-1">
                <a:solidFill>
                  <a:srgbClr val="FFFFFF"/>
                </a:solidFill>
                <a:latin typeface="Calibri"/>
              </a:rPr>
              <a:t>22MCB0011</a:t>
            </a:r>
            <a:endParaRPr lang="en-IN" sz="28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itle 6"/>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FFFFFF"/>
                </a:solidFill>
                <a:highlight>
                  <a:srgbClr val="FF0000"/>
                </a:highlight>
                <a:latin typeface="Calibri"/>
                <a:ea typeface="DejaVu Sans"/>
              </a:rPr>
              <a:t>Fraud Detection</a:t>
            </a:r>
            <a:endParaRPr lang="en-IN" sz="3600" b="0" strike="noStrike" spc="-1">
              <a:solidFill>
                <a:srgbClr val="FFFFFF"/>
              </a:solidFill>
              <a:latin typeface="Arial"/>
            </a:endParaRPr>
          </a:p>
        </p:txBody>
      </p:sp>
      <p:sp>
        <p:nvSpPr>
          <p:cNvPr id="242" name="Rectangle 241"/>
          <p:cNvSpPr/>
          <p:nvPr/>
        </p:nvSpPr>
        <p:spPr>
          <a:xfrm>
            <a:off x="1080000" y="1836000"/>
            <a:ext cx="8168400" cy="60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Traditional methods of detecting fraud are no longer sufficient, and fraudulent</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 activities cost the industry billions of dollars each year.</a:t>
            </a:r>
            <a:endParaRPr lang="en-IN" sz="1800" b="0" strike="noStrike" spc="-1">
              <a:solidFill>
                <a:srgbClr val="FFFFFF"/>
              </a:solidFill>
              <a:latin typeface="Arial"/>
            </a:endParaRPr>
          </a:p>
        </p:txBody>
      </p:sp>
      <p:sp>
        <p:nvSpPr>
          <p:cNvPr id="243" name="Rectangle 242"/>
          <p:cNvSpPr/>
          <p:nvPr/>
        </p:nvSpPr>
        <p:spPr>
          <a:xfrm>
            <a:off x="1080000" y="2880000"/>
            <a:ext cx="8099280" cy="85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This is where AI tools can make a significant impact. These tools can analyse massive amounts of data in real-time,</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detecting patterns and identifying potential fraudulent activities.</a:t>
            </a:r>
            <a:endParaRPr lang="en-IN" sz="1800" b="0" strike="noStrike" spc="-1">
              <a:solidFill>
                <a:srgbClr val="FFFFFF"/>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5"/>
          <p:cNvSpPr/>
          <p:nvPr/>
        </p:nvSpPr>
        <p:spPr>
          <a:xfrm>
            <a:off x="663480" y="6984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3600" b="1" strike="noStrike" spc="-1">
                <a:solidFill>
                  <a:srgbClr val="FFFFFF"/>
                </a:solidFill>
                <a:highlight>
                  <a:srgbClr val="FF0000"/>
                </a:highlight>
                <a:latin typeface="Calibri"/>
              </a:rPr>
              <a:t>Mobile Payments</a:t>
            </a:r>
            <a:endParaRPr lang="en-IN" sz="3600" b="0" strike="noStrike" spc="-1">
              <a:solidFill>
                <a:srgbClr val="FFFFFF"/>
              </a:solidFill>
              <a:latin typeface="Arial"/>
            </a:endParaRPr>
          </a:p>
        </p:txBody>
      </p:sp>
      <p:sp>
        <p:nvSpPr>
          <p:cNvPr id="245" name="Rectangle 244"/>
          <p:cNvSpPr/>
          <p:nvPr/>
        </p:nvSpPr>
        <p:spPr>
          <a:xfrm>
            <a:off x="649080" y="1440000"/>
            <a:ext cx="925056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AI technology can also streamline mobile payments by automating the payment process and making it more user-friendly. </a:t>
            </a: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With the increasing use of smartphones and mobile devices, </a:t>
            </a: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mobile payments are becoming more popular among consumers.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4"/>
          <p:cNvSpPr/>
          <p:nvPr/>
        </p:nvSpPr>
        <p:spPr>
          <a:xfrm>
            <a:off x="663480" y="6984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3600" b="1" strike="noStrike" spc="-1">
                <a:solidFill>
                  <a:srgbClr val="FFFFFF"/>
                </a:solidFill>
                <a:highlight>
                  <a:srgbClr val="FF0000"/>
                </a:highlight>
                <a:latin typeface="Calibri"/>
              </a:rPr>
              <a:t>E-commerce</a:t>
            </a:r>
            <a:endParaRPr lang="en-IN" sz="3600" b="0" strike="noStrike" spc="-1">
              <a:solidFill>
                <a:srgbClr val="FFFFFF"/>
              </a:solidFill>
              <a:latin typeface="Arial"/>
            </a:endParaRPr>
          </a:p>
        </p:txBody>
      </p:sp>
      <p:sp>
        <p:nvSpPr>
          <p:cNvPr id="247" name="Rectangle 246"/>
          <p:cNvSpPr/>
          <p:nvPr/>
        </p:nvSpPr>
        <p:spPr>
          <a:xfrm>
            <a:off x="1440000" y="1440000"/>
            <a:ext cx="73796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AI technology has the potential to improve the ecommerce shopping cart experience in several ways. </a:t>
            </a: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Firstly, it can enhance the shopping cart’s ability to personalise the customer’s journey.</a:t>
            </a:r>
          </a:p>
        </p:txBody>
      </p:sp>
      <p:sp>
        <p:nvSpPr>
          <p:cNvPr id="248" name="Rectangle 247"/>
          <p:cNvSpPr/>
          <p:nvPr/>
        </p:nvSpPr>
        <p:spPr>
          <a:xfrm>
            <a:off x="1440000" y="2592000"/>
            <a:ext cx="744696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For example, AI can analyse the customer’s browsing and purchase history to suggest complementary products.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6"/>
          <p:cNvSpPr/>
          <p:nvPr/>
        </p:nvSpPr>
        <p:spPr>
          <a:xfrm>
            <a:off x="663480" y="6984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3600" b="1" strike="noStrike" spc="-1">
                <a:solidFill>
                  <a:srgbClr val="FFFFFF"/>
                </a:solidFill>
                <a:highlight>
                  <a:srgbClr val="FF0000"/>
                </a:highlight>
                <a:latin typeface="Calibri"/>
              </a:rPr>
              <a:t>B2B Payments</a:t>
            </a:r>
            <a:endParaRPr lang="en-IN" sz="3600" b="0" strike="noStrike" spc="-1">
              <a:solidFill>
                <a:srgbClr val="FFFFFF"/>
              </a:solidFill>
              <a:latin typeface="Arial"/>
            </a:endParaRPr>
          </a:p>
        </p:txBody>
      </p:sp>
      <p:sp>
        <p:nvSpPr>
          <p:cNvPr id="250" name="Rectangle 249"/>
          <p:cNvSpPr/>
          <p:nvPr/>
        </p:nvSpPr>
        <p:spPr>
          <a:xfrm>
            <a:off x="552960" y="1440000"/>
            <a:ext cx="934668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AI-powered invoice processing can automate the manual process of data entry, reduce errors, and speed up the payment process. AI can also improve payment reconciliation by automatically matching incoming payments with outstanding invoices, reducing the need for manual intervention. </a:t>
            </a:r>
          </a:p>
        </p:txBody>
      </p:sp>
      <p:sp>
        <p:nvSpPr>
          <p:cNvPr id="251" name="Rectangle 250"/>
          <p:cNvSpPr/>
          <p:nvPr/>
        </p:nvSpPr>
        <p:spPr>
          <a:xfrm>
            <a:off x="540000" y="2736000"/>
            <a:ext cx="8819640" cy="125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AI can help to identify potential payment delays. Such as disputes or other issues, allowing businesses to take proactive measures to resolve them. This not only</a:t>
            </a: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Speeds up the payment process but also improves the accuracy of payment data. </a:t>
            </a: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It helps to establish stronger business relationships.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7"/>
          <p:cNvSpPr/>
          <p:nvPr/>
        </p:nvSpPr>
        <p:spPr>
          <a:xfrm>
            <a:off x="360000" y="0"/>
            <a:ext cx="959616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3600" b="1" strike="noStrike" spc="-1">
                <a:solidFill>
                  <a:srgbClr val="FFFFFF"/>
                </a:solidFill>
                <a:highlight>
                  <a:srgbClr val="FF0000"/>
                </a:highlight>
                <a:latin typeface="Calibri"/>
              </a:rPr>
              <a:t>Use Cases For ChatGPT In The Banking Industry</a:t>
            </a:r>
            <a:endParaRPr lang="en-IN" sz="3600" b="0" strike="noStrike" spc="-1">
              <a:solidFill>
                <a:srgbClr val="FFFFFF"/>
              </a:solidFill>
              <a:latin typeface="Arial"/>
            </a:endParaRPr>
          </a:p>
        </p:txBody>
      </p:sp>
      <p:sp>
        <p:nvSpPr>
          <p:cNvPr id="253" name="Rectangle 252"/>
          <p:cNvSpPr/>
          <p:nvPr/>
        </p:nvSpPr>
        <p:spPr>
          <a:xfrm>
            <a:off x="540000" y="1440000"/>
            <a:ext cx="9359640" cy="392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Virtual Assistants for Banking</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Risk Management</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Customer Onboarding</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Know Your Customer (KYC) and Anti-Money Laundering (AML)</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Financial Planning</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Wealth Management</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Loan Origination</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Customer Service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1"/>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FFFFFF"/>
                </a:solidFill>
                <a:highlight>
                  <a:srgbClr val="FF0000"/>
                </a:highlight>
                <a:latin typeface="Calibri"/>
                <a:ea typeface="DejaVu Sans"/>
              </a:rPr>
              <a:t>What are the Challenges of Using ChatGPT in Payments?</a:t>
            </a:r>
            <a:endParaRPr lang="en-IN" sz="3600" b="0" strike="noStrike" spc="-1">
              <a:solidFill>
                <a:srgbClr val="FFFFFF"/>
              </a:solidFill>
              <a:latin typeface="Arial"/>
            </a:endParaRPr>
          </a:p>
        </p:txBody>
      </p:sp>
      <p:sp>
        <p:nvSpPr>
          <p:cNvPr id="255" name="Title 3"/>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IN" sz="1800" b="0" strike="noStrike" spc="-1">
              <a:solidFill>
                <a:srgbClr val="FFFFFF"/>
              </a:solidFill>
              <a:latin typeface="Arial"/>
              <a:ea typeface="DejaVu Sans"/>
            </a:endParaRPr>
          </a:p>
        </p:txBody>
      </p:sp>
      <p:sp>
        <p:nvSpPr>
          <p:cNvPr id="256" name="Rectangle 255"/>
          <p:cNvSpPr/>
          <p:nvPr/>
        </p:nvSpPr>
        <p:spPr>
          <a:xfrm>
            <a:off x="1231200" y="1926000"/>
            <a:ext cx="3808440" cy="239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Data Privacy and Security</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Accuracy and Trustworthiness</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Regulatory Compliance </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Integration with Existing Systems</a:t>
            </a:r>
          </a:p>
          <a:p>
            <a:pPr>
              <a:lnSpc>
                <a:spcPct val="100000"/>
              </a:lnSpc>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Language Limitations</a:t>
            </a:r>
          </a:p>
          <a:p>
            <a:pPr marL="216000" indent="-216000">
              <a:lnSpc>
                <a:spcPct val="100000"/>
              </a:lnSpc>
              <a:buClr>
                <a:srgbClr val="FFFFFF"/>
              </a:buClr>
              <a:buSzPct val="45000"/>
              <a:buFont typeface="Wingdings" charset="2"/>
              <a:buChar char=""/>
            </a:pP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rPr>
              <a:t>User Acceptance and Adoption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7"/>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IN" sz="1800" b="0" strike="noStrike" spc="-1">
              <a:solidFill>
                <a:srgbClr val="FFFFFF"/>
              </a:solidFill>
              <a:latin typeface="Arial"/>
              <a:ea typeface="DejaVu Sans"/>
            </a:endParaRPr>
          </a:p>
        </p:txBody>
      </p:sp>
      <p:sp>
        <p:nvSpPr>
          <p:cNvPr id="258" name="Title 8"/>
          <p:cNvSpPr/>
          <p:nvPr/>
        </p:nvSpPr>
        <p:spPr>
          <a:xfrm>
            <a:off x="3816000" y="2590920"/>
            <a:ext cx="257652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FFFFFF"/>
                </a:solidFill>
                <a:highlight>
                  <a:srgbClr val="650953"/>
                </a:highlight>
                <a:latin typeface="Calibri"/>
                <a:ea typeface="DejaVu Sans"/>
              </a:rPr>
              <a:t>Questions??</a:t>
            </a:r>
            <a:endParaRPr lang="en-IN" sz="3600" b="0" strike="noStrike" spc="-1">
              <a:solidFill>
                <a:srgbClr val="FFFFFF"/>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itle 9"/>
          <p:cNvSpPr/>
          <p:nvPr/>
        </p:nvSpPr>
        <p:spPr>
          <a:xfrm>
            <a:off x="3816000" y="2590920"/>
            <a:ext cx="257652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600" b="1" strike="noStrike" spc="-1">
                <a:solidFill>
                  <a:srgbClr val="FFFFFF"/>
                </a:solidFill>
                <a:highlight>
                  <a:srgbClr val="780373"/>
                </a:highlight>
                <a:latin typeface="Calibri"/>
                <a:ea typeface="DejaVu Sans"/>
              </a:rPr>
              <a:t>Thank You</a:t>
            </a:r>
            <a:endParaRPr lang="en-IN" sz="36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94640" y="309600"/>
            <a:ext cx="7069320" cy="100872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3600" b="0" strike="noStrike" spc="-1">
                <a:solidFill>
                  <a:srgbClr val="FFFFFF"/>
                </a:solidFill>
                <a:latin typeface="Calibri"/>
              </a:rPr>
              <a:t>Slide Title</a:t>
            </a:r>
            <a:endParaRPr lang="en-IN" sz="3600" b="0" strike="noStrike" spc="-1">
              <a:solidFill>
                <a:srgbClr val="FFFFFF"/>
              </a:solidFill>
              <a:latin typeface="Arial"/>
            </a:endParaRPr>
          </a:p>
        </p:txBody>
      </p:sp>
      <p:sp>
        <p:nvSpPr>
          <p:cNvPr id="219" name="PlaceHolder 2"/>
          <p:cNvSpPr>
            <a:spLocks noGrp="1"/>
          </p:cNvSpPr>
          <p:nvPr>
            <p:ph/>
          </p:nvPr>
        </p:nvSpPr>
        <p:spPr>
          <a:xfrm>
            <a:off x="494640" y="1319760"/>
            <a:ext cx="7069320" cy="3869280"/>
          </a:xfrm>
          <a:prstGeom prst="rect">
            <a:avLst/>
          </a:prstGeom>
          <a:noFill/>
          <a:ln w="0">
            <a:noFill/>
          </a:ln>
        </p:spPr>
        <p:txBody>
          <a:bodyPr lIns="90000" tIns="45000" rIns="90000" bIns="45000" anchor="t">
            <a:noAutofit/>
          </a:bodyPr>
          <a:lstStyle/>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Make Effective Presentations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Using Awesome Backgrounds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Engage your Audience</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Capture Audience Attention</a:t>
            </a:r>
            <a:endParaRPr lang="en-IN" sz="2800" b="0" strike="noStrike" spc="-1">
              <a:solidFill>
                <a:srgbClr val="FFFFFF"/>
              </a:solidFill>
              <a:latin typeface="Arial"/>
            </a:endParaRPr>
          </a:p>
        </p:txBody>
      </p:sp>
      <p:pic>
        <p:nvPicPr>
          <p:cNvPr id="220" name="Picture 219"/>
          <p:cNvPicPr/>
          <p:nvPr/>
        </p:nvPicPr>
        <p:blipFill>
          <a:blip r:embed="rId2"/>
          <a:srcRect b="7213"/>
          <a:stretch/>
        </p:blipFill>
        <p:spPr>
          <a:xfrm>
            <a:off x="0" y="0"/>
            <a:ext cx="10079280" cy="57592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Box 220"/>
          <p:cNvSpPr txBox="1"/>
          <p:nvPr/>
        </p:nvSpPr>
        <p:spPr>
          <a:xfrm>
            <a:off x="757800" y="352080"/>
            <a:ext cx="3922200" cy="547920"/>
          </a:xfrm>
          <a:prstGeom prst="rect">
            <a:avLst/>
          </a:prstGeom>
          <a:noFill/>
          <a:ln w="0">
            <a:noFill/>
          </a:ln>
        </p:spPr>
        <p:txBody>
          <a:bodyPr lIns="90000" tIns="45000" rIns="90000" bIns="45000" anchor="t">
            <a:noAutofit/>
          </a:bodyPr>
          <a:lstStyle/>
          <a:p>
            <a:pPr>
              <a:lnSpc>
                <a:spcPct val="100000"/>
              </a:lnSpc>
              <a:tabLst>
                <a:tab pos="0" algn="l"/>
              </a:tabLst>
            </a:pPr>
            <a:r>
              <a:rPr lang="en-US" sz="3600" b="1" strike="noStrike" spc="-1">
                <a:solidFill>
                  <a:srgbClr val="FFFFFF"/>
                </a:solidFill>
                <a:highlight>
                  <a:srgbClr val="FF0000"/>
                </a:highlight>
                <a:latin typeface="Calibri"/>
              </a:rPr>
              <a:t>How this will work?</a:t>
            </a:r>
            <a:endParaRPr lang="en-IN" sz="3600" b="0" strike="noStrike" spc="-1">
              <a:solidFill>
                <a:srgbClr val="FFFFFF"/>
              </a:solidFill>
              <a:latin typeface="Arial"/>
            </a:endParaRPr>
          </a:p>
        </p:txBody>
      </p:sp>
      <p:pic>
        <p:nvPicPr>
          <p:cNvPr id="222" name="Picture 221"/>
          <p:cNvPicPr/>
          <p:nvPr/>
        </p:nvPicPr>
        <p:blipFill>
          <a:blip r:embed="rId2"/>
          <a:srcRect l="20003" t="4713" r="13307" b="9436"/>
          <a:stretch/>
        </p:blipFill>
        <p:spPr>
          <a:xfrm>
            <a:off x="2880000" y="1260000"/>
            <a:ext cx="4320000" cy="3932280"/>
          </a:xfrm>
          <a:prstGeom prst="rect">
            <a:avLst/>
          </a:prstGeom>
          <a:ln w="0">
            <a:noFill/>
          </a:ln>
        </p:spPr>
      </p:pic>
      <p:sp>
        <p:nvSpPr>
          <p:cNvPr id="223" name="TextBox 222"/>
          <p:cNvSpPr txBox="1"/>
          <p:nvPr/>
        </p:nvSpPr>
        <p:spPr>
          <a:xfrm>
            <a:off x="3793680" y="5032080"/>
            <a:ext cx="2506320" cy="547920"/>
          </a:xfrm>
          <a:prstGeom prst="rect">
            <a:avLst/>
          </a:prstGeom>
          <a:noFill/>
          <a:ln w="0">
            <a:noFill/>
          </a:ln>
        </p:spPr>
        <p:txBody>
          <a:bodyPr lIns="90000" tIns="45000" rIns="90000" bIns="45000" anchor="t">
            <a:noAutofit/>
          </a:bodyPr>
          <a:lstStyle/>
          <a:p>
            <a:pPr>
              <a:lnSpc>
                <a:spcPct val="100000"/>
              </a:lnSpc>
              <a:tabLst>
                <a:tab pos="0" algn="l"/>
              </a:tabLst>
            </a:pPr>
            <a:r>
              <a:rPr lang="en-US" sz="3600" b="1" strike="noStrike" spc="-1">
                <a:solidFill>
                  <a:srgbClr val="0000FF"/>
                </a:solidFill>
                <a:highlight>
                  <a:srgbClr val="558ED5"/>
                </a:highlight>
                <a:latin typeface="Calibri"/>
              </a:rPr>
              <a:t>Peer to Peer</a:t>
            </a:r>
            <a:endParaRPr lang="en-IN" sz="3600" b="0" strike="noStrike" spc="-1">
              <a:solidFill>
                <a:srgbClr val="0000FF"/>
              </a:solidFill>
              <a:highlight>
                <a:srgbClr val="558ED5"/>
              </a:highlight>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Box 223"/>
          <p:cNvSpPr txBox="1"/>
          <p:nvPr/>
        </p:nvSpPr>
        <p:spPr>
          <a:xfrm>
            <a:off x="216000" y="72000"/>
            <a:ext cx="9720000" cy="1087920"/>
          </a:xfrm>
          <a:prstGeom prst="rect">
            <a:avLst/>
          </a:prstGeom>
          <a:noFill/>
          <a:ln w="0">
            <a:noFill/>
          </a:ln>
        </p:spPr>
        <p:txBody>
          <a:bodyPr lIns="90000" tIns="45000" rIns="90000" bIns="45000" anchor="t">
            <a:noAutofit/>
          </a:bodyPr>
          <a:lstStyle/>
          <a:p>
            <a:pPr>
              <a:lnSpc>
                <a:spcPct val="100000"/>
              </a:lnSpc>
              <a:tabLst>
                <a:tab pos="0" algn="l"/>
              </a:tabLst>
            </a:pPr>
            <a:r>
              <a:rPr lang="en-US" sz="3600" b="1" strike="noStrike" spc="-1">
                <a:solidFill>
                  <a:srgbClr val="FFFFFF"/>
                </a:solidFill>
                <a:highlight>
                  <a:srgbClr val="FF0000"/>
                </a:highlight>
                <a:latin typeface="Calibri"/>
              </a:rPr>
              <a:t>Enterprise Data with ChatGPT: Next-gen Apps W/ OpenAI and Cognitive Search</a:t>
            </a:r>
            <a:endParaRPr lang="en-IN" sz="3600" b="0" strike="noStrike" spc="-1">
              <a:solidFill>
                <a:srgbClr val="FFFFFF"/>
              </a:solidFill>
              <a:latin typeface="Arial"/>
            </a:endParaRPr>
          </a:p>
        </p:txBody>
      </p:sp>
      <p:pic>
        <p:nvPicPr>
          <p:cNvPr id="225" name="Picture 224"/>
          <p:cNvPicPr/>
          <p:nvPr/>
        </p:nvPicPr>
        <p:blipFill>
          <a:blip r:embed="rId2"/>
          <a:stretch/>
        </p:blipFill>
        <p:spPr>
          <a:xfrm>
            <a:off x="2125800" y="1309320"/>
            <a:ext cx="5938200" cy="41986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63120" y="69480"/>
            <a:ext cx="8920800" cy="1008720"/>
          </a:xfrm>
          <a:prstGeom prst="rect">
            <a:avLst/>
          </a:prstGeom>
          <a:noFill/>
          <a:ln w="0">
            <a:noFill/>
          </a:ln>
        </p:spPr>
        <p:txBody>
          <a:bodyPr lIns="90000" tIns="45000" rIns="90000" bIns="45000" anchor="ctr">
            <a:noAutofit/>
          </a:bodyPr>
          <a:lstStyle/>
          <a:p>
            <a:pPr indent="0">
              <a:lnSpc>
                <a:spcPct val="100000"/>
              </a:lnSpc>
              <a:buNone/>
              <a:tabLst>
                <a:tab pos="0" algn="l"/>
              </a:tabLst>
            </a:pPr>
            <a:r>
              <a:rPr lang="en-US" sz="3600" b="1" strike="noStrike" spc="-1">
                <a:solidFill>
                  <a:srgbClr val="FFFFFF"/>
                </a:solidFill>
                <a:highlight>
                  <a:srgbClr val="FF0000"/>
                </a:highlight>
                <a:latin typeface="Calibri"/>
              </a:rPr>
              <a:t>Why this is beneficial?</a:t>
            </a:r>
            <a:endParaRPr lang="en-IN" sz="3600" b="0" strike="noStrike" spc="-1">
              <a:solidFill>
                <a:srgbClr val="FFFFFF"/>
              </a:solidFill>
              <a:latin typeface="Arial"/>
            </a:endParaRPr>
          </a:p>
        </p:txBody>
      </p:sp>
      <p:sp>
        <p:nvSpPr>
          <p:cNvPr id="227" name="PlaceHolder 2"/>
          <p:cNvSpPr>
            <a:spLocks noGrp="1"/>
          </p:cNvSpPr>
          <p:nvPr>
            <p:ph/>
          </p:nvPr>
        </p:nvSpPr>
        <p:spPr>
          <a:xfrm>
            <a:off x="648000" y="1384560"/>
            <a:ext cx="8752320" cy="3870720"/>
          </a:xfrm>
          <a:prstGeom prst="rect">
            <a:avLst/>
          </a:prstGeom>
          <a:noFill/>
          <a:ln w="0">
            <a:noFill/>
          </a:ln>
        </p:spPr>
        <p:txBody>
          <a:bodyPr lIns="90000" tIns="45000" rIns="90000" bIns="45000" anchor="t">
            <a:noAutofit/>
          </a:bodyPr>
          <a:lstStyle/>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Faster Transactions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Streamlined Payment Processing</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Merchant and Consumer Experiences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Predictive Analytics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Fraud Detection</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E-commerce</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Mobile Payments</a:t>
            </a:r>
            <a:endParaRPr lang="en-IN" sz="2800" b="0" strike="noStrike" spc="-1">
              <a:solidFill>
                <a:srgbClr val="FFFFFF"/>
              </a:solidFill>
              <a:latin typeface="Arial"/>
            </a:endParaRPr>
          </a:p>
          <a:p>
            <a:pPr marL="343080" indent="-343080">
              <a:lnSpc>
                <a:spcPct val="100000"/>
              </a:lnSpc>
              <a:spcBef>
                <a:spcPts val="561"/>
              </a:spcBef>
              <a:buClr>
                <a:srgbClr val="FFFFFF"/>
              </a:buClr>
              <a:buFont typeface="Arial"/>
              <a:buChar char="•"/>
            </a:pPr>
            <a:r>
              <a:rPr lang="en-US" sz="2800" b="0" strike="noStrike" spc="-1">
                <a:solidFill>
                  <a:srgbClr val="FFFFFF"/>
                </a:solidFill>
                <a:latin typeface="Calibri"/>
              </a:rPr>
              <a:t>B2B Payments</a:t>
            </a:r>
            <a:endParaRPr lang="en-IN" sz="2800" b="0" strike="noStrike" spc="-1">
              <a:solidFill>
                <a:srgbClr val="FFFFFF"/>
              </a:solidFill>
              <a:latin typeface="Arial"/>
            </a:endParaRPr>
          </a:p>
          <a:p>
            <a:pPr indent="0">
              <a:lnSpc>
                <a:spcPct val="100000"/>
              </a:lnSpc>
              <a:spcBef>
                <a:spcPts val="561"/>
              </a:spcBef>
              <a:buNone/>
              <a:tabLst>
                <a:tab pos="0" algn="l"/>
              </a:tabLst>
            </a:pPr>
            <a:endParaRPr lang="en-IN" sz="2800" b="0" strike="noStrike" spc="-1">
              <a:solidFill>
                <a:srgbClr val="FFFFFF"/>
              </a:solidFill>
              <a:latin typeface="Arial"/>
            </a:endParaRPr>
          </a:p>
          <a:p>
            <a:pPr indent="0">
              <a:lnSpc>
                <a:spcPct val="100000"/>
              </a:lnSpc>
              <a:spcBef>
                <a:spcPts val="561"/>
              </a:spcBef>
              <a:buNone/>
              <a:tabLst>
                <a:tab pos="0" algn="l"/>
              </a:tabLst>
            </a:pPr>
            <a:endParaRPr lang="en-IN" sz="2800" b="0" strike="noStrike" spc="-1">
              <a:solidFill>
                <a:srgbClr val="FFFFFF"/>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76000" y="36000"/>
            <a:ext cx="4319280" cy="1008720"/>
          </a:xfrm>
          <a:prstGeom prst="rect">
            <a:avLst/>
          </a:prstGeom>
          <a:noFill/>
          <a:ln w="0">
            <a:noFill/>
          </a:ln>
        </p:spPr>
        <p:txBody>
          <a:bodyPr lIns="90000" tIns="45000" rIns="90000" bIns="45000" anchor="ctr">
            <a:noAutofit/>
          </a:bodyPr>
          <a:lstStyle/>
          <a:p>
            <a:pPr indent="0">
              <a:lnSpc>
                <a:spcPct val="100000"/>
              </a:lnSpc>
              <a:spcBef>
                <a:spcPts val="561"/>
              </a:spcBef>
              <a:buNone/>
              <a:tabLst>
                <a:tab pos="0" algn="l"/>
              </a:tabLst>
            </a:pPr>
            <a:r>
              <a:rPr lang="en-US" sz="4000" b="1" strike="noStrike" spc="-1">
                <a:solidFill>
                  <a:srgbClr val="FFFFFF"/>
                </a:solidFill>
                <a:highlight>
                  <a:srgbClr val="FF0000"/>
                </a:highlight>
                <a:latin typeface="Calibri"/>
              </a:rPr>
              <a:t>Faster Transactions</a:t>
            </a:r>
            <a:endParaRPr lang="en-IN" sz="4000" b="0" strike="noStrike" spc="-1">
              <a:solidFill>
                <a:srgbClr val="FFFFFF"/>
              </a:solidFill>
              <a:latin typeface="Arial"/>
            </a:endParaRPr>
          </a:p>
        </p:txBody>
      </p:sp>
      <p:sp>
        <p:nvSpPr>
          <p:cNvPr id="229" name="Rectangle 228"/>
          <p:cNvSpPr/>
          <p:nvPr/>
        </p:nvSpPr>
        <p:spPr>
          <a:xfrm>
            <a:off x="1523520" y="1620000"/>
            <a:ext cx="6575760" cy="125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technology, like ChatGPT, can significantly speed up payment transactions by enabling real-time fraud detection and approval, which reduces the need for manual review and approval processes</a:t>
            </a:r>
            <a:endParaRPr lang="en-IN" sz="1800" b="0" strike="noStrike" spc="-1">
              <a:solidFill>
                <a:srgbClr val="FFFFFF"/>
              </a:solidFill>
              <a:latin typeface="Arial"/>
            </a:endParaRPr>
          </a:p>
        </p:txBody>
      </p:sp>
      <p:sp>
        <p:nvSpPr>
          <p:cNvPr id="230" name="Rectangle 229"/>
          <p:cNvSpPr/>
          <p:nvPr/>
        </p:nvSpPr>
        <p:spPr>
          <a:xfrm>
            <a:off x="1548000" y="3125880"/>
            <a:ext cx="6299280" cy="162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utilises machine learning algorithms and predictive analytics. AI tools can analyse large volumes of data,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identify patterns and anomalies, and flag potential fraud attempts in real-time.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Then enabling payment providers to quickly and accurately approve or decline transactions.</a:t>
            </a:r>
            <a:endParaRPr lang="en-IN" sz="1800" b="0" strike="noStrike" spc="-1">
              <a:solidFill>
                <a:srgbClr val="FFFFFF"/>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2"/>
          <p:cNvSpPr/>
          <p:nvPr/>
        </p:nvSpPr>
        <p:spPr>
          <a:xfrm>
            <a:off x="216000" y="-1440"/>
            <a:ext cx="914328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Bef>
                <a:spcPts val="561"/>
              </a:spcBef>
            </a:pPr>
            <a:r>
              <a:rPr lang="en-US" sz="4400" b="1" strike="noStrike" spc="-1">
                <a:solidFill>
                  <a:srgbClr val="FFFFFF"/>
                </a:solidFill>
                <a:highlight>
                  <a:srgbClr val="FF0000"/>
                </a:highlight>
                <a:latin typeface="Calibri"/>
                <a:ea typeface="DejaVu Sans"/>
              </a:rPr>
              <a:t>Streamlined Payment Processing</a:t>
            </a:r>
            <a:endParaRPr lang="en-IN" sz="4400" b="0" strike="noStrike" spc="-1">
              <a:solidFill>
                <a:srgbClr val="FFFFFF"/>
              </a:solidFill>
              <a:latin typeface="Arial"/>
            </a:endParaRPr>
          </a:p>
        </p:txBody>
      </p:sp>
      <p:sp>
        <p:nvSpPr>
          <p:cNvPr id="232" name="Rectangle 231"/>
          <p:cNvSpPr/>
          <p:nvPr/>
        </p:nvSpPr>
        <p:spPr>
          <a:xfrm>
            <a:off x="540000" y="1557720"/>
            <a:ext cx="8741880" cy="96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tools can streamline payment processing by automating repetitive tasks,</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reducing errors, and allowing players in the industry to focus on more strategic tasks.</a:t>
            </a:r>
            <a:endParaRPr lang="en-IN" sz="1800" b="0" strike="noStrike" spc="-1">
              <a:solidFill>
                <a:srgbClr val="FFFFFF"/>
              </a:solidFill>
              <a:latin typeface="Arial"/>
            </a:endParaRPr>
          </a:p>
        </p:txBody>
      </p:sp>
      <p:sp>
        <p:nvSpPr>
          <p:cNvPr id="233" name="Rectangle 232"/>
          <p:cNvSpPr/>
          <p:nvPr/>
        </p:nvSpPr>
        <p:spPr>
          <a:xfrm>
            <a:off x="550800" y="2525760"/>
            <a:ext cx="8052480" cy="85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By automating tasks such as data entry, reconciliation, and reporting,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technology can save time and improve efficiency for large merchants and acquirers. </a:t>
            </a:r>
            <a:endParaRPr lang="en-IN" sz="1800" b="0" strike="noStrike" spc="-1">
              <a:solidFill>
                <a:srgbClr val="FFFFFF"/>
              </a:solidFill>
              <a:latin typeface="Arial"/>
            </a:endParaRPr>
          </a:p>
        </p:txBody>
      </p:sp>
      <p:sp>
        <p:nvSpPr>
          <p:cNvPr id="234" name="Rectangle 233"/>
          <p:cNvSpPr/>
          <p:nvPr/>
        </p:nvSpPr>
        <p:spPr>
          <a:xfrm>
            <a:off x="540000" y="3497760"/>
            <a:ext cx="871272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 This allows them to optimise the customer journey, identify new opportunities, and</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 manage risks more effectively. The use of AI in payment processing can provide a faster,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efficient, and accurate payment experience for customers.</a:t>
            </a:r>
            <a:endParaRPr lang="en-IN" sz="1800" b="0" strike="noStrike" spc="-1">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itle 4"/>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FFFFFF"/>
                </a:solidFill>
                <a:highlight>
                  <a:srgbClr val="FF0000"/>
                </a:highlight>
                <a:latin typeface="Calibri"/>
                <a:ea typeface="DejaVu Sans"/>
              </a:rPr>
              <a:t>Merchant and Consumer Experiences?</a:t>
            </a:r>
            <a:endParaRPr lang="en-IN" sz="3600" b="0" strike="noStrike" spc="-1">
              <a:solidFill>
                <a:srgbClr val="FFFFFF"/>
              </a:solidFill>
              <a:latin typeface="Arial"/>
            </a:endParaRPr>
          </a:p>
        </p:txBody>
      </p:sp>
      <p:sp>
        <p:nvSpPr>
          <p:cNvPr id="236" name="Rectangle 235"/>
          <p:cNvSpPr/>
          <p:nvPr/>
        </p:nvSpPr>
        <p:spPr>
          <a:xfrm>
            <a:off x="540000" y="1440000"/>
            <a:ext cx="9212400" cy="111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By using AI tools to analyse customer data, merchants can gain insights into consumer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preferences and behaviour, allowing them to personalise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their offerings and enhance the overall customer experience.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This can lead to increased customer loyalty and retention</a:t>
            </a:r>
            <a:endParaRPr lang="en-IN" sz="1800" b="0" strike="noStrike" spc="-1">
              <a:solidFill>
                <a:srgbClr val="FFFFFF"/>
              </a:solidFill>
              <a:latin typeface="Arial"/>
            </a:endParaRPr>
          </a:p>
        </p:txBody>
      </p:sp>
      <p:sp>
        <p:nvSpPr>
          <p:cNvPr id="237" name="Rectangle 236"/>
          <p:cNvSpPr/>
          <p:nvPr/>
        </p:nvSpPr>
        <p:spPr>
          <a:xfrm>
            <a:off x="540000" y="2633760"/>
            <a:ext cx="7199280" cy="857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Additionally, AI tools can help merchants streamline their operations and reduce processing times.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This results in faster and more efficient transactions for consumers.</a:t>
            </a:r>
            <a:endParaRPr lang="en-IN" sz="1800" b="0" strike="noStrike" spc="-1">
              <a:solidFill>
                <a:srgbClr val="FFFFFF"/>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5"/>
          <p:cNvSpPr/>
          <p:nvPr/>
        </p:nvSpPr>
        <p:spPr>
          <a:xfrm>
            <a:off x="663120" y="69480"/>
            <a:ext cx="8920800" cy="1008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1" strike="noStrike" spc="-1">
                <a:solidFill>
                  <a:srgbClr val="FFFFFF"/>
                </a:solidFill>
                <a:highlight>
                  <a:srgbClr val="FF0000"/>
                </a:highlight>
                <a:latin typeface="Calibri"/>
                <a:ea typeface="DejaVu Sans"/>
              </a:rPr>
              <a:t>Predictive Analytics</a:t>
            </a:r>
            <a:endParaRPr lang="en-IN" sz="3600" b="0" strike="noStrike" spc="-1">
              <a:solidFill>
                <a:srgbClr val="FFFFFF"/>
              </a:solidFill>
              <a:latin typeface="Arial"/>
            </a:endParaRPr>
          </a:p>
        </p:txBody>
      </p:sp>
      <p:sp>
        <p:nvSpPr>
          <p:cNvPr id="239" name="Rectangle 238"/>
          <p:cNvSpPr/>
          <p:nvPr/>
        </p:nvSpPr>
        <p:spPr>
          <a:xfrm>
            <a:off x="968760" y="2133720"/>
            <a:ext cx="8462520" cy="60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technology can also improve predictive analytics in the payments industry by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analysing vast amounts of customer data to identify patterns and trends.</a:t>
            </a:r>
            <a:endParaRPr lang="en-IN" sz="1800" b="0" strike="noStrike" spc="-1">
              <a:solidFill>
                <a:srgbClr val="FFFFFF"/>
              </a:solidFill>
              <a:latin typeface="Arial"/>
            </a:endParaRPr>
          </a:p>
        </p:txBody>
      </p:sp>
      <p:sp>
        <p:nvSpPr>
          <p:cNvPr id="240" name="Rectangle 239"/>
          <p:cNvSpPr/>
          <p:nvPr/>
        </p:nvSpPr>
        <p:spPr>
          <a:xfrm>
            <a:off x="936000" y="3241800"/>
            <a:ext cx="8639280" cy="136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This information can then be used to optimise the customer journey, identify new opportunities, and develop targeted marketing strategies. </a:t>
            </a:r>
            <a:endParaRPr lang="en-IN" sz="1800" b="0" strike="noStrike" spc="-1">
              <a:solidFill>
                <a:srgbClr val="FFFFFF"/>
              </a:solidFill>
              <a:latin typeface="Arial"/>
            </a:endParaRPr>
          </a:p>
          <a:p>
            <a:pPr marL="216000" indent="-216000">
              <a:lnSpc>
                <a:spcPct val="100000"/>
              </a:lnSpc>
              <a:buClr>
                <a:srgbClr val="FFFFFF"/>
              </a:buClr>
              <a:buSzPct val="45000"/>
              <a:buFont typeface="Wingdings" charset="2"/>
              <a:buChar char=""/>
            </a:pPr>
            <a:r>
              <a:rPr lang="en-IN" sz="1800" b="0" strike="noStrike" spc="-1">
                <a:solidFill>
                  <a:srgbClr val="FFFFFF"/>
                </a:solidFill>
                <a:latin typeface="Arial"/>
                <a:ea typeface="DejaVu Sans"/>
              </a:rPr>
              <a:t>AI tools like ChatGPT can analyse historical transaction data, social media activity, and demographic information to make predictions about future customer behaviour. </a:t>
            </a:r>
            <a:endParaRPr lang="en-IN" sz="1800" b="0" strike="noStrike" spc="-1">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702</Words>
  <Application>Microsoft Office PowerPoint</Application>
  <PresentationFormat>Custom</PresentationFormat>
  <Paragraphs>94</Paragraphs>
  <Slides>17</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17</vt:i4>
      </vt:variant>
    </vt:vector>
  </HeadingPairs>
  <TitlesOfParts>
    <vt:vector size="27" baseType="lpstr">
      <vt:lpstr>Arial</vt:lpstr>
      <vt:lpstr>Calibri</vt:lpstr>
      <vt:lpstr>Symbol</vt:lpstr>
      <vt:lpstr>Times New Roman</vt:lpstr>
      <vt:lpstr>Wingdings</vt:lpstr>
      <vt:lpstr>Office Theme</vt:lpstr>
      <vt:lpstr>Office Theme</vt:lpstr>
      <vt:lpstr>Office Theme</vt:lpstr>
      <vt:lpstr>Office Theme</vt:lpstr>
      <vt:lpstr>Office Theme</vt:lpstr>
      <vt:lpstr>Fortification learning to help detecting abuse in financial exchange description</vt:lpstr>
      <vt:lpstr>Slide Title</vt:lpstr>
      <vt:lpstr>PowerPoint Presentation</vt:lpstr>
      <vt:lpstr>PowerPoint Presentation</vt:lpstr>
      <vt:lpstr>Why this is beneficial?</vt:lpstr>
      <vt:lpstr>Faster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Fortification learning to help detecting abuse in financial exchange description</dc:title>
  <dc:subject/>
  <dc:creator/>
  <dc:description/>
  <cp:lastModifiedBy>Anuraj Bose</cp:lastModifiedBy>
  <cp:revision>5</cp:revision>
  <dcterms:created xsi:type="dcterms:W3CDTF">2017-08-01T15:40:51Z</dcterms:created>
  <dcterms:modified xsi:type="dcterms:W3CDTF">2023-05-28T21:46:58Z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(16:9)</vt:lpwstr>
  </property>
  <property fmtid="{D5CDD505-2E9C-101B-9397-08002B2CF9AE}" pid="4" name="Slides">
    <vt:i4>5</vt:i4>
  </property>
</Properties>
</file>