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5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C721-1EC0-9CB2-2574-D87A3F015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1413E-1B0D-276C-0CB8-B2370739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0AE7-5453-FA6E-6229-635C315F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91CF-EA0D-904D-1F8F-68374C23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1522-3138-318B-64E5-1858416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C0A5-6EBA-42EF-FD0C-2E4EEFDB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EC2FD-2CF3-98B9-2010-2285AFA3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FB41-A868-CFF4-DA9B-BCE6830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0F9E-C39D-CC5C-D3D6-AE738B5D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2981-5F1D-9B0E-D0DC-2B5362AD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EEBBD-56AE-5FFE-8E11-C89759951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03913-CEC3-A97B-CA5B-A399FABA1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184F-7132-2859-D215-D89AC896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4D0E-5B45-DECB-8813-E59A3657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D15E-3DF3-5384-6179-D1C38CA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5F5F-2989-42A0-C799-61CEB452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532E-C2FC-45DF-40CA-8BFB0D0F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DE99-1ACD-FFE9-526E-0EE6275D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94ED-517E-4924-797C-B52AC294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77BC-E801-A8A6-7345-6C09812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1687-57F0-01F5-4B75-35610429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CE2B-2EF7-1E3E-B03B-E549E3C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9D2E-51DB-B388-7F5A-07E12832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5989-3B51-6233-F853-E28A8BF4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0B21-2B6E-4980-B930-04907015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4655-5AAF-4E67-226D-F369052B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3307-F2C0-80F0-9CD1-9E15846C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2377E-DCA5-35D7-5D01-DE716306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AF27-58BB-D125-32DD-2F7E50B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67736-7E23-8C4C-77FD-39DF88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EA7B-D17D-1FD6-3377-05B59512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5FD8-3916-B220-6BDA-159253D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2E420-D3DE-60DF-F796-86F3B741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F988-9A96-D351-9544-6E5BA319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BB546-3C42-1174-096C-2AFE59CC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463D1-17A1-C5ED-7A90-C6E2F1943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37C50-E2ED-1DA7-F674-B75650A3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C7186-1595-3568-6FB6-F5310952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464C7-14C1-CE9E-D2B3-18DCE93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F1FC-FCA8-AC40-A6E2-1A597B5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E267-0A56-3CE5-5EB6-57460646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569C-EDF1-C0D4-CBF8-065C801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6881-4978-913C-BC40-7C64355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B619E-11DB-0071-54BE-0ECC3FC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471B7-FDCD-C902-AD85-5298A3B2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391B0-6C57-F145-BC65-92DEA4C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14D-13FA-84D2-9981-A72E86D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9A12-66A1-E8AF-D192-9B8DCF86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FD9A-83F8-20B7-B644-1B2510F32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509F-4A46-0322-649D-8A44D939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28E96-DFE2-1366-2F1D-178EA0B5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534D-B844-C122-21D3-2E917B4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D9CD-079B-67C7-C7C8-D7F96681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55800-7DB4-C618-69FE-41E1A7CF0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AFA3-F3E1-1151-2CDE-0FAA36C9E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52CB-4D09-D191-A7D8-58CFAE1D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E0F8-45AE-2FE1-4148-1758C0D7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D3DE-FAD5-2EA5-71A7-1F032FD2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91ABC-8930-071F-5523-16D7D0D1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54E4-D7E4-891E-24B9-4646F8CE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2928-BF76-B1D4-518A-3301F1BC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7469-6D1C-745D-6528-1E4607FBE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869F-529F-06F9-5CDF-82985A123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051" y="2628000"/>
            <a:ext cx="10852298" cy="1821556"/>
          </a:xfrm>
        </p:spPr>
        <p:txBody>
          <a:bodyPr>
            <a:normAutofit fontScale="90000"/>
          </a:bodyPr>
          <a:lstStyle/>
          <a:p>
            <a:r>
              <a:rPr lang="en-US" dirty="0"/>
              <a:t>MongoDB Jumpstart</a:t>
            </a:r>
            <a:r>
              <a:rPr lang="th-TH" dirty="0"/>
              <a:t> </a:t>
            </a:r>
            <a:br>
              <a:rPr lang="th-TH" dirty="0"/>
            </a:br>
            <a:r>
              <a:rPr lang="en-US" dirty="0"/>
              <a:t> Workshop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74240-38FA-F24D-835F-9412B7B8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81B0E-1C0D-CD61-DFB9-9FFFD2259634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$group “GROUP BY”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C4400-76E4-873A-0F8F-A8B4858BA030}"/>
              </a:ext>
            </a:extLst>
          </p:cNvPr>
          <p:cNvSpPr txBox="1"/>
          <p:nvPr/>
        </p:nvSpPr>
        <p:spPr>
          <a:xfrm>
            <a:off x="1931670" y="1402887"/>
            <a:ext cx="88620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$group: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_id: "$department",                 // group by department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th-TH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userCount: { $sum: 1 },             // count by department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th-TH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emails: { $push: "$email" }      // merge emails to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93CE6-E2B6-D154-8140-F602CF971738}"/>
              </a:ext>
            </a:extLst>
          </p:cNvPr>
          <p:cNvSpPr txBox="1"/>
          <p:nvPr/>
        </p:nvSpPr>
        <p:spPr>
          <a:xfrm>
            <a:off x="1931670" y="4459574"/>
            <a:ext cx="10073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$sum  </a:t>
            </a:r>
            <a:r>
              <a:rPr lang="en-US" dirty="0"/>
              <a:t>		==&gt; 	Finds the sum of numeric values (use { $sum: 1 } to count them) </a:t>
            </a:r>
          </a:p>
          <a:p>
            <a:r>
              <a:rPr lang="en-US" b="1" dirty="0"/>
              <a:t>$avg </a:t>
            </a:r>
            <a:r>
              <a:rPr lang="en-US" dirty="0"/>
              <a:t>		==&gt;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Finds the sum of numeric values</a:t>
            </a:r>
            <a:endParaRPr lang="th-TH" dirty="0"/>
          </a:p>
          <a:p>
            <a:r>
              <a:rPr lang="en-US" b="1" dirty="0"/>
              <a:t>$min / $max </a:t>
            </a:r>
            <a:r>
              <a:rPr lang="en-US" dirty="0"/>
              <a:t>	==&gt; 	Finds the highest / lowest value in a group</a:t>
            </a:r>
            <a:endParaRPr lang="th-TH" dirty="0"/>
          </a:p>
          <a:p>
            <a:r>
              <a:rPr lang="en-US" b="1" dirty="0"/>
              <a:t>$push</a:t>
            </a:r>
            <a:r>
              <a:rPr lang="en-US" dirty="0"/>
              <a:t>		==&gt; 	Collects values from all documents in a group into an array</a:t>
            </a:r>
          </a:p>
          <a:p>
            <a:r>
              <a:rPr lang="en-US" b="1" dirty="0"/>
              <a:t>$addToSet </a:t>
            </a:r>
            <a:r>
              <a:rPr lang="en-US" dirty="0"/>
              <a:t>	==&gt; 	Same as $push, but only stores the unique values</a:t>
            </a:r>
          </a:p>
          <a:p>
            <a:r>
              <a:rPr lang="en-US" b="1" dirty="0"/>
              <a:t>$first / $last</a:t>
            </a:r>
            <a:r>
              <a:rPr lang="en-US" dirty="0"/>
              <a:t>	==&gt; 	Retrieves the first / lowest value in a group (must be used in conjunction 			with $sort in the control results)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3F6A4-1557-FB2F-70D6-A154554333B8}"/>
              </a:ext>
            </a:extLst>
          </p:cNvPr>
          <p:cNvSpPr txBox="1"/>
          <p:nvPr/>
        </p:nvSpPr>
        <p:spPr>
          <a:xfrm>
            <a:off x="1143000" y="38839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Common Operator</a:t>
            </a:r>
          </a:p>
        </p:txBody>
      </p:sp>
    </p:spTree>
    <p:extLst>
      <p:ext uri="{BB962C8B-B14F-4D97-AF65-F5344CB8AC3E}">
        <p14:creationId xmlns:p14="http://schemas.microsoft.com/office/powerpoint/2010/main" val="15883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388D1-0D9A-FA0D-E5B3-33224430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27530D-44A6-408B-E468-A35B82A352AC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$sort  “ORDER BY”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CBB7A-CAE1-E93E-9FBC-CA8FAA4E0B9C}"/>
              </a:ext>
            </a:extLst>
          </p:cNvPr>
          <p:cNvSpPr txBox="1"/>
          <p:nvPr/>
        </p:nvSpPr>
        <p:spPr>
          <a:xfrm>
            <a:off x="1931670" y="1402887"/>
            <a:ext cx="886206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$sort: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registrationDate: -1,                 // Sort by most recent registration date first</a:t>
            </a:r>
          </a:p>
          <a:p>
            <a:r>
              <a:rPr lang="th-TH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lastName: 1                               // If the date is the same, sort by last name A-Z</a:t>
            </a:r>
          </a:p>
          <a:p>
            <a:r>
              <a:rPr lang="en-US" b="1" dirty="0">
                <a:solidFill>
                  <a:schemeClr val="bg1"/>
                </a:solidFill>
              </a:rPr>
              <a:t>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40494-CD70-FFF1-827A-A3436D3A07A0}"/>
              </a:ext>
            </a:extLst>
          </p:cNvPr>
          <p:cNvSpPr txBox="1"/>
          <p:nvPr/>
        </p:nvSpPr>
        <p:spPr>
          <a:xfrm>
            <a:off x="1931670" y="4514072"/>
            <a:ext cx="10073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 is Ascending “ASC”</a:t>
            </a:r>
          </a:p>
          <a:p>
            <a:r>
              <a:rPr lang="en-US" dirty="0"/>
              <a:t>	Numbers: 1, 2, 3, ...</a:t>
            </a:r>
          </a:p>
          <a:p>
            <a:r>
              <a:rPr lang="en-US" dirty="0"/>
              <a:t>	Letters: A, B, C, ...</a:t>
            </a:r>
          </a:p>
          <a:p>
            <a:r>
              <a:rPr lang="en-US" dirty="0"/>
              <a:t>	Date: Oldest to Newest</a:t>
            </a:r>
          </a:p>
          <a:p>
            <a:br>
              <a:rPr lang="en-US" dirty="0"/>
            </a:br>
            <a:r>
              <a:rPr lang="en-US" b="1" dirty="0"/>
              <a:t>-1</a:t>
            </a:r>
            <a:r>
              <a:rPr lang="en-US" dirty="0"/>
              <a:t> is Descending “DESC”</a:t>
            </a:r>
            <a:br>
              <a:rPr lang="en-US" dirty="0"/>
            </a:br>
            <a:r>
              <a:rPr lang="en-US" dirty="0"/>
              <a:t>	Numbers: ..., 3, 2, 1</a:t>
            </a:r>
          </a:p>
          <a:p>
            <a:r>
              <a:rPr lang="en-US" dirty="0"/>
              <a:t>	Letters: ..., C, B, A</a:t>
            </a:r>
          </a:p>
          <a:p>
            <a:r>
              <a:rPr lang="en-US" dirty="0"/>
              <a:t>	Date: Newest to Oldest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EB569-E5C6-2D13-CAC5-969F8302BBBF}"/>
              </a:ext>
            </a:extLst>
          </p:cNvPr>
          <p:cNvSpPr txBox="1"/>
          <p:nvPr/>
        </p:nvSpPr>
        <p:spPr>
          <a:xfrm>
            <a:off x="1280160" y="38839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Internal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573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A315-671A-14D1-44AE-B5BAEC3E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243C4A-55D2-9FD2-BF91-EF7788520B7F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$skip and $limit “LIMIT”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BFD4-AB88-EB18-A372-150CCE832C69}"/>
              </a:ext>
            </a:extLst>
          </p:cNvPr>
          <p:cNvSpPr txBox="1"/>
          <p:nvPr/>
        </p:nvSpPr>
        <p:spPr>
          <a:xfrm>
            <a:off x="1931670" y="1402887"/>
            <a:ext cx="886206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$skip: 20                                 // skip</a:t>
            </a:r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20</a:t>
            </a:r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documents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},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$limit: 10                                 // display</a:t>
            </a:r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10</a:t>
            </a:r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documents Next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E5849-AF5D-13F1-74E6-7D3E6FF43BBB}"/>
              </a:ext>
            </a:extLst>
          </p:cNvPr>
          <p:cNvSpPr txBox="1"/>
          <p:nvPr/>
        </p:nvSpPr>
        <p:spPr>
          <a:xfrm>
            <a:off x="1394460" y="4521964"/>
            <a:ext cx="11369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/>
              <a:t>	</a:t>
            </a:r>
            <a:r>
              <a:rPr lang="en-US" b="1" dirty="0"/>
              <a:t>$limit</a:t>
            </a:r>
            <a:r>
              <a:rPr lang="en-US" dirty="0"/>
              <a:t>:		</a:t>
            </a:r>
            <a:r>
              <a:rPr lang="en-US" dirty="0">
                <a:sym typeface="Wingdings" panose="05000000000000000000" pitchFamily="2" charset="2"/>
              </a:rPr>
              <a:t> 	</a:t>
            </a:r>
            <a:r>
              <a:rPr lang="en-US" dirty="0"/>
              <a:t>Returns a positive integer to limit the number of documents to be exported.</a:t>
            </a:r>
          </a:p>
          <a:p>
            <a:r>
              <a:rPr lang="th-TH" b="1" dirty="0"/>
              <a:t>	</a:t>
            </a:r>
            <a:r>
              <a:rPr lang="en-US" b="1" dirty="0"/>
              <a:t>$skip</a:t>
            </a:r>
            <a:r>
              <a:rPr lang="en-US" dirty="0"/>
              <a:t>:	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/>
              <a:t>Returns a positive integer to specify the number of documents to skip from 			</a:t>
            </a:r>
            <a:r>
              <a:rPr lang="th-TH" dirty="0"/>
              <a:t>		</a:t>
            </a:r>
            <a:r>
              <a:rPr lang="en-US" dirty="0"/>
              <a:t>the front.</a:t>
            </a:r>
          </a:p>
          <a:p>
            <a:r>
              <a:rPr lang="th-TH" b="1" dirty="0"/>
              <a:t>	</a:t>
            </a:r>
            <a:r>
              <a:rPr lang="en-US" b="1" dirty="0"/>
              <a:t>Best Practice</a:t>
            </a:r>
            <a:r>
              <a:rPr lang="en-US" dirty="0"/>
              <a:t>: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/>
              <a:t>Always use </a:t>
            </a:r>
            <a:r>
              <a:rPr lang="en-US" b="1" dirty="0"/>
              <a:t>$sort </a:t>
            </a:r>
            <a:r>
              <a:rPr lang="en-US" dirty="0"/>
              <a:t>first to ensure that the order of the data to be skipped and 			</a:t>
            </a:r>
            <a:r>
              <a:rPr lang="th-TH" dirty="0"/>
              <a:t>		</a:t>
            </a:r>
            <a:r>
              <a:rPr lang="en-US" dirty="0"/>
              <a:t>limited is consistent and correct every time.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D1AEE-7A62-9EE9-25C3-97A1A2DBDAB5}"/>
              </a:ext>
            </a:extLst>
          </p:cNvPr>
          <p:cNvSpPr txBox="1"/>
          <p:nvPr/>
        </p:nvSpPr>
        <p:spPr>
          <a:xfrm>
            <a:off x="1394460" y="3838694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Internal Operators</a:t>
            </a:r>
          </a:p>
        </p:txBody>
      </p:sp>
    </p:spTree>
    <p:extLst>
      <p:ext uri="{BB962C8B-B14F-4D97-AF65-F5344CB8AC3E}">
        <p14:creationId xmlns:p14="http://schemas.microsoft.com/office/powerpoint/2010/main" val="257239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9770-E4D7-5570-D4C1-E45ADDF5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8B3B4F-F202-01C4-51F2-49E467D45CBD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$lookup “LEFT OUTER JOIN”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AB581-F1EB-52C4-35F9-A1C2CDBB4A94}"/>
              </a:ext>
            </a:extLst>
          </p:cNvPr>
          <p:cNvSpPr txBox="1"/>
          <p:nvPr/>
        </p:nvSpPr>
        <p:spPr>
          <a:xfrm>
            <a:off x="1931670" y="1402887"/>
            <a:ext cx="959739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$lookup: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from: "products",                     	// 1. Collection to be joined</a:t>
            </a:r>
          </a:p>
          <a:p>
            <a:r>
              <a:rPr lang="en-US" b="1" dirty="0">
                <a:solidFill>
                  <a:schemeClr val="bg1"/>
                </a:solidFill>
              </a:rPr>
              <a:t>    localField: "productId",              	// 2. Field from the current collection (orders)</a:t>
            </a:r>
          </a:p>
          <a:p>
            <a:r>
              <a:rPr lang="en-US" b="1" dirty="0">
                <a:solidFill>
                  <a:schemeClr val="bg1"/>
                </a:solidFill>
              </a:rPr>
              <a:t>    foreignField: "_id",                  	// 3. Field from the collection to be joined (products)</a:t>
            </a:r>
          </a:p>
          <a:p>
            <a:r>
              <a:rPr lang="en-US" b="1" dirty="0">
                <a:solidFill>
                  <a:schemeClr val="bg1"/>
                </a:solidFill>
              </a:rPr>
              <a:t>    as: "productDetails"                  	// 4. Name of the new field to store the result (as an array)</a:t>
            </a:r>
          </a:p>
          <a:p>
            <a:r>
              <a:rPr lang="en-US" b="1" dirty="0">
                <a:solidFill>
                  <a:schemeClr val="bg1"/>
                </a:solidFill>
              </a:rPr>
              <a:t>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A10CE-F220-6580-6982-8F9390DD0323}"/>
              </a:ext>
            </a:extLst>
          </p:cNvPr>
          <p:cNvSpPr txBox="1"/>
          <p:nvPr/>
        </p:nvSpPr>
        <p:spPr>
          <a:xfrm>
            <a:off x="1722120" y="4605784"/>
            <a:ext cx="1290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from</a:t>
            </a:r>
            <a:r>
              <a:rPr lang="th-TH" dirty="0"/>
              <a:t>	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/>
              <a:t>(Required) The name of the collection from which to join data.</a:t>
            </a:r>
          </a:p>
          <a:p>
            <a:r>
              <a:rPr lang="en-US" b="1" dirty="0"/>
              <a:t>localField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/>
              <a:t>(Required) The name of the field from the document in the current collection that will be used as 				the "key" for the join.</a:t>
            </a:r>
          </a:p>
          <a:p>
            <a:r>
              <a:rPr lang="en-US" b="1" dirty="0"/>
              <a:t>foreignField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/>
              <a:t>(Required) The name of the field from the document in the from collection that will be used. </a:t>
            </a:r>
          </a:p>
          <a:p>
            <a:r>
              <a:rPr lang="en-US" b="1" dirty="0"/>
              <a:t>as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	the "key" for the join.as: (Required) The name of the new array field to be added to hold the join result.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556D2-33EB-70DD-4603-126B9796F425}"/>
              </a:ext>
            </a:extLst>
          </p:cNvPr>
          <p:cNvSpPr txBox="1"/>
          <p:nvPr/>
        </p:nvSpPr>
        <p:spPr>
          <a:xfrm>
            <a:off x="1280160" y="38839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Internal Operators.</a:t>
            </a:r>
          </a:p>
        </p:txBody>
      </p:sp>
    </p:spTree>
    <p:extLst>
      <p:ext uri="{BB962C8B-B14F-4D97-AF65-F5344CB8AC3E}">
        <p14:creationId xmlns:p14="http://schemas.microsoft.com/office/powerpoint/2010/main" val="281508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B725-CE6B-76A1-8424-0A3F45B8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B4471-2FA1-E074-9E9A-716C0A6AE09F}"/>
              </a:ext>
            </a:extLst>
          </p:cNvPr>
          <p:cNvSpPr txBox="1"/>
          <p:nvPr/>
        </p:nvSpPr>
        <p:spPr>
          <a:xfrm>
            <a:off x="1981200" y="1701762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Mongosh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Compass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Robo 3T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VsCode Extension</a:t>
            </a:r>
          </a:p>
        </p:txBody>
      </p:sp>
    </p:spTree>
    <p:extLst>
      <p:ext uri="{BB962C8B-B14F-4D97-AF65-F5344CB8AC3E}">
        <p14:creationId xmlns:p14="http://schemas.microsoft.com/office/powerpoint/2010/main" val="5358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874227"/>
            <a:ext cx="12618720" cy="3865392"/>
          </a:xfrm>
        </p:spPr>
        <p:txBody>
          <a:bodyPr>
            <a:normAutofit/>
          </a:bodyPr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MongoDB Database Design</a:t>
            </a:r>
          </a:p>
          <a:p>
            <a:r>
              <a:rPr lang="en-US" sz="2800" dirty="0"/>
              <a:t>CRUD in MongoDB</a:t>
            </a:r>
          </a:p>
          <a:p>
            <a:r>
              <a:rPr lang="en-US" sz="2800" dirty="0"/>
              <a:t>Aggregation Framework</a:t>
            </a:r>
          </a:p>
          <a:p>
            <a:r>
              <a:rPr lang="en-US" sz="2800" dirty="0"/>
              <a:t>Tools and Libs</a:t>
            </a:r>
          </a:p>
          <a:p>
            <a:r>
              <a:rPr lang="en-US" sz="2800" dirty="0"/>
              <a:t>Using MongoDB with Mongoose</a:t>
            </a:r>
          </a:p>
          <a:p>
            <a:r>
              <a:rPr lang="en-US" sz="2800" dirty="0"/>
              <a:t>Workshop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27FF-6B90-DF6C-3DE4-9E7CD61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BC89-BFFE-03D0-A367-2A851C4E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944564"/>
            <a:ext cx="12618720" cy="4751657"/>
          </a:xfrm>
        </p:spPr>
        <p:txBody>
          <a:bodyPr>
            <a:normAutofit/>
          </a:bodyPr>
          <a:lstStyle/>
          <a:p>
            <a:r>
              <a:rPr lang="en-US" sz="2800" dirty="0"/>
              <a:t>NoSQL (Document-oriented)</a:t>
            </a:r>
          </a:p>
          <a:p>
            <a:r>
              <a:rPr lang="en-US" sz="2800" dirty="0"/>
              <a:t>JSON like or BSON (Binary JSON)</a:t>
            </a:r>
          </a:p>
          <a:p>
            <a:r>
              <a:rPr lang="en-US" sz="2800" dirty="0"/>
              <a:t>Flexible Schema</a:t>
            </a:r>
          </a:p>
          <a:p>
            <a:r>
              <a:rPr lang="en-US" sz="2800" dirty="0"/>
              <a:t>Structure: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                 </a:t>
            </a:r>
            <a:r>
              <a:rPr lang="en-US" sz="2400" b="1" dirty="0"/>
              <a:t>Database </a:t>
            </a:r>
            <a:r>
              <a:rPr lang="en-US" sz="2400" dirty="0"/>
              <a:t>-&gt;</a:t>
            </a:r>
            <a:r>
              <a:rPr lang="en-US" sz="2400" b="1" dirty="0"/>
              <a:t>  Collection “</a:t>
            </a:r>
            <a:r>
              <a:rPr lang="en-US" sz="2400" dirty="0"/>
              <a:t>Table</a:t>
            </a:r>
            <a:r>
              <a:rPr lang="en-US" sz="2400" b="1" dirty="0"/>
              <a:t>” </a:t>
            </a:r>
            <a:r>
              <a:rPr lang="en-US" sz="2400" dirty="0"/>
              <a:t>-&gt;</a:t>
            </a:r>
            <a:r>
              <a:rPr lang="en-US" sz="2400" b="1" dirty="0"/>
              <a:t>  Document “</a:t>
            </a:r>
            <a:r>
              <a:rPr lang="en-US" sz="2400" dirty="0"/>
              <a:t>Row</a:t>
            </a:r>
            <a:r>
              <a:rPr lang="en-US" sz="2400" b="1" dirty="0"/>
              <a:t>” </a:t>
            </a:r>
            <a:r>
              <a:rPr lang="en-US" sz="2400" dirty="0"/>
              <a:t>-&gt;</a:t>
            </a:r>
            <a:r>
              <a:rPr lang="en-US" sz="2400" b="1" dirty="0"/>
              <a:t>  Field “</a:t>
            </a:r>
            <a:r>
              <a:rPr lang="en-US" sz="2400" dirty="0"/>
              <a:t>Column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9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DB8-751C-0177-257B-BDDF1C44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3EB8-3A33-3AAD-CCAB-E8C21CB7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017984"/>
            <a:ext cx="12618720" cy="2416417"/>
          </a:xfrm>
        </p:spPr>
        <p:txBody>
          <a:bodyPr>
            <a:normAutofit/>
          </a:bodyPr>
          <a:lstStyle/>
          <a:p>
            <a:r>
              <a:rPr lang="en-US" sz="2800" dirty="0"/>
              <a:t>Design for Access Patterns</a:t>
            </a:r>
          </a:p>
          <a:p>
            <a:r>
              <a:rPr lang="en-US" sz="2800" dirty="0"/>
              <a:t>Index Wisely</a:t>
            </a:r>
          </a:p>
          <a:p>
            <a:r>
              <a:rPr lang="en-US" sz="2800" dirty="0"/>
              <a:t>Embedded Document</a:t>
            </a:r>
          </a:p>
          <a:p>
            <a:r>
              <a:rPr lang="en-US" sz="2800" dirty="0"/>
              <a:t>Referenced Document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55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A33B68E-D77A-8226-A6BA-F37B4B3A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Embedded Document vs Referenced Document</a:t>
            </a:r>
            <a:br>
              <a:rPr lang="en-US" sz="5400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E310C-DF68-87E2-5AD7-FB1D449D89EA}"/>
              </a:ext>
            </a:extLst>
          </p:cNvPr>
          <p:cNvSpPr txBox="1"/>
          <p:nvPr/>
        </p:nvSpPr>
        <p:spPr>
          <a:xfrm>
            <a:off x="1146517" y="1789821"/>
            <a:ext cx="385454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 user collection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"name": “martin",</a:t>
            </a:r>
          </a:p>
          <a:p>
            <a:r>
              <a:rPr lang="en-US" dirty="0">
                <a:solidFill>
                  <a:schemeClr val="bg1"/>
                </a:solidFill>
              </a:rPr>
              <a:t>  "orders": [</a:t>
            </a:r>
          </a:p>
          <a:p>
            <a:r>
              <a:rPr lang="en-US" dirty="0">
                <a:solidFill>
                  <a:schemeClr val="bg1"/>
                </a:solidFill>
              </a:rPr>
              <a:t>    { "order_id": 1, "amount": 500 },</a:t>
            </a:r>
          </a:p>
          <a:p>
            <a:r>
              <a:rPr lang="en-US" dirty="0">
                <a:solidFill>
                  <a:schemeClr val="bg1"/>
                </a:solidFill>
              </a:rPr>
              <a:t>    { "order_id": 2, "amount": 1000 }</a:t>
            </a:r>
          </a:p>
          <a:p>
            <a:r>
              <a:rPr lang="en-US" dirty="0">
                <a:solidFill>
                  <a:schemeClr val="bg1"/>
                </a:solidFill>
              </a:rPr>
              <a:t>  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AE5A9-8589-9FFF-2676-3133F83B7BD0}"/>
              </a:ext>
            </a:extLst>
          </p:cNvPr>
          <p:cNvSpPr txBox="1"/>
          <p:nvPr/>
        </p:nvSpPr>
        <p:spPr>
          <a:xfrm>
            <a:off x="1146517" y="5147117"/>
            <a:ext cx="385454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 user collection</a:t>
            </a:r>
          </a:p>
          <a:p>
            <a:r>
              <a:rPr lang="en-US" dirty="0">
                <a:solidFill>
                  <a:schemeClr val="bg1"/>
                </a:solidFill>
              </a:rPr>
              <a:t>{  "_id": 1,  "name": "martin"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 orders collection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r>
              <a:rPr lang="en-US" dirty="0">
                <a:solidFill>
                  <a:schemeClr val="bg1"/>
                </a:solidFill>
              </a:rPr>
              <a:t>    "user_id": 1, </a:t>
            </a:r>
          </a:p>
          <a:p>
            <a:r>
              <a:rPr lang="en-US" dirty="0">
                <a:solidFill>
                  <a:schemeClr val="bg1"/>
                </a:solidFill>
              </a:rPr>
              <a:t>    "order_id": 1, </a:t>
            </a:r>
          </a:p>
          <a:p>
            <a:r>
              <a:rPr lang="en-US" dirty="0">
                <a:solidFill>
                  <a:schemeClr val="bg1"/>
                </a:solidFill>
              </a:rPr>
              <a:t>    "amount": 500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D1A95-EE4B-D2A8-A035-BB3E9FE9CF2E}"/>
              </a:ext>
            </a:extLst>
          </p:cNvPr>
          <p:cNvSpPr txBox="1"/>
          <p:nvPr/>
        </p:nvSpPr>
        <p:spPr>
          <a:xfrm>
            <a:off x="5297694" y="1789821"/>
            <a:ext cx="41834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</a:t>
            </a:r>
            <a:r>
              <a:rPr lang="en-US" dirty="0"/>
              <a:t> </a:t>
            </a:r>
            <a:endParaRPr lang="th-TH" dirty="0"/>
          </a:p>
          <a:p>
            <a:pPr marL="285750" indent="-285750">
              <a:buFontTx/>
              <a:buChar char="-"/>
            </a:pPr>
            <a:r>
              <a:rPr lang="en-US" dirty="0"/>
              <a:t>Fast reads – all related data in a single document One to few</a:t>
            </a:r>
          </a:p>
          <a:p>
            <a:pPr marL="285750" indent="-285750">
              <a:buFontTx/>
              <a:buChar char="-"/>
            </a:pPr>
            <a:r>
              <a:rPr lang="en-US" dirty="0"/>
              <a:t>Fewer queries – no need for joins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Great for one-to-many relationships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Simpler write 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D3E35-9974-65C3-D86B-5638E1953972}"/>
              </a:ext>
            </a:extLst>
          </p:cNvPr>
          <p:cNvSpPr txBox="1"/>
          <p:nvPr/>
        </p:nvSpPr>
        <p:spPr>
          <a:xfrm>
            <a:off x="1146517" y="4777785"/>
            <a:ext cx="3924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82515C-0053-B155-B953-AEC85DDD1F53}"/>
              </a:ext>
            </a:extLst>
          </p:cNvPr>
          <p:cNvSpPr txBox="1"/>
          <p:nvPr/>
        </p:nvSpPr>
        <p:spPr>
          <a:xfrm>
            <a:off x="1146516" y="1420489"/>
            <a:ext cx="3924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Embedded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2AEE4-6A21-476F-B3A9-4E03AD3C02B7}"/>
              </a:ext>
            </a:extLst>
          </p:cNvPr>
          <p:cNvSpPr txBox="1"/>
          <p:nvPr/>
        </p:nvSpPr>
        <p:spPr>
          <a:xfrm>
            <a:off x="9707476" y="1770824"/>
            <a:ext cx="4143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Disadvantages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 Max size is 16MB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duplication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Complex updates when deeply nested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ideal for frequently changing subdocuments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E3C96-40E7-61AE-6ADE-E22E1D395FDD}"/>
              </a:ext>
            </a:extLst>
          </p:cNvPr>
          <p:cNvSpPr txBox="1"/>
          <p:nvPr/>
        </p:nvSpPr>
        <p:spPr>
          <a:xfrm>
            <a:off x="5297693" y="5147117"/>
            <a:ext cx="41834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</a:t>
            </a:r>
            <a:r>
              <a:rPr lang="en-US" dirty="0"/>
              <a:t> </a:t>
            </a:r>
            <a:endParaRPr lang="th-TH" dirty="0"/>
          </a:p>
          <a:p>
            <a:pPr marL="285750" indent="-285750">
              <a:buFontTx/>
              <a:buChar char="-"/>
            </a:pPr>
            <a:r>
              <a:rPr lang="en-US" dirty="0"/>
              <a:t>Avoids data duplication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Better for many-to-many or complex relationships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Easier to update shared data (centralized)Simpler write operations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09D7C-B0A8-F54A-ADC2-A311708E4376}"/>
              </a:ext>
            </a:extLst>
          </p:cNvPr>
          <p:cNvSpPr txBox="1"/>
          <p:nvPr/>
        </p:nvSpPr>
        <p:spPr>
          <a:xfrm>
            <a:off x="9777812" y="5147117"/>
            <a:ext cx="4143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Disadvantages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Requires multiple queries or $lookup (slower reads)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complex queries and data access logic</a:t>
            </a:r>
          </a:p>
        </p:txBody>
      </p:sp>
    </p:spTree>
    <p:extLst>
      <p:ext uri="{BB962C8B-B14F-4D97-AF65-F5344CB8AC3E}">
        <p14:creationId xmlns:p14="http://schemas.microsoft.com/office/powerpoint/2010/main" val="10251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EC17-1F19-3E4D-8E4D-174780DD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CRUD in MongoDB</a:t>
            </a:r>
            <a:br>
              <a:rPr lang="en-US" sz="5400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7FF22-6087-EA91-2FE7-86655B0B4099}"/>
              </a:ext>
            </a:extLst>
          </p:cNvPr>
          <p:cNvSpPr txBox="1"/>
          <p:nvPr/>
        </p:nvSpPr>
        <p:spPr>
          <a:xfrm>
            <a:off x="952500" y="2151990"/>
            <a:ext cx="1889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 – 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62DE8-E11D-2F55-8E10-16D90C481895}"/>
              </a:ext>
            </a:extLst>
          </p:cNvPr>
          <p:cNvSpPr txBox="1"/>
          <p:nvPr/>
        </p:nvSpPr>
        <p:spPr>
          <a:xfrm>
            <a:off x="3265932" y="1998102"/>
            <a:ext cx="79126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db.users.insertOne({ name: "Alice", age: 28 });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db.users.insertMany([{ name: "Bob" }, { name: "Carol" }]);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A1286-0F30-519C-9FF0-B2063EACD9F5}"/>
              </a:ext>
            </a:extLst>
          </p:cNvPr>
          <p:cNvSpPr txBox="1"/>
          <p:nvPr/>
        </p:nvSpPr>
        <p:spPr>
          <a:xfrm>
            <a:off x="1005840" y="3687619"/>
            <a:ext cx="1996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 – 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EA380-5A62-9783-4928-F7B05ED765DB}"/>
              </a:ext>
            </a:extLst>
          </p:cNvPr>
          <p:cNvSpPr txBox="1"/>
          <p:nvPr/>
        </p:nvSpPr>
        <p:spPr>
          <a:xfrm>
            <a:off x="3265932" y="3349065"/>
            <a:ext cx="79126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db.users.find();                                                // All documents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db.users.find({ age: { $gt: 25 } });                // Filtered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db.users.findOne({ name: "Alice" });         // Single document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0EA0D-538F-ADF5-6B90-11FC43CA1CED}"/>
              </a:ext>
            </a:extLst>
          </p:cNvPr>
          <p:cNvSpPr txBox="1"/>
          <p:nvPr/>
        </p:nvSpPr>
        <p:spPr>
          <a:xfrm>
            <a:off x="1005840" y="5295632"/>
            <a:ext cx="2176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 –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A7F55-E09B-18AD-24C0-006E7F1FC222}"/>
              </a:ext>
            </a:extLst>
          </p:cNvPr>
          <p:cNvSpPr txBox="1"/>
          <p:nvPr/>
        </p:nvSpPr>
        <p:spPr>
          <a:xfrm>
            <a:off x="3265932" y="5141744"/>
            <a:ext cx="79126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db.users.updateOne({ name: "Alice" }, { $set: { age: 29 } });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db.users.updateMany({ age: { $lt: 30 } }, { $inc: { age: 1 } });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760E9-7F6F-D593-5B67-C24D2D99F32A}"/>
              </a:ext>
            </a:extLst>
          </p:cNvPr>
          <p:cNvSpPr txBox="1"/>
          <p:nvPr/>
        </p:nvSpPr>
        <p:spPr>
          <a:xfrm>
            <a:off x="1005840" y="6705818"/>
            <a:ext cx="1889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 – Delete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FEFC4-6C09-B909-A8D8-AC00E6AF9631}"/>
              </a:ext>
            </a:extLst>
          </p:cNvPr>
          <p:cNvSpPr txBox="1"/>
          <p:nvPr/>
        </p:nvSpPr>
        <p:spPr>
          <a:xfrm>
            <a:off x="3265932" y="6551930"/>
            <a:ext cx="79126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db.users.deleteOne({ name: "Bob" });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db.users.deleteMany({ age: { $gte: 30 } });</a:t>
            </a:r>
          </a:p>
        </p:txBody>
      </p:sp>
    </p:spTree>
    <p:extLst>
      <p:ext uri="{BB962C8B-B14F-4D97-AF65-F5344CB8AC3E}">
        <p14:creationId xmlns:p14="http://schemas.microsoft.com/office/powerpoint/2010/main" val="288190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93A8-32A6-4568-90B2-0A0A36F9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Aggregation Framework</a:t>
            </a:r>
            <a:br>
              <a:rPr lang="th-TH" dirty="0"/>
            </a:b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1C719-69D6-C1D6-9914-23D5C20249D7}"/>
              </a:ext>
            </a:extLst>
          </p:cNvPr>
          <p:cNvSpPr txBox="1"/>
          <p:nvPr/>
        </p:nvSpPr>
        <p:spPr>
          <a:xfrm>
            <a:off x="632460" y="157472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Stages, Operator and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461FD-F729-E3DE-024D-A578538A9B35}"/>
              </a:ext>
            </a:extLst>
          </p:cNvPr>
          <p:cNvSpPr txBox="1"/>
          <p:nvPr/>
        </p:nvSpPr>
        <p:spPr>
          <a:xfrm>
            <a:off x="632460" y="2446618"/>
            <a:ext cx="137541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db.collection.aggregate([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	{ $stage 1: {operator} },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{ $stage 2: {operator} },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{ $stage 3: {…} }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D97F5-727E-19AD-B25E-B5C65745B0C0}"/>
              </a:ext>
            </a:extLst>
          </p:cNvPr>
          <p:cNvSpPr txBox="1"/>
          <p:nvPr/>
        </p:nvSpPr>
        <p:spPr>
          <a:xfrm>
            <a:off x="632460" y="5111179"/>
            <a:ext cx="137541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db.orders.aggregate([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{$match: {status: "delivered"}},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{$group: {_id: "$customer",totalSpent: { $sum: "$amount" },</a:t>
            </a:r>
            <a:r>
              <a:rPr lang="th-TH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ordersCount: { $sum: 1 }}},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{$project: {customer: "$_id",</a:t>
            </a:r>
            <a:r>
              <a:rPr lang="th-TH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totalSpent: 1,</a:t>
            </a:r>
            <a:r>
              <a:rPr lang="th-TH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ordersCount: 1,</a:t>
            </a:r>
            <a:r>
              <a:rPr lang="th-TH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_id: 0}}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185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A565B-11F3-271D-48EE-E8DBEDAF420D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$project “SELECT”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0D626-C7CF-C423-3964-392F038B1AFA}"/>
              </a:ext>
            </a:extLst>
          </p:cNvPr>
          <p:cNvSpPr txBox="1"/>
          <p:nvPr/>
        </p:nvSpPr>
        <p:spPr>
          <a:xfrm>
            <a:off x="1931670" y="1402887"/>
            <a:ext cx="1083183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$project: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_id: 0,                                                                                              // 0 ==&gt; now show this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email: 1,                                  			        // 1 ==&gt; show this field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th-TH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    fullName: { $concat: ["$firstName", " ", "$lastName"] },    // create new</a:t>
            </a:r>
            <a:r>
              <a:rPr lang="th-TH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 with concat string</a:t>
            </a:r>
            <a:endParaRPr lang="th-TH" b="1" dirty="0">
              <a:solidFill>
                <a:schemeClr val="bg1"/>
              </a:solidFill>
            </a:endParaRPr>
          </a:p>
          <a:p>
            <a:r>
              <a:rPr lang="th-TH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    userStatus: "$status",                                                                 // 1 ==&gt; rename field "status" to</a:t>
            </a:r>
            <a:r>
              <a:rPr lang="th-TH" b="1" dirty="0">
                <a:solidFill>
                  <a:schemeClr val="bg1"/>
                </a:solidFill>
              </a:rPr>
              <a:t> "</a:t>
            </a:r>
            <a:r>
              <a:rPr lang="en-US" b="1" dirty="0">
                <a:solidFill>
                  <a:schemeClr val="bg1"/>
                </a:solidFill>
              </a:rPr>
              <a:t>userStatus"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th-TH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0CEF8-F3D8-B125-97CC-2BDB4042CCB5}"/>
              </a:ext>
            </a:extLst>
          </p:cNvPr>
          <p:cNvSpPr txBox="1"/>
          <p:nvPr/>
        </p:nvSpPr>
        <p:spPr>
          <a:xfrm>
            <a:off x="1150620" y="4522467"/>
            <a:ext cx="11993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Field Inclusion/Exclusion:</a:t>
            </a:r>
          </a:p>
          <a:p>
            <a:r>
              <a:rPr lang="en-US" dirty="0"/>
              <a:t>	1 or</a:t>
            </a:r>
            <a:r>
              <a:rPr lang="th-TH" dirty="0"/>
              <a:t> </a:t>
            </a:r>
            <a:r>
              <a:rPr lang="en-US" dirty="0"/>
              <a:t>true: for show</a:t>
            </a:r>
            <a:r>
              <a:rPr lang="th-TH" dirty="0"/>
              <a:t> </a:t>
            </a:r>
            <a:r>
              <a:rPr lang="en-US" dirty="0"/>
              <a:t>field</a:t>
            </a:r>
          </a:p>
          <a:p>
            <a:r>
              <a:rPr lang="en-US" dirty="0"/>
              <a:t>	0 or</a:t>
            </a:r>
            <a:r>
              <a:rPr lang="th-TH" dirty="0"/>
              <a:t> </a:t>
            </a:r>
            <a:r>
              <a:rPr lang="en-US" dirty="0"/>
              <a:t>false: for hide field</a:t>
            </a:r>
          </a:p>
          <a:p>
            <a:r>
              <a:rPr lang="en-US" b="1" dirty="0"/>
              <a:t>String Expressions:</a:t>
            </a:r>
          </a:p>
          <a:p>
            <a:r>
              <a:rPr lang="en-US" dirty="0"/>
              <a:t>	$concat: connect string</a:t>
            </a:r>
            <a:endParaRPr lang="th-TH" dirty="0"/>
          </a:p>
          <a:p>
            <a:r>
              <a:rPr lang="en-US" dirty="0"/>
              <a:t>	$</a:t>
            </a:r>
            <a:r>
              <a:rPr lang="en-US" dirty="0" err="1"/>
              <a:t>toUpper</a:t>
            </a:r>
            <a:r>
              <a:rPr lang="en-US" dirty="0"/>
              <a:t> / $</a:t>
            </a:r>
            <a:r>
              <a:rPr lang="en-US" dirty="0" err="1"/>
              <a:t>toLower</a:t>
            </a:r>
            <a:r>
              <a:rPr lang="en-US" dirty="0"/>
              <a:t>: change string to Upper or Lower</a:t>
            </a:r>
            <a:endParaRPr lang="th-TH" dirty="0"/>
          </a:p>
          <a:p>
            <a:r>
              <a:rPr lang="en-US" b="1" dirty="0"/>
              <a:t>Arithmetic Expressions:</a:t>
            </a:r>
          </a:p>
          <a:p>
            <a:r>
              <a:rPr lang="en-US" dirty="0"/>
              <a:t>	$add, $subtract, $multiply, $divide</a:t>
            </a:r>
            <a:endParaRPr lang="th-TH" dirty="0"/>
          </a:p>
          <a:p>
            <a:r>
              <a:rPr lang="en-US" b="1" dirty="0"/>
              <a:t>Date Expressions:</a:t>
            </a:r>
          </a:p>
          <a:p>
            <a:r>
              <a:rPr lang="en-US" dirty="0"/>
              <a:t>	$year, $month, $</a:t>
            </a:r>
            <a:r>
              <a:rPr lang="en-US" dirty="0" err="1"/>
              <a:t>dayOfMonth</a:t>
            </a:r>
            <a:r>
              <a:rPr lang="en-US" dirty="0"/>
              <a:t>, $</a:t>
            </a:r>
            <a:r>
              <a:rPr lang="en-US" dirty="0" err="1"/>
              <a:t>dateToString</a:t>
            </a:r>
            <a:endParaRPr lang="th-TH" dirty="0"/>
          </a:p>
          <a:p>
            <a:r>
              <a:rPr lang="en-US" b="1" dirty="0"/>
              <a:t>Conditional Expressions:</a:t>
            </a:r>
          </a:p>
          <a:p>
            <a:r>
              <a:rPr lang="en-US" dirty="0"/>
              <a:t>	$</a:t>
            </a:r>
            <a:r>
              <a:rPr lang="en-US" dirty="0" err="1"/>
              <a:t>cond</a:t>
            </a:r>
            <a:r>
              <a:rPr lang="en-US" dirty="0"/>
              <a:t>: create condition IF-THEN-ELSE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3742F-0380-5476-6FB7-894E2848F2FB}"/>
              </a:ext>
            </a:extLst>
          </p:cNvPr>
          <p:cNvSpPr txBox="1"/>
          <p:nvPr/>
        </p:nvSpPr>
        <p:spPr>
          <a:xfrm>
            <a:off x="1150620" y="4056725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Common Operator</a:t>
            </a:r>
          </a:p>
        </p:txBody>
      </p:sp>
    </p:spTree>
    <p:extLst>
      <p:ext uri="{BB962C8B-B14F-4D97-AF65-F5344CB8AC3E}">
        <p14:creationId xmlns:p14="http://schemas.microsoft.com/office/powerpoint/2010/main" val="248176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F7D33-ACAC-456E-F1DA-20C16B88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247927-022B-086A-31EB-D91D46E20108}"/>
              </a:ext>
            </a:extLst>
          </p:cNvPr>
          <p:cNvSpPr txBox="1"/>
          <p:nvPr/>
        </p:nvSpPr>
        <p:spPr>
          <a:xfrm>
            <a:off x="632460" y="60698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$match “WHERE”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BC789-9C2A-8FB6-64FC-BF3F2220E061}"/>
              </a:ext>
            </a:extLst>
          </p:cNvPr>
          <p:cNvSpPr txBox="1"/>
          <p:nvPr/>
        </p:nvSpPr>
        <p:spPr>
          <a:xfrm>
            <a:off x="1931670" y="1402887"/>
            <a:ext cx="8862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$match: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$and: [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{ age: { $gt: 18 } },                   		// age &lt; 18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{ status: { $eq: "active" } },          		// status == "active"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{ email: { $regex: /@example\.com$/ } }      //  LINK “%example.com”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]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70FFA-25D6-4EBC-BEDC-E12D9F468086}"/>
              </a:ext>
            </a:extLst>
          </p:cNvPr>
          <p:cNvSpPr txBox="1"/>
          <p:nvPr/>
        </p:nvSpPr>
        <p:spPr>
          <a:xfrm>
            <a:off x="1325880" y="4995177"/>
            <a:ext cx="11841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$eq, $ne  		</a:t>
            </a:r>
            <a:r>
              <a:rPr lang="en-US" sz="2000" dirty="0"/>
              <a:t>==&gt; 	Equivalent to = and != in SQL, used to test equality and inequality</a:t>
            </a:r>
          </a:p>
          <a:p>
            <a:r>
              <a:rPr lang="en-US" sz="2000" b="1" dirty="0"/>
              <a:t>$gt, $lt, $gte, $lte </a:t>
            </a:r>
            <a:r>
              <a:rPr lang="en-US" sz="2000" dirty="0"/>
              <a:t>	==&gt; 	Greater than, less than, greater than or equal to, less than or equal to </a:t>
            </a:r>
          </a:p>
          <a:p>
            <a:r>
              <a:rPr lang="en-US" sz="2000" b="1" dirty="0"/>
              <a:t>$in, $nin </a:t>
            </a:r>
            <a:r>
              <a:rPr lang="en-US" sz="2000" dirty="0"/>
              <a:t>		==&gt; 	Checks if a value is in ($in) or not in ($nin) a specified array of values</a:t>
            </a:r>
          </a:p>
          <a:p>
            <a:r>
              <a:rPr lang="en-US" sz="2000" b="1" dirty="0"/>
              <a:t>$regex </a:t>
            </a:r>
            <a:r>
              <a:rPr lang="en-US" sz="2000" dirty="0"/>
              <a:t>			==&gt; 	Used for pattern matching with regular expressions, similar to LIKE in SQL</a:t>
            </a:r>
          </a:p>
          <a:p>
            <a:r>
              <a:rPr lang="en-US" sz="2000" b="1" dirty="0"/>
              <a:t>$and, $or, $not </a:t>
            </a:r>
            <a:r>
              <a:rPr lang="en-US" sz="2000" dirty="0"/>
              <a:t>		==&gt; 	Logical operators to combine multiple conditions (AND, OR, NOT)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945B8-6A05-63F7-612C-E43145EB5291}"/>
              </a:ext>
            </a:extLst>
          </p:cNvPr>
          <p:cNvSpPr txBox="1"/>
          <p:nvPr/>
        </p:nvSpPr>
        <p:spPr>
          <a:xfrm>
            <a:off x="1325880" y="4429602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Common Operator</a:t>
            </a:r>
          </a:p>
        </p:txBody>
      </p:sp>
    </p:spTree>
    <p:extLst>
      <p:ext uri="{BB962C8B-B14F-4D97-AF65-F5344CB8AC3E}">
        <p14:creationId xmlns:p14="http://schemas.microsoft.com/office/powerpoint/2010/main" val="123332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1547</Words>
  <Application>Microsoft Office PowerPoint</Application>
  <PresentationFormat>Custom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MongoDB Jumpstart   Workshop</vt:lpstr>
      <vt:lpstr>Agenda</vt:lpstr>
      <vt:lpstr>Overview</vt:lpstr>
      <vt:lpstr>MongoDB Database Design</vt:lpstr>
      <vt:lpstr>Embedded Document vs Referenced Document </vt:lpstr>
      <vt:lpstr>CRUD in MongoDB </vt:lpstr>
      <vt:lpstr>MongoDB Aggregation Framework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Ratsadaporn Pranjan</dc:creator>
  <cp:keywords/>
  <dc:description>generated using python-pptx</dc:description>
  <cp:lastModifiedBy>อนุรักษ์ ไทยสงค์</cp:lastModifiedBy>
  <cp:revision>5</cp:revision>
  <dcterms:created xsi:type="dcterms:W3CDTF">2013-01-27T09:14:16Z</dcterms:created>
  <dcterms:modified xsi:type="dcterms:W3CDTF">2025-07-29T14:34:42Z</dcterms:modified>
  <cp:category/>
</cp:coreProperties>
</file>