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9" r:id="rId3"/>
    <p:sldId id="260" r:id="rId4"/>
    <p:sldId id="269" r:id="rId5"/>
    <p:sldId id="261" r:id="rId6"/>
    <p:sldId id="268" r:id="rId7"/>
    <p:sldId id="264" r:id="rId8"/>
    <p:sldId id="290" r:id="rId9"/>
    <p:sldId id="280" r:id="rId10"/>
    <p:sldId id="282" r:id="rId11"/>
    <p:sldId id="283" r:id="rId12"/>
    <p:sldId id="284" r:id="rId13"/>
    <p:sldId id="285" r:id="rId14"/>
    <p:sldId id="286" r:id="rId15"/>
    <p:sldId id="288" r:id="rId16"/>
    <p:sldId id="287" r:id="rId17"/>
    <p:sldId id="291" r:id="rId18"/>
    <p:sldId id="274" r:id="rId19"/>
    <p:sldId id="273" r:id="rId20"/>
    <p:sldId id="289" r:id="rId21"/>
    <p:sldId id="272" r:id="rId22"/>
    <p:sldId id="262" r:id="rId23"/>
    <p:sldId id="28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Nunito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84" autoAdjust="0"/>
  </p:normalViewPr>
  <p:slideViewPr>
    <p:cSldViewPr snapToGrid="0">
      <p:cViewPr varScale="1">
        <p:scale>
          <a:sx n="82" d="100"/>
          <a:sy n="82"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140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4" y="2387250"/>
            <a:ext cx="3716213" cy="2641950"/>
          </a:xfrm>
          <a:prstGeom prst="rect">
            <a:avLst/>
          </a:prstGeom>
        </p:spPr>
        <p:txBody>
          <a:bodyPr spcFirstLastPara="1" wrap="square" lIns="91425" tIns="91425" rIns="91425" bIns="91425" anchor="t" anchorCtr="0">
            <a:noAutofit/>
          </a:bodyPr>
          <a:lstStyle/>
          <a:p>
            <a:pPr lvl="0"/>
            <a:r>
              <a:rPr lang="en" dirty="0" smtClean="0"/>
              <a:t>HOTEL DATABASE MANAGEMENT SYSTEM</a:t>
            </a:r>
            <a:r>
              <a:rPr lang="en" sz="1800" dirty="0"/>
              <a:t/>
            </a:r>
            <a:br>
              <a:rPr lang="en" sz="1800" dirty="0"/>
            </a:br>
            <a:r>
              <a:rPr lang="en" sz="1800" dirty="0" smtClean="0"/>
              <a:t/>
            </a:r>
            <a:br>
              <a:rPr lang="en" sz="1800" dirty="0" smtClean="0"/>
            </a:br>
            <a:r>
              <a:rPr lang="en" sz="1200" dirty="0" smtClean="0">
                <a:solidFill>
                  <a:schemeClr val="tx1"/>
                </a:solidFill>
              </a:rPr>
              <a:t>Prepared </a:t>
            </a:r>
            <a:r>
              <a:rPr lang="en" sz="1200" dirty="0">
                <a:solidFill>
                  <a:schemeClr val="tx1"/>
                </a:solidFill>
              </a:rPr>
              <a:t>By – </a:t>
            </a:r>
            <a:r>
              <a:rPr lang="en" sz="1200" u="sng" dirty="0" smtClean="0">
                <a:solidFill>
                  <a:schemeClr val="tx1"/>
                </a:solidFill>
              </a:rPr>
              <a:t>Anuran Mondal</a:t>
            </a:r>
            <a:br>
              <a:rPr lang="en" sz="1200" u="sng" dirty="0" smtClean="0">
                <a:solidFill>
                  <a:schemeClr val="tx1"/>
                </a:solidFill>
              </a:rPr>
            </a:br>
            <a:r>
              <a:rPr lang="en" sz="1200" dirty="0" smtClean="0">
                <a:solidFill>
                  <a:schemeClr val="tx1"/>
                </a:solidFill>
              </a:rPr>
              <a:t>Bits ID: </a:t>
            </a:r>
            <a:r>
              <a:rPr lang="en-IN" sz="1200" u="sng" dirty="0">
                <a:solidFill>
                  <a:schemeClr val="tx1"/>
                </a:solidFill>
              </a:rPr>
              <a:t>2022mt13022</a:t>
            </a:r>
            <a:r>
              <a:rPr lang="en" sz="1200" u="sng" dirty="0" smtClean="0">
                <a:solidFill>
                  <a:schemeClr val="tx1"/>
                </a:solidFill>
              </a:rPr>
              <a:t/>
            </a:r>
            <a:br>
              <a:rPr lang="en" sz="1200" u="sng" dirty="0" smtClean="0">
                <a:solidFill>
                  <a:schemeClr val="tx1"/>
                </a:solidFill>
              </a:rPr>
            </a:br>
            <a:r>
              <a:rPr lang="en" dirty="0" smtClean="0"/>
              <a:t/>
            </a:r>
            <a:br>
              <a:rPr lang="en" dirty="0" smtClean="0"/>
            </a:br>
            <a:r>
              <a:rPr lang="en" dirty="0" smtClean="0"/>
              <a:t/>
            </a:r>
            <a:br>
              <a:rPr lang="en" dirty="0" smtClean="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3" name="Picture 12"/>
          <p:cNvPicPr>
            <a:picLocks noChangeAspect="1"/>
          </p:cNvPicPr>
          <p:nvPr/>
        </p:nvPicPr>
        <p:blipFill>
          <a:blip r:embed="rId2"/>
          <a:stretch>
            <a:fillRect/>
          </a:stretch>
        </p:blipFill>
        <p:spPr>
          <a:xfrm>
            <a:off x="1564181" y="344557"/>
            <a:ext cx="5631749" cy="4345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24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stretch>
            <a:fillRect/>
          </a:stretch>
        </p:blipFill>
        <p:spPr>
          <a:xfrm>
            <a:off x="1721943" y="496196"/>
            <a:ext cx="5611695" cy="1810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83701" y="2582268"/>
            <a:ext cx="5488177" cy="2019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350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3" name="Picture 2"/>
          <p:cNvPicPr>
            <a:picLocks noChangeAspect="1"/>
          </p:cNvPicPr>
          <p:nvPr/>
        </p:nvPicPr>
        <p:blipFill>
          <a:blip r:embed="rId2"/>
          <a:stretch>
            <a:fillRect/>
          </a:stretch>
        </p:blipFill>
        <p:spPr>
          <a:xfrm>
            <a:off x="1808031" y="2305544"/>
            <a:ext cx="5488177" cy="220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808031" y="335547"/>
            <a:ext cx="5488177" cy="1629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364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841163" y="355266"/>
            <a:ext cx="5488177" cy="210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17644" y="2706042"/>
            <a:ext cx="5735213" cy="214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951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1679197" y="218945"/>
            <a:ext cx="5640668" cy="1458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79197" y="1897901"/>
            <a:ext cx="5573572" cy="304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880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a:blip r:embed="rId2"/>
          <a:stretch>
            <a:fillRect/>
          </a:stretch>
        </p:blipFill>
        <p:spPr>
          <a:xfrm>
            <a:off x="1027042" y="823508"/>
            <a:ext cx="7316958" cy="315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597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2"/>
          <a:stretch>
            <a:fillRect/>
          </a:stretch>
        </p:blipFill>
        <p:spPr>
          <a:xfrm>
            <a:off x="1941441" y="191382"/>
            <a:ext cx="4803916" cy="2553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68885" y="2878074"/>
            <a:ext cx="5488177" cy="20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45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dirty="0" smtClean="0"/>
              <a:t>There were indeed a lot of tables to design and a lot of relationships to manage..</a:t>
            </a:r>
          </a:p>
          <a:p>
            <a:pPr marL="76200" indent="0">
              <a:buNone/>
            </a:pPr>
            <a:r>
              <a:rPr lang="en-US" dirty="0" smtClean="0">
                <a:solidFill>
                  <a:srgbClr val="C00000"/>
                </a:solidFill>
              </a:rPr>
              <a:t>Relationships</a:t>
            </a:r>
            <a:r>
              <a:rPr lang="en-US" dirty="0" smtClean="0"/>
              <a:t>.. </a:t>
            </a:r>
          </a:p>
          <a:p>
            <a:pPr marL="76200" indent="0">
              <a:buNone/>
            </a:pPr>
            <a:r>
              <a:rPr lang="en-US" dirty="0" smtClean="0"/>
              <a:t>A tricky business, eh?</a:t>
            </a:r>
            <a:endParaRPr lang="en-CA"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4123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575500"/>
            <a:ext cx="2117811"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Normalization Process</a:t>
            </a:r>
            <a:br>
              <a:rPr lang="en" dirty="0" smtClean="0"/>
            </a:br>
            <a:r>
              <a:rPr lang="en" dirty="0" smtClean="0"/>
              <a:t/>
            </a:r>
            <a:br>
              <a:rPr lang="en" dirty="0" smtClean="0"/>
            </a:br>
            <a:r>
              <a:rPr lang="en" sz="1400" dirty="0" smtClean="0"/>
              <a:t>We ach</a:t>
            </a:r>
            <a:r>
              <a:rPr lang="en-CA" sz="1400" dirty="0" err="1" smtClean="0"/>
              <a:t>ie</a:t>
            </a:r>
            <a:r>
              <a:rPr lang="en" sz="1400" dirty="0" smtClean="0"/>
              <a:t>ved the first normal form by keeping the data scalar. </a:t>
            </a:r>
            <a:br>
              <a:rPr lang="en" sz="1400" dirty="0" smtClean="0"/>
            </a:br>
            <a:r>
              <a:rPr lang="en" sz="1400" dirty="0" smtClean="0"/>
              <a:t>Coming to the second normal form, we tried to make the relationships depend on the primary key. </a:t>
            </a:r>
            <a:br>
              <a:rPr lang="en" sz="1400" dirty="0" smtClean="0"/>
            </a:br>
            <a:r>
              <a:rPr lang="en" sz="1400" dirty="0" smtClean="0"/>
              <a:t>On the third normal for, we made sure that all the dependencies are only on the primary key of the tables. </a:t>
            </a: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smtClean="0">
                <a:solidFill>
                  <a:srgbClr val="FFFFFF"/>
                </a:solidFill>
                <a:latin typeface="Nunito Sans"/>
                <a:ea typeface="Nunito Sans"/>
                <a:cs typeface="Nunito Sans"/>
                <a:sym typeface="Nunito Sans"/>
              </a:rPr>
              <a:t>S</a:t>
            </a:r>
            <a:r>
              <a:rPr lang="en" dirty="0" smtClean="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smtClean="0">
                <a:solidFill>
                  <a:srgbClr val="FFFFFF"/>
                </a:solidFill>
                <a:latin typeface="Nunito Sans"/>
                <a:ea typeface="Nunito Sans"/>
                <a:cs typeface="Nunito Sans"/>
                <a:sym typeface="Nunito Sans"/>
              </a:rPr>
              <a:t>T</a:t>
            </a:r>
            <a:r>
              <a:rPr lang="en" dirty="0" smtClean="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smtClean="0">
                <a:solidFill>
                  <a:srgbClr val="FFFFFF"/>
                </a:solidFill>
                <a:latin typeface="Nunito Sans"/>
                <a:ea typeface="Nunito Sans"/>
                <a:cs typeface="Nunito Sans"/>
                <a:sym typeface="Nunito Sans"/>
              </a:rPr>
              <a:t>F</a:t>
            </a:r>
            <a:r>
              <a:rPr lang="en" dirty="0" smtClean="0">
                <a:solidFill>
                  <a:srgbClr val="FFFFFF"/>
                </a:solidFill>
                <a:latin typeface="Nunito Sans"/>
                <a:ea typeface="Nunito Sans"/>
                <a:cs typeface="Nunito Sans"/>
                <a:sym typeface="Nunito Sans"/>
              </a:rPr>
              <a:t>irst Normal </a:t>
            </a:r>
            <a:r>
              <a:rPr lang="en" dirty="0">
                <a:solidFill>
                  <a:srgbClr val="FFFFFF"/>
                </a:solidFill>
                <a:latin typeface="Nunito Sans"/>
                <a:ea typeface="Nunito Sans"/>
                <a:cs typeface="Nunito Sans"/>
                <a:sym typeface="Nunito Sans"/>
              </a:rPr>
              <a:t>F</a:t>
            </a:r>
            <a:r>
              <a:rPr lang="en" dirty="0" smtClean="0">
                <a:solidFill>
                  <a:srgbClr val="FFFFFF"/>
                </a:solidFill>
                <a:latin typeface="Nunito Sans"/>
                <a:ea typeface="Nunito Sans"/>
                <a:cs typeface="Nunito Sans"/>
                <a:sym typeface="Nunito Sans"/>
              </a:rPr>
              <a:t>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smtClean="0"/>
              <a:t>And</a:t>
            </a:r>
            <a:r>
              <a:rPr lang="en" dirty="0" smtClean="0"/>
              <a:t> the came our favourite part..</a:t>
            </a:r>
            <a:br>
              <a:rPr lang="en" dirty="0" smtClean="0"/>
            </a:br>
            <a:r>
              <a:rPr lang="en" dirty="0" smtClean="0"/>
              <a:t>Writing queires was fun </a:t>
            </a:r>
            <a:r>
              <a:rPr lang="en" dirty="0" smtClean="0">
                <a:sym typeface="Wingdings" panose="05000000000000000000" pitchFamily="2" charset="2"/>
              </a:rPr>
              <a:t> </a:t>
            </a:r>
            <a:br>
              <a:rPr lang="en" dirty="0" smtClean="0">
                <a:sym typeface="Wingdings" panose="05000000000000000000" pitchFamily="2" charset="2"/>
              </a:rPr>
            </a:br>
            <a:r>
              <a:rPr lang="en" dirty="0" smtClean="0">
                <a:sym typeface="Wingdings" panose="05000000000000000000" pitchFamily="2" charset="2"/>
              </a:rPr>
              <a:t>We also made two views and two triggers.</a:t>
            </a:r>
            <a:endParaRPr dirty="0"/>
          </a:p>
        </p:txBody>
      </p:sp>
      <p:sp>
        <p:nvSpPr>
          <p:cNvPr id="343" name="Google Shape;34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19</a:t>
            </a:fld>
            <a:endParaRPr>
              <a:solidFill>
                <a:srgbClr val="CCCCCC"/>
              </a:solidFill>
            </a:endParaRPr>
          </a:p>
        </p:txBody>
      </p:sp>
      <p:sp>
        <p:nvSpPr>
          <p:cNvPr id="345" name="Google Shape;345;p32"/>
          <p:cNvSpPr txBox="1">
            <a:spLocks noGrp="1"/>
          </p:cNvSpPr>
          <p:nvPr>
            <p:ph type="ctrTitle" idx="4294967295"/>
          </p:nvPr>
        </p:nvSpPr>
        <p:spPr>
          <a:xfrm>
            <a:off x="3171825" y="459961"/>
            <a:ext cx="5057775" cy="1268413"/>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600" b="1" dirty="0" smtClean="0"/>
              <a:t>QUERIES</a:t>
            </a:r>
            <a:endParaRPr sz="3600" b="1" dirty="0"/>
          </a:p>
          <a:p>
            <a:pPr marL="0" lvl="0" indent="0" rtl="0">
              <a:lnSpc>
                <a:spcPct val="100000"/>
              </a:lnSpc>
              <a:spcBef>
                <a:spcPts val="600"/>
              </a:spcBef>
              <a:spcAft>
                <a:spcPts val="0"/>
              </a:spcAft>
              <a:buClr>
                <a:schemeClr val="dk1"/>
              </a:buClr>
              <a:buSzPts val="1100"/>
              <a:buFont typeface="Arial"/>
              <a:buNone/>
            </a:pPr>
            <a:r>
              <a:rPr lang="en" sz="1400" dirty="0" smtClean="0"/>
              <a:t>To execute the required tasks and fetch the data from one or more tables.</a:t>
            </a:r>
            <a:endParaRPr sz="3600" b="1" dirty="0"/>
          </a:p>
        </p:txBody>
      </p:sp>
      <p:sp>
        <p:nvSpPr>
          <p:cNvPr id="346" name="Google Shape;346;p32"/>
          <p:cNvSpPr txBox="1">
            <a:spLocks noGrp="1"/>
          </p:cNvSpPr>
          <p:nvPr>
            <p:ph type="ctrTitle" idx="4294967295"/>
          </p:nvPr>
        </p:nvSpPr>
        <p:spPr>
          <a:xfrm>
            <a:off x="3171825" y="1858755"/>
            <a:ext cx="5057775" cy="1268413"/>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US" sz="3600" b="1" dirty="0" smtClean="0"/>
              <a:t>VIEWS</a:t>
            </a:r>
            <a:endParaRPr sz="3600" b="1" dirty="0"/>
          </a:p>
          <a:p>
            <a:pPr marL="0" lvl="0" indent="0" rtl="0">
              <a:spcBef>
                <a:spcPts val="600"/>
              </a:spcBef>
              <a:spcAft>
                <a:spcPts val="0"/>
              </a:spcAft>
              <a:buClr>
                <a:schemeClr val="dk1"/>
              </a:buClr>
              <a:buSzPts val="1100"/>
              <a:buFont typeface="Arial"/>
              <a:buNone/>
            </a:pPr>
            <a:r>
              <a:rPr lang="en" sz="1400" dirty="0" smtClean="0"/>
              <a:t>To view the details of employees along with their departments and also the details of the guests.</a:t>
            </a:r>
            <a:endParaRPr sz="3600" b="1" dirty="0"/>
          </a:p>
        </p:txBody>
      </p:sp>
      <p:sp>
        <p:nvSpPr>
          <p:cNvPr id="347" name="Google Shape;347;p32"/>
          <p:cNvSpPr txBox="1">
            <a:spLocks noGrp="1"/>
          </p:cNvSpPr>
          <p:nvPr>
            <p:ph type="ctrTitle" idx="4294967295"/>
          </p:nvPr>
        </p:nvSpPr>
        <p:spPr>
          <a:xfrm>
            <a:off x="3171825" y="3257549"/>
            <a:ext cx="5057775" cy="12700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1" dirty="0" smtClean="0"/>
              <a:t>TRIGGERS</a:t>
            </a:r>
            <a:endParaRPr sz="3600" b="1" dirty="0"/>
          </a:p>
          <a:p>
            <a:pPr marL="0" lvl="0" indent="0" rtl="0">
              <a:spcBef>
                <a:spcPts val="600"/>
              </a:spcBef>
              <a:spcAft>
                <a:spcPts val="0"/>
              </a:spcAft>
              <a:buClr>
                <a:schemeClr val="dk1"/>
              </a:buClr>
              <a:buSzPts val="1100"/>
              <a:buFont typeface="Arial"/>
              <a:buNone/>
            </a:pPr>
            <a:r>
              <a:rPr lang="en" sz="1400" dirty="0" smtClean="0"/>
              <a:t>To create a Booking Audit table and store information about insert and delete bookings records. </a:t>
            </a:r>
            <a:endParaRPr sz="3600" b="1"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In a nutshell, this shows what we are going to cover today in our presentation of “</a:t>
            </a:r>
            <a:r>
              <a:rPr lang="en" u="sng" dirty="0" smtClean="0"/>
              <a:t>Hotel Database Management System</a:t>
            </a:r>
            <a:r>
              <a:rPr lang="en" dirty="0" smtClean="0"/>
              <a:t>”.</a:t>
            </a:r>
          </a:p>
          <a:p>
            <a:pPr marL="0" lvl="0" indent="0">
              <a:spcBef>
                <a:spcPts val="0"/>
              </a:spcBef>
              <a:spcAft>
                <a:spcPts val="0"/>
              </a:spcAft>
              <a:buNone/>
            </a:pPr>
            <a:r>
              <a:rPr lang="en" dirty="0" smtClean="0"/>
              <a:t>It will be around 10 minutes presentation. 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22" name="Google Shape;122;p18"/>
          <p:cNvSpPr txBox="1">
            <a:spLocks noGrp="1"/>
          </p:cNvSpPr>
          <p:nvPr>
            <p:ph type="body" idx="2"/>
          </p:nvPr>
        </p:nvSpPr>
        <p:spPr>
          <a:xfrm>
            <a:off x="5130225" y="1016000"/>
            <a:ext cx="3470700"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smtClean="0"/>
              <a:t>Introduction</a:t>
            </a:r>
            <a:endParaRPr dirty="0"/>
          </a:p>
          <a:p>
            <a:pPr marL="457200" lvl="0" indent="-342900" rtl="0">
              <a:spcBef>
                <a:spcPts val="1000"/>
              </a:spcBef>
              <a:spcAft>
                <a:spcPts val="0"/>
              </a:spcAft>
              <a:buSzPts val="1800"/>
              <a:buAutoNum type="arabicPeriod"/>
            </a:pPr>
            <a:r>
              <a:rPr lang="en-US" dirty="0" smtClean="0"/>
              <a:t>ERR Diagram</a:t>
            </a:r>
            <a:endParaRPr dirty="0"/>
          </a:p>
          <a:p>
            <a:pPr lvl="0">
              <a:spcBef>
                <a:spcPts val="1000"/>
              </a:spcBef>
            </a:pPr>
            <a:r>
              <a:rPr lang="en-US" dirty="0"/>
              <a:t>Tables &amp; </a:t>
            </a:r>
            <a:r>
              <a:rPr lang="en-US" dirty="0" smtClean="0"/>
              <a:t>Relationships</a:t>
            </a:r>
          </a:p>
          <a:p>
            <a:pPr>
              <a:spcBef>
                <a:spcPts val="1000"/>
              </a:spcBef>
            </a:pPr>
            <a:r>
              <a:rPr lang="en-US" dirty="0"/>
              <a:t>Normalization</a:t>
            </a:r>
          </a:p>
          <a:p>
            <a:pPr>
              <a:spcBef>
                <a:spcPts val="1000"/>
              </a:spcBef>
            </a:pPr>
            <a:r>
              <a:rPr lang="en-US" dirty="0" smtClean="0"/>
              <a:t>Queries, Views, Triggers</a:t>
            </a:r>
            <a:endParaRPr lang="en-US" dirty="0"/>
          </a:p>
          <a:p>
            <a:pPr lvl="0">
              <a:spcBef>
                <a:spcPts val="1000"/>
              </a:spcBef>
            </a:pPr>
            <a:r>
              <a:rPr lang="en-US" dirty="0" smtClean="0"/>
              <a:t>Challenges</a:t>
            </a:r>
          </a:p>
          <a:p>
            <a:pPr lvl="0">
              <a:spcBef>
                <a:spcPts val="1000"/>
              </a:spcBef>
            </a:pPr>
            <a:r>
              <a:rPr lang="en-US" dirty="0" smtClean="0"/>
              <a:t>Questions </a:t>
            </a:r>
            <a:endParaRPr lang="en" dirty="0" smtClean="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a:t>
            </a:r>
            <a:r>
              <a:rPr lang="en" dirty="0" smtClean="0"/>
              <a:t>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828"/>
            <a:ext cx="9144000" cy="3907844"/>
          </a:xfrm>
          <a:prstGeom prst="rect">
            <a:avLst/>
          </a:prstGeom>
        </p:spPr>
      </p:pic>
    </p:spTree>
    <p:extLst>
      <p:ext uri="{BB962C8B-B14F-4D97-AF65-F5344CB8AC3E}">
        <p14:creationId xmlns:p14="http://schemas.microsoft.com/office/powerpoint/2010/main" val="21301012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2" name="Google Shape;33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330" name="Google Shape;330;p31"/>
          <p:cNvSpPr txBox="1">
            <a:spLocks noGrp="1"/>
          </p:cNvSpPr>
          <p:nvPr>
            <p:ph type="ctrTitle" idx="4294967295"/>
          </p:nvPr>
        </p:nvSpPr>
        <p:spPr>
          <a:xfrm>
            <a:off x="583169" y="1533860"/>
            <a:ext cx="7772400" cy="773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t>Chall</a:t>
            </a:r>
            <a:r>
              <a:rPr lang="en-CA" sz="4000" b="1" dirty="0" smtClean="0"/>
              <a:t>e</a:t>
            </a:r>
            <a:r>
              <a:rPr lang="en" sz="4000" b="1" dirty="0" smtClean="0"/>
              <a:t>nges Faced</a:t>
            </a:r>
            <a:endParaRPr sz="6000" b="1" dirty="0"/>
          </a:p>
        </p:txBody>
      </p:sp>
      <p:sp>
        <p:nvSpPr>
          <p:cNvPr id="331" name="Google Shape;331;p31"/>
          <p:cNvSpPr txBox="1">
            <a:spLocks noGrp="1"/>
          </p:cNvSpPr>
          <p:nvPr>
            <p:ph type="subTitle" idx="4294967295"/>
          </p:nvPr>
        </p:nvSpPr>
        <p:spPr>
          <a:xfrm>
            <a:off x="713142" y="2392570"/>
            <a:ext cx="7772400" cy="2039938"/>
          </a:xfrm>
          <a:prstGeom prst="rect">
            <a:avLst/>
          </a:prstGeom>
        </p:spPr>
        <p:txBody>
          <a:bodyPr spcFirstLastPara="1" wrap="square" lIns="91425" tIns="91425" rIns="91425" bIns="91425" anchor="t" anchorCtr="0">
            <a:noAutofit/>
          </a:bodyPr>
          <a:lstStyle/>
          <a:p>
            <a:pPr marL="0" lvl="0" indent="0" algn="ctr">
              <a:buNone/>
            </a:pPr>
            <a:r>
              <a:rPr lang="en-US" sz="1800" dirty="0">
                <a:solidFill>
                  <a:srgbClr val="FFFFFF"/>
                </a:solidFill>
              </a:rPr>
              <a:t>We faced most of the challenges in creating relationships among tables. </a:t>
            </a:r>
            <a:endParaRPr lang="en-US" sz="1800" dirty="0" smtClean="0">
              <a:solidFill>
                <a:srgbClr val="FFFFFF"/>
              </a:solidFill>
            </a:endParaRPr>
          </a:p>
          <a:p>
            <a:pPr marL="0" lvl="0" indent="0" algn="ctr">
              <a:buNone/>
            </a:pPr>
            <a:r>
              <a:rPr lang="en-US" sz="1800" dirty="0" smtClean="0">
                <a:solidFill>
                  <a:srgbClr val="FFFFFF"/>
                </a:solidFill>
              </a:rPr>
              <a:t>We </a:t>
            </a:r>
            <a:r>
              <a:rPr lang="en-US" sz="1800" dirty="0">
                <a:solidFill>
                  <a:srgbClr val="FFFFFF"/>
                </a:solidFill>
              </a:rPr>
              <a:t>need to make sure that all the relationships created among tables are logical and follow the normalization rules. </a:t>
            </a:r>
            <a:endParaRPr lang="en-US" sz="1800" dirty="0" smtClean="0">
              <a:solidFill>
                <a:srgbClr val="FFFFFF"/>
              </a:solidFill>
            </a:endParaRPr>
          </a:p>
          <a:p>
            <a:pPr marL="0" lvl="0" indent="0" algn="ctr">
              <a:buNone/>
            </a:pPr>
            <a:r>
              <a:rPr lang="en-US" sz="1800" dirty="0" smtClean="0">
                <a:solidFill>
                  <a:srgbClr val="FFFFFF"/>
                </a:solidFill>
              </a:rPr>
              <a:t>The </a:t>
            </a:r>
            <a:r>
              <a:rPr lang="en-US" sz="1800" dirty="0">
                <a:solidFill>
                  <a:srgbClr val="FFFFFF"/>
                </a:solidFill>
              </a:rPr>
              <a:t>most challenging part was creating the booking and the rooms table and its relationships with other respective tables.</a:t>
            </a:r>
            <a:endParaRPr sz="1800" dirty="0">
              <a:solidFill>
                <a:srgbClr val="FFFFFF"/>
              </a:solidFill>
            </a:endParaRPr>
          </a:p>
        </p:txBody>
      </p:sp>
      <p:grpSp>
        <p:nvGrpSpPr>
          <p:cNvPr id="11" name="Google Shape;592;p43"/>
          <p:cNvGrpSpPr/>
          <p:nvPr/>
        </p:nvGrpSpPr>
        <p:grpSpPr>
          <a:xfrm>
            <a:off x="4200359" y="634525"/>
            <a:ext cx="610181" cy="703742"/>
            <a:chOff x="5961125" y="1623900"/>
            <a:chExt cx="427450" cy="448175"/>
          </a:xfrm>
        </p:grpSpPr>
        <p:sp>
          <p:nvSpPr>
            <p:cNvPr id="12"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dirty="0" smtClean="0"/>
              <a:t>A successful DBA </a:t>
            </a:r>
          </a:p>
          <a:p>
            <a:pPr marL="0" lvl="0" indent="0">
              <a:buNone/>
            </a:pPr>
            <a:r>
              <a:rPr lang="en" dirty="0" smtClean="0"/>
              <a:t>makes the </a:t>
            </a:r>
            <a:r>
              <a:rPr lang="en" dirty="0" smtClean="0">
                <a:solidFill>
                  <a:schemeClr val="bg2"/>
                </a:solidFill>
              </a:rPr>
              <a:t>data</a:t>
            </a:r>
            <a:r>
              <a:rPr lang="en" dirty="0" smtClean="0">
                <a:solidFill>
                  <a:srgbClr val="F67031"/>
                </a:solidFill>
              </a:rPr>
              <a:t> </a:t>
            </a:r>
          </a:p>
          <a:p>
            <a:pPr marL="0" lvl="0" indent="0">
              <a:buNone/>
            </a:pPr>
            <a:r>
              <a:rPr lang="en" dirty="0" smtClean="0">
                <a:solidFill>
                  <a:srgbClr val="FF0000"/>
                </a:solidFill>
              </a:rPr>
              <a:t>easy to access </a:t>
            </a:r>
          </a:p>
          <a:p>
            <a:pPr marL="0" lvl="0" indent="0">
              <a:buNone/>
            </a:pPr>
            <a:r>
              <a:rPr lang="en" dirty="0" smtClean="0"/>
              <a:t>and </a:t>
            </a:r>
          </a:p>
          <a:p>
            <a:pPr marL="0" lvl="0" indent="0">
              <a:buNone/>
            </a:pPr>
            <a:r>
              <a:rPr lang="en" dirty="0" smtClean="0">
                <a:solidFill>
                  <a:srgbClr val="FF0000"/>
                </a:solidFill>
              </a:rPr>
              <a:t>hard to lose</a:t>
            </a:r>
            <a:r>
              <a:rPr lang="en" dirty="0" smtClean="0">
                <a:solidFill>
                  <a:schemeClr val="bg2"/>
                </a:solidFill>
              </a:rPr>
              <a:t>!</a:t>
            </a:r>
            <a:r>
              <a:rPr lang="en" dirty="0" smtClean="0">
                <a:solidFill>
                  <a:srgbClr val="FF0000"/>
                </a:solidFill>
              </a:rPr>
              <a:t> </a:t>
            </a:r>
          </a:p>
        </p:txBody>
      </p:sp>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That’s it! </a:t>
            </a:r>
            <a:br>
              <a:rPr lang="en" dirty="0" smtClean="0"/>
            </a:br>
            <a:r>
              <a:rPr lang="en" dirty="0" smtClean="0"/>
              <a:t>Thank </a:t>
            </a:r>
            <a:r>
              <a:rPr lang="en" dirty="0"/>
              <a:t>you very much for your </a:t>
            </a:r>
            <a:r>
              <a:rPr lang="en" dirty="0" smtClean="0"/>
              <a:t>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smtClean="0"/>
              <a:t>If you have any questions regarding the presentation, please feel free to ask us!</a:t>
            </a:r>
          </a:p>
          <a:p>
            <a:pPr marL="0" lvl="0" indent="0" rtl="0">
              <a:spcBef>
                <a:spcPts val="600"/>
              </a:spcBef>
              <a:spcAft>
                <a:spcPts val="0"/>
              </a:spcAft>
              <a:buNone/>
            </a:pPr>
            <a:r>
              <a:rPr lang="en-US" dirty="0" smtClean="0"/>
              <a:t>We will be more than happy to answer you </a:t>
            </a:r>
            <a:r>
              <a:rPr lang="en-US" dirty="0" smtClean="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728870"/>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hotel.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31" name="Google Shape;131;p19"/>
          <p:cNvSpPr txBox="1">
            <a:spLocks noGrp="1"/>
          </p:cNvSpPr>
          <p:nvPr>
            <p:ph type="body" idx="1"/>
          </p:nvPr>
        </p:nvSpPr>
        <p:spPr>
          <a:xfrm>
            <a:off x="511425" y="2160104"/>
            <a:ext cx="3517200" cy="239619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endParaRPr lang="en-US" dirty="0" smtClean="0"/>
          </a:p>
          <a:p>
            <a:pPr marL="0" lvl="0" indent="0">
              <a:spcBef>
                <a:spcPts val="600"/>
              </a:spcBef>
              <a:spcAft>
                <a:spcPts val="0"/>
              </a:spcAft>
              <a:buNone/>
            </a:pPr>
            <a:r>
              <a:rPr lang="en-US" dirty="0" smtClean="0"/>
              <a:t>We have build this project as a </a:t>
            </a:r>
            <a:r>
              <a:rPr lang="en-US" dirty="0" smtClean="0"/>
              <a:t>Individual.</a:t>
            </a:r>
          </a:p>
          <a:p>
            <a:pPr marL="0" lvl="0" indent="0">
              <a:buNone/>
            </a:pPr>
            <a:r>
              <a:rPr lang="en-US" dirty="0" smtClean="0"/>
              <a:t>1. </a:t>
            </a:r>
            <a:r>
              <a:rPr lang="en-US" dirty="0"/>
              <a:t>Anuran Mondal - 2022mt13022</a:t>
            </a:r>
            <a:endParaRPr lang="en-US" dirty="0" smtClean="0"/>
          </a:p>
          <a:p>
            <a:pPr marL="0" lvl="0" indent="0">
              <a:spcBef>
                <a:spcPts val="600"/>
              </a:spcBef>
              <a:spcAft>
                <a:spcPts val="0"/>
              </a:spcAft>
              <a:buNone/>
            </a:pPr>
            <a:r>
              <a:rPr lang="en-US" dirty="0" smtClean="0"/>
              <a:t>It </a:t>
            </a:r>
            <a:r>
              <a:rPr lang="en-US" dirty="0" smtClean="0"/>
              <a:t>was fun working together, overcoming each other’s flaws together and learning from each other's strengths in respective areas of Database Design &amp; Management. </a:t>
            </a:r>
            <a:endParaRPr dirty="0"/>
          </a:p>
        </p:txBody>
      </p:sp>
      <p:pic>
        <p:nvPicPr>
          <p:cNvPr id="2050" name="Picture 2" descr="Image result for hotel"/>
          <p:cNvPicPr>
            <a:picLocks noChangeAspect="1" noChangeArrowheads="1"/>
          </p:cNvPicPr>
          <p:nvPr/>
        </p:nvPicPr>
        <p:blipFill rotWithShape="1">
          <a:blip r:embed="rId4">
            <a:extLst>
              <a:ext uri="{28A0092B-C50C-407E-A947-70E740481C1C}">
                <a14:useLocalDpi xmlns:a14="http://schemas.microsoft.com/office/drawing/2010/main" val="0"/>
              </a:ext>
            </a:extLst>
          </a:blip>
          <a:srcRect l="9196" r="31456"/>
          <a:stretch/>
        </p:blipFill>
        <p:spPr bwMode="auto">
          <a:xfrm>
            <a:off x="4572000" y="49"/>
            <a:ext cx="457877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 Hotel consists of a wide areas to manage. We tried to include the main areas for a hotel management system in this project.  </a:t>
            </a:r>
            <a:endParaRPr dirty="0"/>
          </a:p>
        </p:txBody>
      </p:sp>
      <p:sp>
        <p:nvSpPr>
          <p:cNvPr id="249" name="Google Shape;249;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ROOMS</a:t>
              </a:r>
              <a:endParaRPr sz="1000" dirty="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dirty="0" smtClean="0">
                  <a:solidFill>
                    <a:srgbClr val="FFFFFF"/>
                  </a:solidFill>
                  <a:latin typeface="Nunito Sans"/>
                  <a:ea typeface="Nunito Sans"/>
                  <a:cs typeface="Nunito Sans"/>
                  <a:sym typeface="Nunito Sans"/>
                </a:rPr>
                <a:t>BOOKINGS</a:t>
              </a:r>
              <a:endParaRPr sz="1000" dirty="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EMPLOYEES</a:t>
              </a:r>
              <a:endParaRPr sz="1000" dirty="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smtClean="0">
                  <a:solidFill>
                    <a:srgbClr val="FFFFFF"/>
                  </a:solidFill>
                  <a:latin typeface="Nunito Sans"/>
                  <a:ea typeface="Nunito Sans"/>
                  <a:cs typeface="Nunito Sans"/>
                  <a:sym typeface="Nunito Sans"/>
                </a:rPr>
                <a:t>GUESTS</a:t>
              </a:r>
              <a:endParaRPr sz="1000" dirty="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666666"/>
                </a:solidFill>
                <a:latin typeface="Nunito Sans"/>
                <a:ea typeface="Nunito Sans"/>
                <a:cs typeface="Nunito Sans"/>
                <a:sym typeface="Nunito Sans"/>
              </a:rPr>
              <a:t>HOTEL</a:t>
            </a:r>
            <a:endParaRPr dirty="0">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Google Shape;531;p43"/>
          <p:cNvSpPr/>
          <p:nvPr/>
        </p:nvSpPr>
        <p:spPr>
          <a:xfrm>
            <a:off x="4437893" y="112393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639;p43"/>
          <p:cNvSpPr/>
          <p:nvPr/>
        </p:nvSpPr>
        <p:spPr>
          <a:xfrm>
            <a:off x="4411811" y="3425150"/>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 name="Google Shape;615;p43"/>
          <p:cNvGrpSpPr/>
          <p:nvPr/>
        </p:nvGrpSpPr>
        <p:grpSpPr>
          <a:xfrm>
            <a:off x="6775077" y="3464761"/>
            <a:ext cx="320378" cy="320378"/>
            <a:chOff x="1278900" y="2333250"/>
            <a:chExt cx="381175" cy="381175"/>
          </a:xfrm>
        </p:grpSpPr>
        <p:sp>
          <p:nvSpPr>
            <p:cNvPr id="60"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smtClean="0"/>
              <a:t>Step:1</a:t>
            </a:r>
            <a:endParaRPr sz="4800" b="1" dirty="0"/>
          </a:p>
          <a:p>
            <a:pPr marL="0" lvl="0" indent="0" rtl="0">
              <a:spcBef>
                <a:spcPts val="0"/>
              </a:spcBef>
              <a:spcAft>
                <a:spcPts val="0"/>
              </a:spcAft>
              <a:buNone/>
            </a:pPr>
            <a:r>
              <a:rPr lang="en" dirty="0" smtClean="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242" name="Google Shape;242;p27"/>
          <p:cNvSpPr txBox="1">
            <a:spLocks noGrp="1"/>
          </p:cNvSpPr>
          <p:nvPr>
            <p:ph type="title" idx="4294967295"/>
          </p:nvPr>
        </p:nvSpPr>
        <p:spPr>
          <a:xfrm>
            <a:off x="4546807" y="1138635"/>
            <a:ext cx="4350716" cy="2458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t>It looks messy, right?</a:t>
            </a:r>
            <a:br>
              <a:rPr lang="en" sz="3200" b="1" dirty="0" smtClean="0"/>
            </a:br>
            <a:r>
              <a:rPr lang="en" sz="3200" b="1" dirty="0" smtClean="0"/>
              <a:t/>
            </a:r>
            <a:br>
              <a:rPr lang="en" sz="3200" b="1" dirty="0" smtClean="0"/>
            </a:br>
            <a:r>
              <a:rPr lang="en" sz="3200" b="1" dirty="0" smtClean="0"/>
              <a:t>Yeah, we better look at the ERR diagram !</a:t>
            </a:r>
            <a:endParaRPr sz="3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19" t="-1217" r="-519" b="6586"/>
          <a:stretch/>
        </p:blipFill>
        <p:spPr>
          <a:xfrm>
            <a:off x="0" y="-1"/>
            <a:ext cx="4322632" cy="51434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1" y="167716"/>
            <a:ext cx="7871187" cy="47789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t>Let us begin exploring the TABLES</a:t>
            </a:r>
            <a:endParaRPr sz="3600" b="1" dirty="0"/>
          </a:p>
        </p:txBody>
      </p:sp>
    </p:spTree>
    <p:extLst>
      <p:ext uri="{BB962C8B-B14F-4D97-AF65-F5344CB8AC3E}">
        <p14:creationId xmlns:p14="http://schemas.microsoft.com/office/powerpoint/2010/main" val="284676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39"/>
          <p:cNvSpPr txBox="1">
            <a:spLocks noGrp="1"/>
          </p:cNvSpPr>
          <p:nvPr>
            <p:ph type="sldNum" idx="12"/>
          </p:nvPr>
        </p:nvSpPr>
        <p:spPr/>
        <p:txBody>
          <a:bodyPr/>
          <a:lstStyle/>
          <a:p>
            <a:pPr lvl="0"/>
            <a:fld id="{00000000-1234-1234-1234-123412341234}" type="slidenum">
              <a:rPr lang="en" smtClean="0"/>
              <a:pPr lvl="0"/>
              <a:t>9</a:t>
            </a:fld>
            <a:endParaRPr lang="en"/>
          </a:p>
        </p:txBody>
      </p:sp>
      <p:sp>
        <p:nvSpPr>
          <p:cNvPr id="1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2" name="Picture 21"/>
          <p:cNvPicPr>
            <a:picLocks noChangeAspect="1"/>
          </p:cNvPicPr>
          <p:nvPr/>
        </p:nvPicPr>
        <p:blipFill>
          <a:blip r:embed="rId3"/>
          <a:stretch>
            <a:fillRect/>
          </a:stretch>
        </p:blipFill>
        <p:spPr>
          <a:xfrm>
            <a:off x="431708" y="685799"/>
            <a:ext cx="8280584" cy="3422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431</TotalTime>
  <Words>518</Words>
  <Application>Microsoft Office PowerPoint</Application>
  <PresentationFormat>On-screen Show (16:9)</PresentationFormat>
  <Paragraphs>83</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Georgia</vt:lpstr>
      <vt:lpstr>Nunito Sans</vt:lpstr>
      <vt:lpstr>Wingdings</vt:lpstr>
      <vt:lpstr>Arial</vt:lpstr>
      <vt:lpstr>Ulysses template</vt:lpstr>
      <vt:lpstr>HOTEL DATABASE MANAGEMENT SYSTEM  Prepared By – Anuran Mondal Bits ID: 2022mt13022   </vt:lpstr>
      <vt:lpstr>Table of contents </vt:lpstr>
      <vt:lpstr>The main objective of this project is to create a database management system for a hotel. </vt:lpstr>
      <vt:lpstr>A Hotel consists of a wide areas to manage. We tried to include the main areas for a hotel management system in this project.  </vt:lpstr>
      <vt:lpstr>Step:1 ERR-Diagram</vt:lpstr>
      <vt:lpstr>It looks messy, right?  Yeah, we better look at the ERR diagram !</vt:lpstr>
      <vt:lpstr>PowerPoint Presentation</vt:lpstr>
      <vt:lpstr>Let us begin exploring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And the came our favourite part.. Writing queires was fun   We also made two views and two triggers.</vt:lpstr>
      <vt:lpstr>PowerPoint Presentation</vt:lpstr>
      <vt:lpstr>Challenges Faced</vt:lpstr>
      <vt:lpstr>PowerPoint Presentation</vt:lpstr>
      <vt:lpstr>That’s it!  Thank you very much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  </dc:title>
  <cp:lastModifiedBy>ANURAN MONDAL .</cp:lastModifiedBy>
  <cp:revision>87</cp:revision>
  <dcterms:modified xsi:type="dcterms:W3CDTF">2023-05-07T17:05:35Z</dcterms:modified>
</cp:coreProperties>
</file>