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7" r:id="rId5"/>
    <p:sldId id="260" r:id="rId6"/>
    <p:sldId id="261" r:id="rId7"/>
    <p:sldId id="268" r:id="rId8"/>
    <p:sldId id="269"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83137" autoAdjust="0"/>
  </p:normalViewPr>
  <p:slideViewPr>
    <p:cSldViewPr snapToGrid="0">
      <p:cViewPr varScale="1">
        <p:scale>
          <a:sx n="68" d="100"/>
          <a:sy n="68" d="100"/>
        </p:scale>
        <p:origin x="12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685DB7-44F6-428A-A1F3-11E7C2D71524}" type="datetimeFigureOut">
              <a:rPr lang="en-IN" smtClean="0"/>
              <a:t>13-05-2025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62A95-2E79-480B-A9AC-D632102E15B5}" type="slidenum">
              <a:rPr lang="en-IN" smtClean="0"/>
              <a:t>‹#›</a:t>
            </a:fld>
            <a:endParaRPr lang="en-IN"/>
          </a:p>
        </p:txBody>
      </p:sp>
    </p:spTree>
    <p:extLst>
      <p:ext uri="{BB962C8B-B14F-4D97-AF65-F5344CB8AC3E}">
        <p14:creationId xmlns:p14="http://schemas.microsoft.com/office/powerpoint/2010/main" val="1113040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b="1" dirty="0"/>
          </a:p>
          <a:p>
            <a:pPr>
              <a:buNone/>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Deep learning models (CNNs) automate diagnosis, improving consistency, but need explainability for clinical trust and adoption.</a:t>
            </a:r>
          </a:p>
          <a:p>
            <a:pPr>
              <a:buNone/>
            </a:pPr>
            <a:endParaRPr lang="en-US" b="1" dirty="0"/>
          </a:p>
          <a:p>
            <a:pPr>
              <a:buNone/>
            </a:pPr>
            <a:r>
              <a:rPr lang="en-US" b="1" dirty="0"/>
              <a:t>Subtle features</a:t>
            </a:r>
            <a:r>
              <a:rPr lang="en-US" dirty="0"/>
              <a:t> in medical imaging (like chest X-rays) refer to </a:t>
            </a:r>
            <a:r>
              <a:rPr lang="en-US" b="1" dirty="0"/>
              <a:t>very small, faint, or barely visible abnormalities</a:t>
            </a:r>
            <a:r>
              <a:rPr lang="en-US" dirty="0"/>
              <a:t> that can indicate the early stages of a disease but are easy to miss—even for trained doctors or basic AI models.</a:t>
            </a:r>
          </a:p>
          <a:p>
            <a:pPr>
              <a:buNone/>
            </a:pPr>
            <a:r>
              <a:rPr lang="en-US" b="1" dirty="0"/>
              <a:t>Examples of subtle features in chest X-rays:</a:t>
            </a:r>
          </a:p>
          <a:p>
            <a:pPr>
              <a:buFont typeface="Arial" panose="020B0604020202020204" pitchFamily="34" charset="0"/>
              <a:buChar char="•"/>
            </a:pPr>
            <a:r>
              <a:rPr lang="en-US" b="1" dirty="0"/>
              <a:t>Mild opacities or haziness</a:t>
            </a:r>
            <a:r>
              <a:rPr lang="en-US" dirty="0"/>
              <a:t> in the lungs (early sign of pneumonia)</a:t>
            </a:r>
          </a:p>
          <a:p>
            <a:pPr>
              <a:buFont typeface="Arial" panose="020B0604020202020204" pitchFamily="34" charset="0"/>
              <a:buChar char="•"/>
            </a:pPr>
            <a:r>
              <a:rPr lang="en-US" b="1" dirty="0"/>
              <a:t>Tiny infiltrates or lesions</a:t>
            </a:r>
            <a:r>
              <a:rPr lang="en-US" dirty="0"/>
              <a:t> (possible infection or damage)</a:t>
            </a:r>
          </a:p>
          <a:p>
            <a:pPr>
              <a:buFont typeface="Arial" panose="020B0604020202020204" pitchFamily="34" charset="0"/>
              <a:buChar char="•"/>
            </a:pPr>
            <a:r>
              <a:rPr lang="en-US" b="1" dirty="0"/>
              <a:t>Faint shadows or texture changes</a:t>
            </a:r>
            <a:r>
              <a:rPr lang="en-US" dirty="0"/>
              <a:t> that could hint at COVID-19</a:t>
            </a:r>
          </a:p>
          <a:p>
            <a:pPr>
              <a:buNone/>
            </a:pPr>
            <a:r>
              <a:rPr lang="en-US" dirty="0"/>
              <a:t>These features are:</a:t>
            </a:r>
          </a:p>
          <a:p>
            <a:pPr>
              <a:buFont typeface="Arial" panose="020B0604020202020204" pitchFamily="34" charset="0"/>
              <a:buChar char="•"/>
            </a:pPr>
            <a:r>
              <a:rPr lang="en-US" b="1" dirty="0"/>
              <a:t>Low in contrast</a:t>
            </a:r>
            <a:r>
              <a:rPr lang="en-US" dirty="0"/>
              <a:t> (blend with surrounding tissue)</a:t>
            </a:r>
          </a:p>
          <a:p>
            <a:pPr>
              <a:buFont typeface="Arial" panose="020B0604020202020204" pitchFamily="34" charset="0"/>
              <a:buChar char="•"/>
            </a:pPr>
            <a:r>
              <a:rPr lang="en-US" b="1" dirty="0"/>
              <a:t>Not easily distinguishable</a:t>
            </a:r>
            <a:r>
              <a:rPr lang="en-US" dirty="0"/>
              <a:t> without enhancement or advanced models</a:t>
            </a:r>
          </a:p>
          <a:p>
            <a:pPr>
              <a:buFont typeface="Arial" panose="020B0604020202020204" pitchFamily="34" charset="0"/>
              <a:buChar char="•"/>
            </a:pPr>
            <a:r>
              <a:rPr lang="en-US" b="1" dirty="0"/>
              <a:t>Important for early diagnosis</a:t>
            </a:r>
            <a:r>
              <a:rPr lang="en-US" dirty="0"/>
              <a:t>, but can be overlooked by traditional CNNs or the human eye</a:t>
            </a:r>
          </a:p>
          <a:p>
            <a:endParaRPr lang="en-IN" dirty="0"/>
          </a:p>
          <a:p>
            <a:pPr>
              <a:buNone/>
            </a:pPr>
            <a:r>
              <a:rPr lang="en-US" b="1" dirty="0"/>
              <a:t>Why is manual interpretation prone to errors and variability?</a:t>
            </a:r>
          </a:p>
          <a:p>
            <a:pPr>
              <a:buFont typeface="Arial" panose="020B0604020202020204" pitchFamily="34" charset="0"/>
              <a:buChar char="•"/>
            </a:pPr>
            <a:r>
              <a:rPr lang="en-US" b="1" dirty="0"/>
              <a:t>Human fatigue</a:t>
            </a:r>
            <a:r>
              <a:rPr lang="en-US" dirty="0"/>
              <a:t> or </a:t>
            </a:r>
            <a:r>
              <a:rPr lang="en-US" b="1" dirty="0"/>
              <a:t>oversight</a:t>
            </a:r>
            <a:r>
              <a:rPr lang="en-US" dirty="0"/>
              <a:t> can lead to missed signs.</a:t>
            </a:r>
          </a:p>
          <a:p>
            <a:pPr>
              <a:buFont typeface="Arial" panose="020B0604020202020204" pitchFamily="34" charset="0"/>
              <a:buChar char="•"/>
            </a:pPr>
            <a:r>
              <a:rPr lang="en-US" b="1" dirty="0"/>
              <a:t>Subjectivity</a:t>
            </a:r>
            <a:r>
              <a:rPr lang="en-US" dirty="0"/>
              <a:t>: Different doctors might interpret the same X-ray differently.</a:t>
            </a:r>
          </a:p>
          <a:p>
            <a:pPr>
              <a:buFont typeface="Arial" panose="020B0604020202020204" pitchFamily="34" charset="0"/>
              <a:buChar char="•"/>
            </a:pPr>
            <a:r>
              <a:rPr lang="en-US" b="1" dirty="0"/>
              <a:t>Subtle features</a:t>
            </a:r>
            <a:r>
              <a:rPr lang="en-US" dirty="0"/>
              <a:t> may not be easily visible or distinguishable.</a:t>
            </a:r>
          </a:p>
          <a:p>
            <a:pPr>
              <a:buFont typeface="Arial" panose="020B0604020202020204" pitchFamily="34" charset="0"/>
              <a:buChar char="•"/>
            </a:pPr>
            <a:r>
              <a:rPr lang="en-US" dirty="0"/>
              <a:t>It </a:t>
            </a:r>
            <a:r>
              <a:rPr lang="en-US" b="1" dirty="0"/>
              <a:t>takes time</a:t>
            </a:r>
            <a:r>
              <a:rPr lang="en-US" dirty="0"/>
              <a:t> and may not be feasible for large volumes of images.</a:t>
            </a:r>
          </a:p>
          <a:p>
            <a:r>
              <a:rPr lang="en-US" dirty="0"/>
              <a:t>That’s why </a:t>
            </a:r>
            <a:r>
              <a:rPr lang="en-US" b="1" dirty="0"/>
              <a:t>AI-assisted diagnosis</a:t>
            </a:r>
            <a:r>
              <a:rPr lang="en-US" dirty="0"/>
              <a:t> is being developed—to reduce errors, speed up the process, and bring </a:t>
            </a:r>
            <a:r>
              <a:rPr lang="en-US" b="1" dirty="0"/>
              <a:t>consistency</a:t>
            </a:r>
            <a:r>
              <a:rPr lang="en-US" dirty="0"/>
              <a:t> across diagnoses.</a:t>
            </a:r>
          </a:p>
          <a:p>
            <a:endParaRPr lang="en-IN" dirty="0"/>
          </a:p>
          <a:p>
            <a:endParaRPr lang="en-IN" dirty="0"/>
          </a:p>
        </p:txBody>
      </p:sp>
      <p:sp>
        <p:nvSpPr>
          <p:cNvPr id="4" name="Slide Number Placeholder 3"/>
          <p:cNvSpPr>
            <a:spLocks noGrp="1"/>
          </p:cNvSpPr>
          <p:nvPr>
            <p:ph type="sldNum" sz="quarter" idx="5"/>
          </p:nvPr>
        </p:nvSpPr>
        <p:spPr/>
        <p:txBody>
          <a:bodyPr/>
          <a:lstStyle/>
          <a:p>
            <a:fld id="{27262A95-2E79-480B-A9AC-D632102E15B5}" type="slidenum">
              <a:rPr lang="en-IN" smtClean="0"/>
              <a:t>2</a:t>
            </a:fld>
            <a:endParaRPr lang="en-IN"/>
          </a:p>
        </p:txBody>
      </p:sp>
    </p:spTree>
    <p:extLst>
      <p:ext uri="{BB962C8B-B14F-4D97-AF65-F5344CB8AC3E}">
        <p14:creationId xmlns:p14="http://schemas.microsoft.com/office/powerpoint/2010/main" val="1291930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Contrast Limited Histogram Adaptive Equalisation </a:t>
            </a:r>
          </a:p>
        </p:txBody>
      </p:sp>
      <p:sp>
        <p:nvSpPr>
          <p:cNvPr id="4" name="Slide Number Placeholder 3"/>
          <p:cNvSpPr>
            <a:spLocks noGrp="1"/>
          </p:cNvSpPr>
          <p:nvPr>
            <p:ph type="sldNum" sz="quarter" idx="5"/>
          </p:nvPr>
        </p:nvSpPr>
        <p:spPr/>
        <p:txBody>
          <a:bodyPr/>
          <a:lstStyle/>
          <a:p>
            <a:fld id="{27262A95-2E79-480B-A9AC-D632102E15B5}" type="slidenum">
              <a:rPr lang="en-IN" smtClean="0"/>
              <a:t>3</a:t>
            </a:fld>
            <a:endParaRPr lang="en-IN"/>
          </a:p>
        </p:txBody>
      </p:sp>
    </p:spTree>
    <p:extLst>
      <p:ext uri="{BB962C8B-B14F-4D97-AF65-F5344CB8AC3E}">
        <p14:creationId xmlns:p14="http://schemas.microsoft.com/office/powerpoint/2010/main" val="1980017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 </a:t>
            </a:r>
            <a:r>
              <a:rPr lang="en-US" b="1" dirty="0"/>
              <a:t>working of CLAHE (Contrast Limited Adaptive Histogram Equalization)</a:t>
            </a:r>
            <a:r>
              <a:rPr lang="en-US" dirty="0"/>
              <a:t> can be described as an enhancement technique that improves the </a:t>
            </a:r>
            <a:r>
              <a:rPr lang="en-US" b="1" dirty="0"/>
              <a:t>contrast</a:t>
            </a:r>
            <a:r>
              <a:rPr lang="en-US" dirty="0"/>
              <a:t> of images, especially useful for medical or low-light images.</a:t>
            </a:r>
          </a:p>
          <a:p>
            <a:pPr>
              <a:buNone/>
            </a:pPr>
            <a:r>
              <a:rPr lang="en-US" b="1" dirty="0"/>
              <a:t>🔍 What is CLAHE?</a:t>
            </a:r>
          </a:p>
          <a:p>
            <a:pPr>
              <a:buNone/>
            </a:pPr>
            <a:r>
              <a:rPr lang="en-US" dirty="0"/>
              <a:t>CLAHE stands for:</a:t>
            </a:r>
          </a:p>
          <a:p>
            <a:pPr>
              <a:buFont typeface="Arial" panose="020B0604020202020204" pitchFamily="34" charset="0"/>
              <a:buChar char="•"/>
            </a:pPr>
            <a:r>
              <a:rPr lang="en-US" b="1" dirty="0"/>
              <a:t>C</a:t>
            </a:r>
            <a:r>
              <a:rPr lang="en-US" dirty="0"/>
              <a:t>ontrast </a:t>
            </a:r>
            <a:r>
              <a:rPr lang="en-US" b="1" dirty="0"/>
              <a:t>L</a:t>
            </a:r>
            <a:r>
              <a:rPr lang="en-US" dirty="0"/>
              <a:t>imited </a:t>
            </a:r>
            <a:r>
              <a:rPr lang="en-US" b="1" dirty="0"/>
              <a:t>A</a:t>
            </a:r>
            <a:r>
              <a:rPr lang="en-US" dirty="0"/>
              <a:t>daptive </a:t>
            </a:r>
            <a:r>
              <a:rPr lang="en-US" b="1" dirty="0"/>
              <a:t>H</a:t>
            </a:r>
            <a:r>
              <a:rPr lang="en-US" dirty="0"/>
              <a:t>istogram </a:t>
            </a:r>
            <a:r>
              <a:rPr lang="en-US" b="1" dirty="0"/>
              <a:t>E</a:t>
            </a:r>
            <a:r>
              <a:rPr lang="en-US" dirty="0"/>
              <a:t>qualization.</a:t>
            </a:r>
          </a:p>
          <a:p>
            <a:pPr>
              <a:buNone/>
            </a:pPr>
            <a:r>
              <a:rPr lang="en-US" dirty="0"/>
              <a:t>It is an advanced form of histogram equalization, applied </a:t>
            </a:r>
            <a:r>
              <a:rPr lang="en-US" b="1" dirty="0"/>
              <a:t>locally</a:t>
            </a:r>
            <a:r>
              <a:rPr lang="en-US" dirty="0"/>
              <a:t> in small regions (called </a:t>
            </a:r>
            <a:r>
              <a:rPr lang="en-US" b="1" dirty="0"/>
              <a:t>tiles</a:t>
            </a:r>
            <a:r>
              <a:rPr lang="en-US" dirty="0"/>
              <a:t>) instead of the entire image.</a:t>
            </a:r>
          </a:p>
          <a:p>
            <a:pPr>
              <a:buNone/>
            </a:pPr>
            <a:r>
              <a:rPr lang="en-US" b="1" dirty="0"/>
              <a:t>⚙️ Step-by-Step Working of CLAHE:</a:t>
            </a:r>
          </a:p>
          <a:p>
            <a:pPr>
              <a:buFont typeface="+mj-lt"/>
              <a:buAutoNum type="arabicPeriod"/>
            </a:pPr>
            <a:r>
              <a:rPr lang="en-US" b="1" dirty="0"/>
              <a:t>Divide the image into tiles:</a:t>
            </a:r>
            <a:endParaRPr lang="en-US" dirty="0"/>
          </a:p>
          <a:p>
            <a:pPr marL="742950" lvl="1" indent="-285750">
              <a:buFont typeface="+mj-lt"/>
              <a:buAutoNum type="arabicPeriod"/>
            </a:pPr>
            <a:r>
              <a:rPr lang="en-US" dirty="0"/>
              <a:t>The image is split into small, equal-sized blocks (e.g., 8x8 regions).</a:t>
            </a:r>
          </a:p>
          <a:p>
            <a:pPr marL="742950" lvl="1" indent="-285750">
              <a:buFont typeface="+mj-lt"/>
              <a:buAutoNum type="arabicPeriod"/>
            </a:pPr>
            <a:r>
              <a:rPr lang="en-US" dirty="0"/>
              <a:t>Histogram equalization is performed </a:t>
            </a:r>
            <a:r>
              <a:rPr lang="en-US" b="1" dirty="0"/>
              <a:t>independently</a:t>
            </a:r>
            <a:r>
              <a:rPr lang="en-US" dirty="0"/>
              <a:t> on each tile.</a:t>
            </a:r>
          </a:p>
          <a:p>
            <a:pPr marL="742950" lvl="1" indent="-285750">
              <a:buFont typeface="+mj-lt"/>
              <a:buAutoNum type="arabicPeriod"/>
            </a:pPr>
            <a:r>
              <a:rPr lang="en-US" dirty="0"/>
              <a:t>This improves </a:t>
            </a:r>
            <a:r>
              <a:rPr lang="en-US" b="1" dirty="0"/>
              <a:t>local contrast</a:t>
            </a:r>
            <a:r>
              <a:rPr lang="en-US" dirty="0"/>
              <a:t>.</a:t>
            </a:r>
          </a:p>
          <a:p>
            <a:pPr>
              <a:buFont typeface="+mj-lt"/>
              <a:buAutoNum type="arabicPeriod"/>
            </a:pPr>
            <a:r>
              <a:rPr lang="en-US" b="1" dirty="0"/>
              <a:t>Clip the histogram (Contrast Limiting):</a:t>
            </a:r>
            <a:endParaRPr lang="en-US" dirty="0"/>
          </a:p>
          <a:p>
            <a:pPr marL="742950" lvl="1" indent="-285750">
              <a:buFont typeface="+mj-lt"/>
              <a:buAutoNum type="arabicPeriod"/>
            </a:pPr>
            <a:r>
              <a:rPr lang="en-US" dirty="0"/>
              <a:t>Before equalization, CLAHE </a:t>
            </a:r>
            <a:r>
              <a:rPr lang="en-US" b="1" dirty="0"/>
              <a:t>clips the histogram</a:t>
            </a:r>
            <a:r>
              <a:rPr lang="en-US" dirty="0"/>
              <a:t> at a predefined threshold (clip limit).</a:t>
            </a:r>
          </a:p>
          <a:p>
            <a:pPr marL="742950" lvl="1" indent="-285750">
              <a:buFont typeface="+mj-lt"/>
              <a:buAutoNum type="arabicPeriod"/>
            </a:pPr>
            <a:r>
              <a:rPr lang="en-US" dirty="0"/>
              <a:t>This prevents </a:t>
            </a:r>
            <a:r>
              <a:rPr lang="en-US" b="1" dirty="0"/>
              <a:t>over-amplification</a:t>
            </a:r>
            <a:r>
              <a:rPr lang="en-US" dirty="0"/>
              <a:t> of noise in uniform or flat regions.</a:t>
            </a:r>
          </a:p>
          <a:p>
            <a:pPr marL="742950" lvl="1" indent="-285750">
              <a:buFont typeface="+mj-lt"/>
              <a:buAutoNum type="arabicPeriod"/>
            </a:pPr>
            <a:r>
              <a:rPr lang="en-US" dirty="0"/>
              <a:t>Any excess pixels (beyond the clip limit) are </a:t>
            </a:r>
            <a:r>
              <a:rPr lang="en-US" b="1" dirty="0"/>
              <a:t>redistributed</a:t>
            </a:r>
            <a:r>
              <a:rPr lang="en-US" dirty="0"/>
              <a:t> across all histogram bins.</a:t>
            </a:r>
          </a:p>
          <a:p>
            <a:pPr>
              <a:buFont typeface="+mj-lt"/>
              <a:buAutoNum type="arabicPeriod"/>
            </a:pPr>
            <a:r>
              <a:rPr lang="en-US" b="1" dirty="0"/>
              <a:t>Equalize each tile:</a:t>
            </a:r>
            <a:endParaRPr lang="en-US" dirty="0"/>
          </a:p>
          <a:p>
            <a:pPr marL="742950" lvl="1" indent="-285750">
              <a:buFont typeface="+mj-lt"/>
              <a:buAutoNum type="arabicPeriod"/>
            </a:pPr>
            <a:r>
              <a:rPr lang="en-US" dirty="0"/>
              <a:t>For each tile, CLAHE maps the pixel intensities using its local histogram to improve local detail.</a:t>
            </a:r>
          </a:p>
          <a:p>
            <a:pPr>
              <a:buFont typeface="+mj-lt"/>
              <a:buAutoNum type="arabicPeriod"/>
            </a:pPr>
            <a:r>
              <a:rPr lang="en-US" b="1" dirty="0"/>
              <a:t>Bilinear Interpolation:</a:t>
            </a:r>
            <a:endParaRPr lang="en-US" dirty="0"/>
          </a:p>
          <a:p>
            <a:pPr marL="742950" lvl="1" indent="-285750">
              <a:buFont typeface="+mj-lt"/>
              <a:buAutoNum type="arabicPeriod"/>
            </a:pPr>
            <a:r>
              <a:rPr lang="en-US" dirty="0"/>
              <a:t>To avoid </a:t>
            </a:r>
            <a:r>
              <a:rPr lang="en-US" b="1" dirty="0"/>
              <a:t>tile boundaries</a:t>
            </a:r>
            <a:r>
              <a:rPr lang="en-US" dirty="0"/>
              <a:t> being visible, CLAHE applies </a:t>
            </a:r>
            <a:r>
              <a:rPr lang="en-US" b="1" dirty="0"/>
              <a:t>bilinear interpolation</a:t>
            </a:r>
            <a:r>
              <a:rPr lang="en-US" dirty="0"/>
              <a:t> between adjacent tiles.</a:t>
            </a:r>
          </a:p>
          <a:p>
            <a:pPr marL="742950" lvl="1" indent="-285750">
              <a:buFont typeface="+mj-lt"/>
              <a:buAutoNum type="arabicPeriod"/>
            </a:pPr>
            <a:r>
              <a:rPr lang="en-US" dirty="0"/>
              <a:t>This ensures smooth transitions across tile edges.</a:t>
            </a:r>
          </a:p>
          <a:p>
            <a:pPr>
              <a:buFont typeface="+mj-lt"/>
              <a:buAutoNum type="arabicPeriod"/>
            </a:pPr>
            <a:r>
              <a:rPr lang="en-US" b="1" dirty="0"/>
              <a:t>Reconstruct the enhanced image:</a:t>
            </a:r>
            <a:endParaRPr lang="en-US" dirty="0"/>
          </a:p>
          <a:p>
            <a:pPr marL="742950" lvl="1" indent="-285750">
              <a:buFont typeface="+mj-lt"/>
              <a:buAutoNum type="arabicPeriod"/>
            </a:pPr>
            <a:r>
              <a:rPr lang="en-US" dirty="0"/>
              <a:t>All the equalized tiles are combined using interpolation to produce the final contrast-enhanced image.</a:t>
            </a:r>
          </a:p>
          <a:p>
            <a:pPr>
              <a:buNone/>
            </a:pPr>
            <a:r>
              <a:rPr lang="en-US" b="1" dirty="0"/>
              <a:t>💡 Why Use CLAHE?</a:t>
            </a:r>
          </a:p>
          <a:p>
            <a:pPr>
              <a:buFont typeface="Arial" panose="020B0604020202020204" pitchFamily="34" charset="0"/>
              <a:buChar char="•"/>
            </a:pPr>
            <a:r>
              <a:rPr lang="en-US" dirty="0"/>
              <a:t>Works well for </a:t>
            </a:r>
            <a:r>
              <a:rPr lang="en-US" b="1" dirty="0"/>
              <a:t>non-uniform lighting</a:t>
            </a:r>
            <a:r>
              <a:rPr lang="en-US" dirty="0"/>
              <a:t> conditions.</a:t>
            </a:r>
          </a:p>
          <a:p>
            <a:pPr>
              <a:buFont typeface="Arial" panose="020B0604020202020204" pitchFamily="34" charset="0"/>
              <a:buChar char="•"/>
            </a:pPr>
            <a:r>
              <a:rPr lang="en-US" dirty="0"/>
              <a:t>Enhances features in </a:t>
            </a:r>
            <a:r>
              <a:rPr lang="en-US" b="1" dirty="0"/>
              <a:t>medical images</a:t>
            </a:r>
            <a:r>
              <a:rPr lang="en-US" dirty="0"/>
              <a:t> like X-rays, MRIs.</a:t>
            </a:r>
          </a:p>
          <a:p>
            <a:pPr>
              <a:buFont typeface="Arial" panose="020B0604020202020204" pitchFamily="34" charset="0"/>
              <a:buChar char="•"/>
            </a:pPr>
            <a:r>
              <a:rPr lang="en-US" dirty="0"/>
              <a:t>Reduces noise amplification (unlike standard histogram equalization).</a:t>
            </a:r>
          </a:p>
          <a:p>
            <a:pPr>
              <a:buNone/>
            </a:pPr>
            <a:r>
              <a:rPr lang="en-US" b="1" dirty="0"/>
              <a:t>✅ Summary:</a:t>
            </a:r>
          </a:p>
          <a:p>
            <a:pPr>
              <a:buNone/>
            </a:pPr>
            <a:r>
              <a:rPr lang="en-US" dirty="0"/>
              <a:t>CLAHE enhances local contrast while </a:t>
            </a:r>
            <a:r>
              <a:rPr lang="en-US" b="1" dirty="0"/>
              <a:t>limiting noise amplification</a:t>
            </a:r>
            <a:r>
              <a:rPr lang="en-US" dirty="0"/>
              <a:t> by:</a:t>
            </a:r>
          </a:p>
          <a:p>
            <a:pPr>
              <a:buFont typeface="Arial" panose="020B0604020202020204" pitchFamily="34" charset="0"/>
              <a:buChar char="•"/>
            </a:pPr>
            <a:r>
              <a:rPr lang="en-US" dirty="0"/>
              <a:t>Operating on small regions (tiles),</a:t>
            </a:r>
          </a:p>
          <a:p>
            <a:pPr>
              <a:buFont typeface="Arial" panose="020B0604020202020204" pitchFamily="34" charset="0"/>
              <a:buChar char="•"/>
            </a:pPr>
            <a:r>
              <a:rPr lang="en-US" dirty="0"/>
              <a:t>Clipping histograms,</a:t>
            </a:r>
          </a:p>
          <a:p>
            <a:pPr>
              <a:buFont typeface="Arial" panose="020B0604020202020204" pitchFamily="34" charset="0"/>
              <a:buChar char="•"/>
            </a:pPr>
            <a:r>
              <a:rPr lang="en-US" dirty="0"/>
              <a:t>Applying smooth interpolation.</a:t>
            </a:r>
          </a:p>
          <a:p>
            <a:pPr>
              <a:buNone/>
            </a:pPr>
            <a:endParaRPr lang="en-US" dirty="0"/>
          </a:p>
          <a:p>
            <a:pPr>
              <a:buNone/>
            </a:pPr>
            <a:endParaRPr lang="en-US" dirty="0"/>
          </a:p>
          <a:p>
            <a:pPr>
              <a:buNone/>
            </a:pPr>
            <a:endParaRPr lang="en-US" dirty="0"/>
          </a:p>
          <a:p>
            <a:pPr>
              <a:buNone/>
            </a:pPr>
            <a:r>
              <a:rPr lang="en-US" dirty="0"/>
              <a:t>Tracks how the model's output changes with respect to the feature maps.</a:t>
            </a:r>
          </a:p>
          <a:p>
            <a:pPr>
              <a:buNone/>
            </a:pPr>
            <a:r>
              <a:rPr lang="en-US" dirty="0"/>
              <a:t>Uses these gradients to compute a weighted average over channels.</a:t>
            </a:r>
          </a:p>
          <a:p>
            <a:r>
              <a:rPr lang="en-US" dirty="0"/>
              <a:t>Generates a </a:t>
            </a:r>
            <a:r>
              <a:rPr lang="en-US" b="1" dirty="0"/>
              <a:t>class-specific 2D heatmap</a:t>
            </a:r>
            <a:r>
              <a:rPr lang="en-US" dirty="0"/>
              <a:t> showing which regions were important for that class.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block6e_add is a </a:t>
            </a:r>
            <a:r>
              <a:rPr lang="en-US" b="1" dirty="0"/>
              <a:t>convolutional feature map</a:t>
            </a:r>
            <a:r>
              <a:rPr lang="en-US" dirty="0"/>
              <a:t> in the </a:t>
            </a:r>
            <a:r>
              <a:rPr lang="en-US" b="1" dirty="0"/>
              <a:t>EfficientNetV2S</a:t>
            </a:r>
            <a:r>
              <a:rPr lang="en-US" dirty="0"/>
              <a:t> architecture.</a:t>
            </a:r>
          </a:p>
          <a:p>
            <a:pPr>
              <a:buFont typeface="Arial" panose="020B0604020202020204" pitchFamily="34" charset="0"/>
              <a:buChar char="•"/>
            </a:pPr>
            <a:r>
              <a:rPr lang="en-US" dirty="0"/>
              <a:t>It's one of the </a:t>
            </a:r>
            <a:r>
              <a:rPr lang="en-US" b="1" dirty="0"/>
              <a:t>later layers</a:t>
            </a:r>
            <a:r>
              <a:rPr lang="en-US" dirty="0"/>
              <a:t>, so it has </a:t>
            </a:r>
            <a:r>
              <a:rPr lang="en-US" b="1" dirty="0"/>
              <a:t>high-level features</a:t>
            </a:r>
            <a:r>
              <a:rPr lang="en-US" dirty="0"/>
              <a:t> but still retains some </a:t>
            </a:r>
            <a:r>
              <a:rPr lang="en-US" b="1" dirty="0"/>
              <a:t>spatial information</a:t>
            </a:r>
            <a:r>
              <a:rPr lang="en-US" dirty="0"/>
              <a:t>—making it a good choice for Grad-CAM.</a:t>
            </a:r>
          </a:p>
          <a:p>
            <a:endParaRPr lang="en-IN" dirty="0"/>
          </a:p>
        </p:txBody>
      </p:sp>
      <p:sp>
        <p:nvSpPr>
          <p:cNvPr id="4" name="Slide Number Placeholder 3"/>
          <p:cNvSpPr>
            <a:spLocks noGrp="1"/>
          </p:cNvSpPr>
          <p:nvPr>
            <p:ph type="sldNum" sz="quarter" idx="5"/>
          </p:nvPr>
        </p:nvSpPr>
        <p:spPr/>
        <p:txBody>
          <a:bodyPr/>
          <a:lstStyle/>
          <a:p>
            <a:fld id="{27262A95-2E79-480B-A9AC-D632102E15B5}" type="slidenum">
              <a:rPr lang="en-IN" smtClean="0"/>
              <a:t>5</a:t>
            </a:fld>
            <a:endParaRPr lang="en-IN"/>
          </a:p>
        </p:txBody>
      </p:sp>
    </p:spTree>
    <p:extLst>
      <p:ext uri="{BB962C8B-B14F-4D97-AF65-F5344CB8AC3E}">
        <p14:creationId xmlns:p14="http://schemas.microsoft.com/office/powerpoint/2010/main" val="329528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2800" b="1" dirty="0"/>
              <a:t>Compound Scaling</a:t>
            </a:r>
            <a:r>
              <a:rPr lang="en-US" sz="2800" dirty="0"/>
              <a:t> is a method used to make Convolutional Neural Networks (CNNs) larger and more powerful </a:t>
            </a:r>
            <a:r>
              <a:rPr lang="en-US" sz="2800" b="1" dirty="0"/>
              <a:t>in a balanced and efficient way</a:t>
            </a:r>
            <a:r>
              <a:rPr lang="en-US" sz="2800" dirty="0"/>
              <a:t> by scaling:</a:t>
            </a:r>
          </a:p>
          <a:p>
            <a:pPr>
              <a:buFont typeface="+mj-lt"/>
              <a:buAutoNum type="arabicPeriod"/>
            </a:pPr>
            <a:r>
              <a:rPr lang="en-US" sz="2800" b="1" dirty="0"/>
              <a:t>Depth</a:t>
            </a:r>
            <a:r>
              <a:rPr lang="en-US" sz="2800" dirty="0"/>
              <a:t> – number of layers (more reasoning)</a:t>
            </a:r>
          </a:p>
          <a:p>
            <a:pPr>
              <a:buFont typeface="+mj-lt"/>
              <a:buAutoNum type="arabicPeriod"/>
            </a:pPr>
            <a:r>
              <a:rPr lang="en-US" sz="2800" b="1" dirty="0"/>
              <a:t>Width</a:t>
            </a:r>
            <a:r>
              <a:rPr lang="en-US" sz="2800" dirty="0"/>
              <a:t> – number of channels per layer (more features)</a:t>
            </a:r>
          </a:p>
          <a:p>
            <a:pPr>
              <a:buFont typeface="+mj-lt"/>
              <a:buAutoNum type="arabicPeriod"/>
            </a:pPr>
            <a:r>
              <a:rPr lang="en-US" sz="2800" b="1" dirty="0"/>
              <a:t>Resolution</a:t>
            </a:r>
            <a:r>
              <a:rPr lang="en-US" sz="2800" dirty="0"/>
              <a:t> – size of input images (finer details)</a:t>
            </a:r>
          </a:p>
          <a:p>
            <a:pPr>
              <a:buNone/>
            </a:pPr>
            <a:r>
              <a:rPr lang="en-US" sz="2800" dirty="0"/>
              <a:t>Instead of increasing just one of them, </a:t>
            </a:r>
            <a:r>
              <a:rPr lang="en-US" sz="2800" b="1" dirty="0"/>
              <a:t>compound scaling increases all three together</a:t>
            </a:r>
            <a:r>
              <a:rPr lang="en-US" sz="2800" dirty="0"/>
              <a:t> using a fixed set of ratios.</a:t>
            </a:r>
          </a:p>
          <a:p>
            <a:pPr>
              <a:buNone/>
            </a:pPr>
            <a:r>
              <a:rPr lang="en-US" sz="2800" b="1" dirty="0"/>
              <a:t>🔷 Why Not Scale Only One?</a:t>
            </a:r>
          </a:p>
          <a:p>
            <a:pPr>
              <a:buFont typeface="Arial" panose="020B0604020202020204" pitchFamily="34" charset="0"/>
              <a:buChar char="•"/>
            </a:pPr>
            <a:r>
              <a:rPr lang="en-US" sz="2800" dirty="0"/>
              <a:t>📏 </a:t>
            </a:r>
            <a:r>
              <a:rPr lang="en-US" sz="2800" b="1" dirty="0"/>
              <a:t>Only Depth</a:t>
            </a:r>
            <a:r>
              <a:rPr lang="en-US" sz="2800" dirty="0"/>
              <a:t> → May overfit, slow training</a:t>
            </a:r>
          </a:p>
          <a:p>
            <a:pPr>
              <a:buFont typeface="Arial" panose="020B0604020202020204" pitchFamily="34" charset="0"/>
              <a:buChar char="•"/>
            </a:pPr>
            <a:r>
              <a:rPr lang="en-US" sz="2800" dirty="0"/>
              <a:t>📐 </a:t>
            </a:r>
            <a:r>
              <a:rPr lang="en-US" sz="2800" b="1" dirty="0"/>
              <a:t>Only Width</a:t>
            </a:r>
            <a:r>
              <a:rPr lang="en-US" sz="2800" dirty="0"/>
              <a:t> → May miss hierarchical patterns</a:t>
            </a:r>
          </a:p>
          <a:p>
            <a:pPr>
              <a:buFont typeface="Arial" panose="020B0604020202020204" pitchFamily="34" charset="0"/>
              <a:buChar char="•"/>
            </a:pPr>
            <a:r>
              <a:rPr lang="en-US" sz="2800" dirty="0"/>
              <a:t>🖼️ </a:t>
            </a:r>
            <a:r>
              <a:rPr lang="en-US" sz="2800" b="1" dirty="0"/>
              <a:t>Only Resolution</a:t>
            </a:r>
            <a:r>
              <a:rPr lang="en-US" sz="2800" dirty="0"/>
              <a:t> → More memory needed, less efficient</a:t>
            </a:r>
          </a:p>
          <a:p>
            <a:r>
              <a:rPr lang="en-US" sz="2800" dirty="0"/>
              <a:t>📌 </a:t>
            </a:r>
            <a:r>
              <a:rPr lang="en-US" sz="2800" b="1" dirty="0"/>
              <a:t>Problem:</a:t>
            </a:r>
            <a:r>
              <a:rPr lang="en-US" sz="2800" dirty="0"/>
              <a:t> Scaling one dimension causes imbalance.</a:t>
            </a:r>
            <a:br>
              <a:rPr lang="en-US" sz="2800" dirty="0"/>
            </a:br>
            <a:r>
              <a:rPr lang="en-US" sz="2800" dirty="0"/>
              <a:t>✅ </a:t>
            </a:r>
            <a:r>
              <a:rPr lang="en-US" sz="2800" b="1" dirty="0"/>
              <a:t>Solution:</a:t>
            </a:r>
            <a:r>
              <a:rPr lang="en-US" sz="2800" dirty="0"/>
              <a:t> Compound scaling maintains </a:t>
            </a:r>
            <a:r>
              <a:rPr lang="en-US" sz="2800" b="1" dirty="0"/>
              <a:t>harmony</a:t>
            </a:r>
            <a:r>
              <a:rPr lang="en-US" sz="2800" dirty="0"/>
              <a:t>.</a:t>
            </a:r>
          </a:p>
          <a:p>
            <a:pPr algn="just">
              <a:lnSpc>
                <a:spcPct val="115000"/>
              </a:lnSpc>
              <a:buNone/>
            </a:pPr>
            <a:endParaRPr lang="en-IN" sz="1800" dirty="0">
              <a:effectLst/>
              <a:latin typeface="Times New Roman" panose="02020603050405020304" pitchFamily="18" charset="0"/>
              <a:ea typeface="Times New Roman" panose="02020603050405020304" pitchFamily="18" charset="0"/>
            </a:endParaRPr>
          </a:p>
          <a:p>
            <a:pPr>
              <a:buNone/>
            </a:pPr>
            <a:r>
              <a:rPr lang="en-US" sz="2800" b="1" dirty="0"/>
              <a:t>Real-World Analogy</a:t>
            </a:r>
          </a:p>
          <a:p>
            <a:pPr>
              <a:buNone/>
            </a:pPr>
            <a:r>
              <a:rPr lang="en-US" sz="2800" dirty="0"/>
              <a:t>Imagine you want to upgrade a camera:</a:t>
            </a:r>
          </a:p>
          <a:p>
            <a:pPr>
              <a:buFont typeface="Arial" panose="020B0604020202020204" pitchFamily="34" charset="0"/>
              <a:buChar char="•"/>
            </a:pPr>
            <a:r>
              <a:rPr lang="en-US" sz="2800" dirty="0"/>
              <a:t>You </a:t>
            </a:r>
            <a:r>
              <a:rPr lang="en-US" sz="2800" b="1" dirty="0"/>
              <a:t>increase lens clarity (resolution)</a:t>
            </a:r>
            <a:endParaRPr lang="en-US" sz="2800" dirty="0"/>
          </a:p>
          <a:p>
            <a:pPr>
              <a:buFont typeface="Arial" panose="020B0604020202020204" pitchFamily="34" charset="0"/>
              <a:buChar char="•"/>
            </a:pPr>
            <a:r>
              <a:rPr lang="en-US" sz="2800" dirty="0"/>
              <a:t>Use </a:t>
            </a:r>
            <a:r>
              <a:rPr lang="en-US" sz="2800" b="1" dirty="0"/>
              <a:t>better processor (depth)</a:t>
            </a:r>
            <a:endParaRPr lang="en-US" sz="2800" dirty="0"/>
          </a:p>
          <a:p>
            <a:pPr>
              <a:buFont typeface="Arial" panose="020B0604020202020204" pitchFamily="34" charset="0"/>
              <a:buChar char="•"/>
            </a:pPr>
            <a:r>
              <a:rPr lang="en-US" sz="2800" dirty="0"/>
              <a:t>Improve </a:t>
            </a:r>
            <a:r>
              <a:rPr lang="en-US" sz="2800" b="1" dirty="0"/>
              <a:t>color sensors (width)</a:t>
            </a:r>
            <a:endParaRPr lang="en-US" sz="2800" dirty="0"/>
          </a:p>
          <a:p>
            <a:r>
              <a:rPr lang="en-US" sz="2800" dirty="0"/>
              <a:t>Doing all together gives </a:t>
            </a:r>
            <a:r>
              <a:rPr lang="en-US" sz="2800" b="1" dirty="0"/>
              <a:t>balanced improvements</a:t>
            </a:r>
            <a:r>
              <a:rPr lang="en-US" sz="2800" dirty="0"/>
              <a:t>, rather than just using a higher megapixel camera with a weak processor.</a:t>
            </a:r>
          </a:p>
          <a:p>
            <a:pPr algn="just">
              <a:lnSpc>
                <a:spcPct val="115000"/>
              </a:lnSpc>
              <a:buNone/>
            </a:pPr>
            <a:endParaRPr lang="en-IN" sz="1800" dirty="0">
              <a:effectLst/>
              <a:latin typeface="Times New Roman" panose="02020603050405020304" pitchFamily="18" charset="0"/>
              <a:ea typeface="Times New Roman" panose="02020603050405020304" pitchFamily="18" charset="0"/>
            </a:endParaRPr>
          </a:p>
          <a:p>
            <a:pPr algn="just">
              <a:lnSpc>
                <a:spcPct val="115000"/>
              </a:lnSpc>
              <a:buNone/>
            </a:pPr>
            <a:endParaRPr lang="en-IN" sz="1800" dirty="0">
              <a:effectLst/>
              <a:latin typeface="Times New Roman" panose="02020603050405020304" pitchFamily="18" charset="0"/>
              <a:ea typeface="Times New Roman" panose="02020603050405020304" pitchFamily="18" charset="0"/>
            </a:endParaRPr>
          </a:p>
          <a:p>
            <a:pPr algn="just">
              <a:lnSpc>
                <a:spcPct val="115000"/>
              </a:lnSpc>
              <a:buNone/>
            </a:pPr>
            <a:endParaRPr lang="en-IN" sz="1800" dirty="0">
              <a:effectLst/>
              <a:latin typeface="Times New Roman" panose="02020603050405020304" pitchFamily="18" charset="0"/>
              <a:ea typeface="Times New Roman" panose="02020603050405020304" pitchFamily="18" charset="0"/>
            </a:endParaRPr>
          </a:p>
          <a:p>
            <a:pPr algn="just">
              <a:lnSpc>
                <a:spcPct val="115000"/>
              </a:lnSpc>
              <a:buNone/>
            </a:pPr>
            <a:endParaRPr lang="en-IN" sz="1800" dirty="0">
              <a:effectLst/>
              <a:latin typeface="Times New Roman" panose="02020603050405020304" pitchFamily="18" charset="0"/>
              <a:ea typeface="Times New Roman" panose="02020603050405020304" pitchFamily="18" charset="0"/>
            </a:endParaRPr>
          </a:p>
          <a:p>
            <a:pPr algn="just">
              <a:lnSpc>
                <a:spcPct val="115000"/>
              </a:lnSpc>
              <a:buNone/>
            </a:pPr>
            <a:endParaRPr lang="en-IN" sz="1800" dirty="0">
              <a:effectLst/>
              <a:latin typeface="Times New Roman" panose="02020603050405020304" pitchFamily="18" charset="0"/>
              <a:ea typeface="Times New Roman" panose="02020603050405020304" pitchFamily="18" charset="0"/>
            </a:endParaRPr>
          </a:p>
          <a:p>
            <a:pPr algn="just">
              <a:lnSpc>
                <a:spcPct val="115000"/>
              </a:lnSpc>
              <a:buNone/>
            </a:pPr>
            <a:endParaRPr lang="en-IN" sz="1800" dirty="0">
              <a:effectLst/>
              <a:latin typeface="Times New Roman" panose="02020603050405020304" pitchFamily="18" charset="0"/>
              <a:ea typeface="Times New Roman" panose="02020603050405020304" pitchFamily="18" charset="0"/>
            </a:endParaRPr>
          </a:p>
          <a:p>
            <a:pPr algn="just">
              <a:lnSpc>
                <a:spcPct val="115000"/>
              </a:lnSpc>
              <a:buNone/>
            </a:pPr>
            <a:endParaRPr lang="en-IN" sz="1800" dirty="0">
              <a:effectLst/>
              <a:latin typeface="Times New Roman" panose="02020603050405020304" pitchFamily="18" charset="0"/>
              <a:ea typeface="Times New Roman" panose="02020603050405020304" pitchFamily="18" charset="0"/>
            </a:endParaRPr>
          </a:p>
          <a:p>
            <a:pPr algn="just">
              <a:lnSpc>
                <a:spcPct val="115000"/>
              </a:lnSpc>
              <a:buNone/>
            </a:pPr>
            <a:r>
              <a:rPr lang="en-IN" sz="1800" dirty="0">
                <a:effectLst/>
                <a:latin typeface="Times New Roman" panose="02020603050405020304" pitchFamily="18" charset="0"/>
                <a:ea typeface="Times New Roman" panose="02020603050405020304" pitchFamily="18" charset="0"/>
              </a:rPr>
              <a:t>Input Layer- (224,224, 3) : Resized and normalized chest X-ray image</a:t>
            </a:r>
          </a:p>
          <a:p>
            <a:pPr algn="just">
              <a:lnSpc>
                <a:spcPct val="115000"/>
              </a:lnSpc>
              <a:buNone/>
            </a:pPr>
            <a:endParaRPr lang="en-IN" sz="1800" dirty="0">
              <a:effectLst/>
              <a:latin typeface="Times New Roman" panose="02020603050405020304" pitchFamily="18" charset="0"/>
              <a:ea typeface="Times New Roman" panose="02020603050405020304" pitchFamily="18" charset="0"/>
            </a:endParaRPr>
          </a:p>
          <a:p>
            <a:pPr algn="just">
              <a:lnSpc>
                <a:spcPct val="115000"/>
              </a:lnSpc>
              <a:buNone/>
            </a:pPr>
            <a:r>
              <a:rPr lang="en-IN" sz="1800" dirty="0">
                <a:effectLst/>
                <a:latin typeface="Times New Roman" panose="02020603050405020304" pitchFamily="18" charset="0"/>
                <a:ea typeface="Times New Roman" panose="02020603050405020304" pitchFamily="18" charset="0"/>
              </a:rPr>
              <a:t>EfficientNetV2S (Base) Pretrained on ImageNet(7,7,1280) :Extracts hierarchical features (edges, textures, shapes)</a:t>
            </a:r>
          </a:p>
          <a:p>
            <a:pPr algn="just">
              <a:lnSpc>
                <a:spcPct val="115000"/>
              </a:lnSpc>
              <a:buNone/>
            </a:pPr>
            <a:endParaRPr lang="en-IN" sz="1800" dirty="0">
              <a:effectLst/>
              <a:latin typeface="Times New Roman" panose="02020603050405020304" pitchFamily="18" charset="0"/>
              <a:ea typeface="Times New Roman" panose="02020603050405020304" pitchFamily="18" charset="0"/>
            </a:endParaRPr>
          </a:p>
          <a:p>
            <a:pPr algn="just">
              <a:lnSpc>
                <a:spcPct val="115000"/>
              </a:lnSpc>
              <a:buNone/>
            </a:pPr>
            <a:r>
              <a:rPr lang="en-IN" sz="1800" dirty="0">
                <a:effectLst/>
                <a:latin typeface="Times New Roman" panose="02020603050405020304" pitchFamily="18" charset="0"/>
                <a:ea typeface="Times New Roman" panose="02020603050405020304" pitchFamily="18" charset="0"/>
              </a:rPr>
              <a:t>GlobalAveragePooling2D-(1280,) :Averages spatial dimensions into a feature vector</a:t>
            </a:r>
          </a:p>
          <a:p>
            <a:pPr algn="just">
              <a:lnSpc>
                <a:spcPct val="115000"/>
              </a:lnSpc>
              <a:buNone/>
            </a:pPr>
            <a:endParaRPr lang="en-IN" sz="1800" dirty="0">
              <a:effectLst/>
              <a:latin typeface="Times New Roman" panose="02020603050405020304" pitchFamily="18" charset="0"/>
              <a:ea typeface="Times New Roman" panose="02020603050405020304" pitchFamily="18" charset="0"/>
            </a:endParaRPr>
          </a:p>
          <a:p>
            <a:pPr algn="just">
              <a:lnSpc>
                <a:spcPct val="115000"/>
              </a:lnSpc>
              <a:buNone/>
            </a:pPr>
            <a:r>
              <a:rPr lang="en-IN" sz="1800" dirty="0">
                <a:effectLst/>
                <a:latin typeface="Times New Roman" panose="02020603050405020304" pitchFamily="18" charset="0"/>
                <a:ea typeface="Times New Roman" panose="02020603050405020304" pitchFamily="18" charset="0"/>
              </a:rPr>
              <a:t>Batch Normalization-(1280,) :Stabilizes and accelerates training by normalizing feature distributions</a:t>
            </a:r>
          </a:p>
          <a:p>
            <a:pPr algn="just">
              <a:lnSpc>
                <a:spcPct val="115000"/>
              </a:lnSpc>
              <a:buNone/>
            </a:pPr>
            <a:endParaRPr lang="en-IN" sz="1800" dirty="0">
              <a:effectLst/>
              <a:latin typeface="Times New Roman" panose="02020603050405020304" pitchFamily="18" charset="0"/>
              <a:ea typeface="Times New Roman" panose="02020603050405020304" pitchFamily="18" charset="0"/>
            </a:endParaRPr>
          </a:p>
          <a:p>
            <a:pPr algn="just">
              <a:lnSpc>
                <a:spcPct val="115000"/>
              </a:lnSpc>
              <a:buNone/>
            </a:pPr>
            <a:r>
              <a:rPr lang="en-IN" sz="1800" dirty="0">
                <a:effectLst/>
                <a:latin typeface="Times New Roman" panose="02020603050405020304" pitchFamily="18" charset="0"/>
                <a:ea typeface="Times New Roman" panose="02020603050405020304" pitchFamily="18" charset="0"/>
              </a:rPr>
              <a:t>Dense Layer (128 units, ReLU, L2) (128,) :Learns non-linear high-level feature representations with L2 regularization</a:t>
            </a:r>
          </a:p>
          <a:p>
            <a:pPr algn="just">
              <a:lnSpc>
                <a:spcPct val="115000"/>
              </a:lnSpc>
              <a:buNone/>
            </a:pPr>
            <a:endParaRPr lang="en-IN" sz="1800" dirty="0">
              <a:effectLst/>
              <a:latin typeface="Times New Roman" panose="02020603050405020304" pitchFamily="18" charset="0"/>
              <a:ea typeface="Times New Roman" panose="02020603050405020304" pitchFamily="18" charset="0"/>
            </a:endParaRPr>
          </a:p>
          <a:p>
            <a:pPr algn="just">
              <a:lnSpc>
                <a:spcPct val="115000"/>
              </a:lnSpc>
              <a:buNone/>
            </a:pPr>
            <a:r>
              <a:rPr lang="en-IN" sz="1800" dirty="0">
                <a:effectLst/>
                <a:latin typeface="Times New Roman" panose="02020603050405020304" pitchFamily="18" charset="0"/>
                <a:ea typeface="Times New Roman" panose="02020603050405020304" pitchFamily="18" charset="0"/>
              </a:rPr>
              <a:t>Batch Normalization - (128,) :Further normalizes activations after dense layer</a:t>
            </a:r>
          </a:p>
          <a:p>
            <a:pPr algn="just">
              <a:lnSpc>
                <a:spcPct val="115000"/>
              </a:lnSpc>
              <a:buNone/>
            </a:pPr>
            <a:endParaRPr lang="en-IN" sz="1800" dirty="0">
              <a:effectLst/>
              <a:latin typeface="Times New Roman" panose="02020603050405020304" pitchFamily="18" charset="0"/>
              <a:ea typeface="Times New Roman" panose="02020603050405020304" pitchFamily="18" charset="0"/>
            </a:endParaRPr>
          </a:p>
          <a:p>
            <a:pPr algn="just">
              <a:lnSpc>
                <a:spcPct val="115000"/>
              </a:lnSpc>
              <a:buNone/>
            </a:pPr>
            <a:r>
              <a:rPr lang="en-IN" sz="1800" dirty="0">
                <a:effectLst/>
                <a:latin typeface="Times New Roman" panose="02020603050405020304" pitchFamily="18" charset="0"/>
                <a:ea typeface="Times New Roman" panose="02020603050405020304" pitchFamily="18" charset="0"/>
              </a:rPr>
              <a:t>Dropout Layer (rate=0.3)-(128,) : Randomly drops 30% of units to reduce overfitting</a:t>
            </a:r>
          </a:p>
          <a:p>
            <a:pPr algn="just">
              <a:lnSpc>
                <a:spcPct val="115000"/>
              </a:lnSpc>
              <a:buNone/>
            </a:pPr>
            <a:endParaRPr lang="en-IN" sz="1800" dirty="0">
              <a:effectLst/>
              <a:latin typeface="Times New Roman" panose="02020603050405020304" pitchFamily="18" charset="0"/>
              <a:ea typeface="Times New Roman" panose="02020603050405020304" pitchFamily="18" charset="0"/>
            </a:endParaRPr>
          </a:p>
          <a:p>
            <a:pPr algn="just">
              <a:lnSpc>
                <a:spcPct val="115000"/>
              </a:lnSpc>
              <a:buNone/>
            </a:pPr>
            <a:r>
              <a:rPr lang="en-IN" sz="1800" dirty="0">
                <a:effectLst/>
                <a:latin typeface="Times New Roman" panose="02020603050405020304" pitchFamily="18" charset="0"/>
                <a:ea typeface="Times New Roman" panose="02020603050405020304" pitchFamily="18" charset="0"/>
              </a:rPr>
              <a:t>Output Layer (3 units, SoftMax)  (3,)  :Produces class-probability scores for: Pneumonia, COVID-19, and Normal</a:t>
            </a:r>
          </a:p>
          <a:p>
            <a:endParaRPr lang="en-IN" dirty="0"/>
          </a:p>
        </p:txBody>
      </p:sp>
      <p:sp>
        <p:nvSpPr>
          <p:cNvPr id="4" name="Slide Number Placeholder 3"/>
          <p:cNvSpPr>
            <a:spLocks noGrp="1"/>
          </p:cNvSpPr>
          <p:nvPr>
            <p:ph type="sldNum" sz="quarter" idx="5"/>
          </p:nvPr>
        </p:nvSpPr>
        <p:spPr/>
        <p:txBody>
          <a:bodyPr/>
          <a:lstStyle/>
          <a:p>
            <a:fld id="{27262A95-2E79-480B-A9AC-D632102E15B5}" type="slidenum">
              <a:rPr lang="en-IN" smtClean="0"/>
              <a:t>6</a:t>
            </a:fld>
            <a:endParaRPr lang="en-IN"/>
          </a:p>
        </p:txBody>
      </p:sp>
    </p:spTree>
    <p:extLst>
      <p:ext uri="{BB962C8B-B14F-4D97-AF65-F5344CB8AC3E}">
        <p14:creationId xmlns:p14="http://schemas.microsoft.com/office/powerpoint/2010/main" val="3474542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latin typeface="Times New Roman" panose="02020603050405020304" pitchFamily="18" charset="0"/>
                <a:cs typeface="Times New Roman" panose="02020603050405020304" pitchFamily="18" charset="0"/>
              </a:rPr>
              <a:t>All ROC curves are close to the top-left corner, showing high sensitivity (true positive rate) and low false positives.</a:t>
            </a:r>
          </a:p>
          <a:p>
            <a:endParaRPr lang="en-IN" dirty="0"/>
          </a:p>
          <a:p>
            <a:pPr>
              <a:buNone/>
            </a:pPr>
            <a:r>
              <a:rPr lang="en-US" dirty="0"/>
              <a:t>Each colored line in the plot shows how well the model can </a:t>
            </a:r>
            <a:r>
              <a:rPr lang="en-US" b="1" dirty="0"/>
              <a:t>separate</a:t>
            </a:r>
            <a:r>
              <a:rPr lang="en-US" dirty="0"/>
              <a:t> one specific class from the others.</a:t>
            </a:r>
          </a:p>
          <a:p>
            <a:pPr>
              <a:buFont typeface="Arial" panose="020B0604020202020204" pitchFamily="34" charset="0"/>
              <a:buChar char="•"/>
            </a:pPr>
            <a:r>
              <a:rPr lang="en-US" b="1" dirty="0"/>
              <a:t>Blue Line – Pneumonia (AUC = 0.98):</a:t>
            </a:r>
            <a:endParaRPr lang="en-US" dirty="0"/>
          </a:p>
          <a:p>
            <a:pPr marL="742950" lvl="1" indent="-285750">
              <a:buFont typeface="Arial" panose="020B0604020202020204" pitchFamily="34" charset="0"/>
              <a:buChar char="•"/>
            </a:pPr>
            <a:r>
              <a:rPr lang="en-US" dirty="0"/>
              <a:t>Shows how well the model can distinguish </a:t>
            </a:r>
            <a:r>
              <a:rPr lang="en-US" b="1" dirty="0"/>
              <a:t>pneumonia</a:t>
            </a:r>
            <a:r>
              <a:rPr lang="en-US" dirty="0"/>
              <a:t> from non-pneumonia (i.e., COVID or normal).</a:t>
            </a:r>
          </a:p>
          <a:p>
            <a:pPr marL="742950" lvl="1" indent="-285750">
              <a:buFont typeface="Arial" panose="020B0604020202020204" pitchFamily="34" charset="0"/>
              <a:buChar char="•"/>
            </a:pPr>
            <a:r>
              <a:rPr lang="en-US" dirty="0"/>
              <a:t>The AUC of 0.98 means it's very good.</a:t>
            </a:r>
          </a:p>
          <a:p>
            <a:pPr>
              <a:buFont typeface="Arial" panose="020B0604020202020204" pitchFamily="34" charset="0"/>
              <a:buChar char="•"/>
            </a:pPr>
            <a:r>
              <a:rPr lang="en-US" b="1" dirty="0"/>
              <a:t>Orange Line – Normal (AUC = 0.99):</a:t>
            </a:r>
            <a:endParaRPr lang="en-US" dirty="0"/>
          </a:p>
          <a:p>
            <a:pPr marL="742950" lvl="1" indent="-285750">
              <a:buFont typeface="Arial" panose="020B0604020202020204" pitchFamily="34" charset="0"/>
              <a:buChar char="•"/>
            </a:pPr>
            <a:r>
              <a:rPr lang="en-US" dirty="0"/>
              <a:t>Shows how well the model can identify </a:t>
            </a:r>
            <a:r>
              <a:rPr lang="en-US" b="1" dirty="0"/>
              <a:t>normal cases</a:t>
            </a:r>
            <a:r>
              <a:rPr lang="en-US" dirty="0"/>
              <a:t> vs pneumonia or COVID.</a:t>
            </a:r>
          </a:p>
          <a:p>
            <a:pPr marL="742950" lvl="1" indent="-285750">
              <a:buFont typeface="Arial" panose="020B0604020202020204" pitchFamily="34" charset="0"/>
              <a:buChar char="•"/>
            </a:pPr>
            <a:r>
              <a:rPr lang="en-US" dirty="0"/>
              <a:t>AUC of 0.99 = excellent.</a:t>
            </a:r>
          </a:p>
          <a:p>
            <a:pPr>
              <a:buFont typeface="Arial" panose="020B0604020202020204" pitchFamily="34" charset="0"/>
              <a:buChar char="•"/>
            </a:pPr>
            <a:r>
              <a:rPr lang="en-US" b="1" dirty="0"/>
              <a:t>Green Line – COVID (AUC = 1.00):</a:t>
            </a:r>
            <a:endParaRPr lang="en-US" dirty="0"/>
          </a:p>
          <a:p>
            <a:pPr marL="742950" lvl="1" indent="-285750">
              <a:buFont typeface="Arial" panose="020B0604020202020204" pitchFamily="34" charset="0"/>
              <a:buChar char="•"/>
            </a:pPr>
            <a:r>
              <a:rPr lang="en-US" dirty="0"/>
              <a:t>Model is </a:t>
            </a:r>
            <a:r>
              <a:rPr lang="en-US" b="1" dirty="0"/>
              <a:t>perfect</a:t>
            </a:r>
            <a:r>
              <a:rPr lang="en-US" dirty="0"/>
              <a:t> at distinguishing </a:t>
            </a:r>
            <a:r>
              <a:rPr lang="en-US" b="1" dirty="0"/>
              <a:t>COVID</a:t>
            </a:r>
            <a:r>
              <a:rPr lang="en-US" dirty="0"/>
              <a:t> cases from the rest (AUC = 1.00 = ideal).</a:t>
            </a:r>
          </a:p>
          <a:p>
            <a:pPr>
              <a:buNone/>
            </a:pPr>
            <a:r>
              <a:rPr lang="en-US" b="1" dirty="0"/>
              <a:t>📈 What ROC Curve Shows:</a:t>
            </a:r>
          </a:p>
          <a:p>
            <a:pPr>
              <a:buFont typeface="Arial" panose="020B0604020202020204" pitchFamily="34" charset="0"/>
              <a:buChar char="•"/>
            </a:pPr>
            <a:r>
              <a:rPr lang="en-US" b="1" dirty="0"/>
              <a:t>X-axis (False Positive Rate - FPR):</a:t>
            </a:r>
            <a:br>
              <a:rPr lang="en-US" dirty="0"/>
            </a:br>
            <a:r>
              <a:rPr lang="en-US" dirty="0"/>
              <a:t>Proportion of negatives incorrectly classified as positives.</a:t>
            </a:r>
          </a:p>
          <a:p>
            <a:pPr>
              <a:buFont typeface="Arial" panose="020B0604020202020204" pitchFamily="34" charset="0"/>
              <a:buChar char="•"/>
            </a:pPr>
            <a:r>
              <a:rPr lang="en-US" b="1" dirty="0"/>
              <a:t>Y-axis (True Positive Rate - TPR):</a:t>
            </a:r>
            <a:br>
              <a:rPr lang="en-US" dirty="0"/>
            </a:br>
            <a:r>
              <a:rPr lang="en-US" dirty="0"/>
              <a:t>Proportion of actual positives correctly classified.</a:t>
            </a:r>
          </a:p>
          <a:p>
            <a:pPr>
              <a:buFont typeface="Arial" panose="020B0604020202020204" pitchFamily="34" charset="0"/>
              <a:buChar char="•"/>
            </a:pPr>
            <a:r>
              <a:rPr lang="en-US" dirty="0"/>
              <a:t>A perfect model hugs the </a:t>
            </a:r>
            <a:r>
              <a:rPr lang="en-US" b="1" dirty="0"/>
              <a:t>top-left corner</a:t>
            </a:r>
            <a:r>
              <a:rPr lang="en-US" dirty="0"/>
              <a:t>.</a:t>
            </a:r>
          </a:p>
          <a:p>
            <a:pPr>
              <a:buFont typeface="Arial" panose="020B0604020202020204" pitchFamily="34" charset="0"/>
              <a:buChar char="•"/>
            </a:pPr>
            <a:r>
              <a:rPr lang="en-US" dirty="0"/>
              <a:t>The </a:t>
            </a:r>
            <a:r>
              <a:rPr lang="en-US" b="1" dirty="0"/>
              <a:t>dashed line</a:t>
            </a:r>
            <a:r>
              <a:rPr lang="en-US" dirty="0"/>
              <a:t> (diagonal) represents a </a:t>
            </a:r>
            <a:r>
              <a:rPr lang="en-US" b="1" dirty="0"/>
              <a:t>random guess</a:t>
            </a:r>
            <a:r>
              <a:rPr lang="en-US" dirty="0"/>
              <a:t> (AUC = 0.5).</a:t>
            </a:r>
          </a:p>
          <a:p>
            <a:pPr>
              <a:buNone/>
            </a:pPr>
            <a:r>
              <a:rPr lang="en-US" b="1" dirty="0"/>
              <a:t>✅ How to Interpret:</a:t>
            </a:r>
          </a:p>
          <a:p>
            <a:pPr>
              <a:buFont typeface="Arial" panose="020B0604020202020204" pitchFamily="34" charset="0"/>
              <a:buChar char="•"/>
            </a:pPr>
            <a:r>
              <a:rPr lang="en-US" dirty="0"/>
              <a:t>All three lines are close to the top-left = excellent performance.</a:t>
            </a:r>
          </a:p>
          <a:p>
            <a:pPr>
              <a:buFont typeface="Arial" panose="020B0604020202020204" pitchFamily="34" charset="0"/>
              <a:buChar char="•"/>
            </a:pPr>
            <a:r>
              <a:rPr lang="en-US" dirty="0"/>
              <a:t>AUC (Area Under Curve) values:</a:t>
            </a:r>
          </a:p>
          <a:p>
            <a:pPr marL="742950" lvl="1" indent="-285750">
              <a:buFont typeface="Arial" panose="020B0604020202020204" pitchFamily="34" charset="0"/>
              <a:buChar char="•"/>
            </a:pPr>
            <a:r>
              <a:rPr lang="en-US" dirty="0"/>
              <a:t>1.00 = Perfect</a:t>
            </a:r>
          </a:p>
          <a:p>
            <a:pPr marL="742950" lvl="1" indent="-285750">
              <a:buFont typeface="Arial" panose="020B0604020202020204" pitchFamily="34" charset="0"/>
              <a:buChar char="•"/>
            </a:pPr>
            <a:r>
              <a:rPr lang="en-US" dirty="0"/>
              <a:t>0.90–0.99 = Excellent</a:t>
            </a:r>
          </a:p>
          <a:p>
            <a:pPr marL="742950" lvl="1" indent="-285750">
              <a:buFont typeface="Arial" panose="020B0604020202020204" pitchFamily="34" charset="0"/>
              <a:buChar char="•"/>
            </a:pPr>
            <a:r>
              <a:rPr lang="en-US" dirty="0"/>
              <a:t>0.80–0.89 = Good</a:t>
            </a:r>
          </a:p>
          <a:p>
            <a:pPr>
              <a:buNone/>
            </a:pPr>
            <a:r>
              <a:rPr lang="en-US" dirty="0"/>
              <a:t>So here:</a:t>
            </a:r>
          </a:p>
          <a:p>
            <a:pPr>
              <a:buFont typeface="Arial" panose="020B0604020202020204" pitchFamily="34" charset="0"/>
              <a:buChar char="•"/>
            </a:pPr>
            <a:r>
              <a:rPr lang="en-US" dirty="0"/>
              <a:t>COVID detection is </a:t>
            </a:r>
            <a:r>
              <a:rPr lang="en-US" b="1" dirty="0"/>
              <a:t>perfect</a:t>
            </a:r>
            <a:endParaRPr lang="en-US" dirty="0"/>
          </a:p>
          <a:p>
            <a:pPr>
              <a:buFont typeface="Arial" panose="020B0604020202020204" pitchFamily="34" charset="0"/>
              <a:buChar char="•"/>
            </a:pPr>
            <a:r>
              <a:rPr lang="en-US" dirty="0"/>
              <a:t>Normal and Pneumonia detection are </a:t>
            </a:r>
            <a:r>
              <a:rPr lang="en-US" b="1" dirty="0"/>
              <a:t>near-perfect</a:t>
            </a:r>
            <a:endParaRPr lang="en-US" dirty="0"/>
          </a:p>
          <a:p>
            <a:endParaRPr lang="en-IN" dirty="0"/>
          </a:p>
        </p:txBody>
      </p:sp>
      <p:sp>
        <p:nvSpPr>
          <p:cNvPr id="4" name="Slide Number Placeholder 3"/>
          <p:cNvSpPr>
            <a:spLocks noGrp="1"/>
          </p:cNvSpPr>
          <p:nvPr>
            <p:ph type="sldNum" sz="quarter" idx="5"/>
          </p:nvPr>
        </p:nvSpPr>
        <p:spPr/>
        <p:txBody>
          <a:bodyPr/>
          <a:lstStyle/>
          <a:p>
            <a:fld id="{27262A95-2E79-480B-A9AC-D632102E15B5}" type="slidenum">
              <a:rPr lang="en-IN" smtClean="0"/>
              <a:t>8</a:t>
            </a:fld>
            <a:endParaRPr lang="en-IN"/>
          </a:p>
        </p:txBody>
      </p:sp>
    </p:spTree>
    <p:extLst>
      <p:ext uri="{BB962C8B-B14F-4D97-AF65-F5344CB8AC3E}">
        <p14:creationId xmlns:p14="http://schemas.microsoft.com/office/powerpoint/2010/main" val="2378054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BDCB8-A774-5EDC-486A-248D84CC5C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A0045D-0E2B-18E6-901B-42BD9A2FEF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9BD8B7-F200-D482-8C36-7E0B6AD567ED}"/>
              </a:ext>
            </a:extLst>
          </p:cNvPr>
          <p:cNvSpPr>
            <a:spLocks noGrp="1"/>
          </p:cNvSpPr>
          <p:nvPr>
            <p:ph type="dt" sz="half" idx="10"/>
          </p:nvPr>
        </p:nvSpPr>
        <p:spPr/>
        <p:txBody>
          <a:bodyPr/>
          <a:lstStyle/>
          <a:p>
            <a:fld id="{815F06EE-1AE8-4D77-A9CD-AF0C67F963F5}" type="datetimeFigureOut">
              <a:rPr lang="en-IN" smtClean="0"/>
              <a:t>13-05-2025</a:t>
            </a:fld>
            <a:endParaRPr lang="en-IN"/>
          </a:p>
        </p:txBody>
      </p:sp>
      <p:sp>
        <p:nvSpPr>
          <p:cNvPr id="5" name="Footer Placeholder 4">
            <a:extLst>
              <a:ext uri="{FF2B5EF4-FFF2-40B4-BE49-F238E27FC236}">
                <a16:creationId xmlns:a16="http://schemas.microsoft.com/office/drawing/2014/main" id="{39CD827C-507A-9606-31F1-FE9B817DD6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83FA22-238F-C652-2AFD-1AAD16C0F9A4}"/>
              </a:ext>
            </a:extLst>
          </p:cNvPr>
          <p:cNvSpPr>
            <a:spLocks noGrp="1"/>
          </p:cNvSpPr>
          <p:nvPr>
            <p:ph type="sldNum" sz="quarter" idx="12"/>
          </p:nvPr>
        </p:nvSpPr>
        <p:spPr/>
        <p:txBody>
          <a:bodyPr/>
          <a:lstStyle/>
          <a:p>
            <a:fld id="{C77E1F4B-5883-4EB5-B7B6-6AEC4DF49BB4}" type="slidenum">
              <a:rPr lang="en-IN" smtClean="0"/>
              <a:t>‹#›</a:t>
            </a:fld>
            <a:endParaRPr lang="en-IN"/>
          </a:p>
        </p:txBody>
      </p:sp>
    </p:spTree>
    <p:extLst>
      <p:ext uri="{BB962C8B-B14F-4D97-AF65-F5344CB8AC3E}">
        <p14:creationId xmlns:p14="http://schemas.microsoft.com/office/powerpoint/2010/main" val="1984251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EFA7-C9FE-D706-900D-A38A759A99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9CBFF5-B594-18B3-F3A3-43A6B8BB08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E5808D-1995-BFCF-5473-CEE2AE2249FB}"/>
              </a:ext>
            </a:extLst>
          </p:cNvPr>
          <p:cNvSpPr>
            <a:spLocks noGrp="1"/>
          </p:cNvSpPr>
          <p:nvPr>
            <p:ph type="dt" sz="half" idx="10"/>
          </p:nvPr>
        </p:nvSpPr>
        <p:spPr/>
        <p:txBody>
          <a:bodyPr/>
          <a:lstStyle/>
          <a:p>
            <a:fld id="{815F06EE-1AE8-4D77-A9CD-AF0C67F963F5}" type="datetimeFigureOut">
              <a:rPr lang="en-IN" smtClean="0"/>
              <a:t>13-05-2025</a:t>
            </a:fld>
            <a:endParaRPr lang="en-IN"/>
          </a:p>
        </p:txBody>
      </p:sp>
      <p:sp>
        <p:nvSpPr>
          <p:cNvPr id="5" name="Footer Placeholder 4">
            <a:extLst>
              <a:ext uri="{FF2B5EF4-FFF2-40B4-BE49-F238E27FC236}">
                <a16:creationId xmlns:a16="http://schemas.microsoft.com/office/drawing/2014/main" id="{A38EC65F-A06F-009C-ED33-49051DF4FD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82EB2D-DF9A-A606-03B7-AFD4E5CD53C4}"/>
              </a:ext>
            </a:extLst>
          </p:cNvPr>
          <p:cNvSpPr>
            <a:spLocks noGrp="1"/>
          </p:cNvSpPr>
          <p:nvPr>
            <p:ph type="sldNum" sz="quarter" idx="12"/>
          </p:nvPr>
        </p:nvSpPr>
        <p:spPr/>
        <p:txBody>
          <a:bodyPr/>
          <a:lstStyle/>
          <a:p>
            <a:fld id="{C77E1F4B-5883-4EB5-B7B6-6AEC4DF49BB4}" type="slidenum">
              <a:rPr lang="en-IN" smtClean="0"/>
              <a:t>‹#›</a:t>
            </a:fld>
            <a:endParaRPr lang="en-IN"/>
          </a:p>
        </p:txBody>
      </p:sp>
    </p:spTree>
    <p:extLst>
      <p:ext uri="{BB962C8B-B14F-4D97-AF65-F5344CB8AC3E}">
        <p14:creationId xmlns:p14="http://schemas.microsoft.com/office/powerpoint/2010/main" val="85813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7E8308-867B-923C-7722-AE6AD93D1E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3CD633-2837-DEE2-E3AA-43098BCF08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AE1EDC-01BE-D6C3-41B9-BBC1980772E0}"/>
              </a:ext>
            </a:extLst>
          </p:cNvPr>
          <p:cNvSpPr>
            <a:spLocks noGrp="1"/>
          </p:cNvSpPr>
          <p:nvPr>
            <p:ph type="dt" sz="half" idx="10"/>
          </p:nvPr>
        </p:nvSpPr>
        <p:spPr/>
        <p:txBody>
          <a:bodyPr/>
          <a:lstStyle/>
          <a:p>
            <a:fld id="{815F06EE-1AE8-4D77-A9CD-AF0C67F963F5}" type="datetimeFigureOut">
              <a:rPr lang="en-IN" smtClean="0"/>
              <a:t>13-05-2025</a:t>
            </a:fld>
            <a:endParaRPr lang="en-IN"/>
          </a:p>
        </p:txBody>
      </p:sp>
      <p:sp>
        <p:nvSpPr>
          <p:cNvPr id="5" name="Footer Placeholder 4">
            <a:extLst>
              <a:ext uri="{FF2B5EF4-FFF2-40B4-BE49-F238E27FC236}">
                <a16:creationId xmlns:a16="http://schemas.microsoft.com/office/drawing/2014/main" id="{6CC0641C-3E45-6B1E-1E79-386FC7F002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BA18BD-F5E7-405C-64C7-FF187A4EF899}"/>
              </a:ext>
            </a:extLst>
          </p:cNvPr>
          <p:cNvSpPr>
            <a:spLocks noGrp="1"/>
          </p:cNvSpPr>
          <p:nvPr>
            <p:ph type="sldNum" sz="quarter" idx="12"/>
          </p:nvPr>
        </p:nvSpPr>
        <p:spPr/>
        <p:txBody>
          <a:bodyPr/>
          <a:lstStyle/>
          <a:p>
            <a:fld id="{C77E1F4B-5883-4EB5-B7B6-6AEC4DF49BB4}" type="slidenum">
              <a:rPr lang="en-IN" smtClean="0"/>
              <a:t>‹#›</a:t>
            </a:fld>
            <a:endParaRPr lang="en-IN"/>
          </a:p>
        </p:txBody>
      </p:sp>
    </p:spTree>
    <p:extLst>
      <p:ext uri="{BB962C8B-B14F-4D97-AF65-F5344CB8AC3E}">
        <p14:creationId xmlns:p14="http://schemas.microsoft.com/office/powerpoint/2010/main" val="203311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11527-06F0-3055-AB04-B7DA76D74B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C714D1-F0B6-8EF1-2C0C-16D708ABA0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BB09C0-A6E1-AC5A-8DBE-3441BEF7E5D5}"/>
              </a:ext>
            </a:extLst>
          </p:cNvPr>
          <p:cNvSpPr>
            <a:spLocks noGrp="1"/>
          </p:cNvSpPr>
          <p:nvPr>
            <p:ph type="dt" sz="half" idx="10"/>
          </p:nvPr>
        </p:nvSpPr>
        <p:spPr/>
        <p:txBody>
          <a:bodyPr/>
          <a:lstStyle/>
          <a:p>
            <a:fld id="{815F06EE-1AE8-4D77-A9CD-AF0C67F963F5}" type="datetimeFigureOut">
              <a:rPr lang="en-IN" smtClean="0"/>
              <a:t>13-05-2025</a:t>
            </a:fld>
            <a:endParaRPr lang="en-IN"/>
          </a:p>
        </p:txBody>
      </p:sp>
      <p:sp>
        <p:nvSpPr>
          <p:cNvPr id="5" name="Footer Placeholder 4">
            <a:extLst>
              <a:ext uri="{FF2B5EF4-FFF2-40B4-BE49-F238E27FC236}">
                <a16:creationId xmlns:a16="http://schemas.microsoft.com/office/drawing/2014/main" id="{362FB0C5-FEAB-C347-CD2A-71FBF00B13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4DDC61-58BF-09E0-7C9A-DBE1E05C4E5D}"/>
              </a:ext>
            </a:extLst>
          </p:cNvPr>
          <p:cNvSpPr>
            <a:spLocks noGrp="1"/>
          </p:cNvSpPr>
          <p:nvPr>
            <p:ph type="sldNum" sz="quarter" idx="12"/>
          </p:nvPr>
        </p:nvSpPr>
        <p:spPr/>
        <p:txBody>
          <a:bodyPr/>
          <a:lstStyle/>
          <a:p>
            <a:fld id="{C77E1F4B-5883-4EB5-B7B6-6AEC4DF49BB4}" type="slidenum">
              <a:rPr lang="en-IN" smtClean="0"/>
              <a:t>‹#›</a:t>
            </a:fld>
            <a:endParaRPr lang="en-IN"/>
          </a:p>
        </p:txBody>
      </p:sp>
    </p:spTree>
    <p:extLst>
      <p:ext uri="{BB962C8B-B14F-4D97-AF65-F5344CB8AC3E}">
        <p14:creationId xmlns:p14="http://schemas.microsoft.com/office/powerpoint/2010/main" val="1559740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710D-EE56-63EA-AA5F-CD96345B33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9C9621-4CC0-7463-7B84-08F8F5DE75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9B9605-15B6-4E32-BC2E-B78F908BBC21}"/>
              </a:ext>
            </a:extLst>
          </p:cNvPr>
          <p:cNvSpPr>
            <a:spLocks noGrp="1"/>
          </p:cNvSpPr>
          <p:nvPr>
            <p:ph type="dt" sz="half" idx="10"/>
          </p:nvPr>
        </p:nvSpPr>
        <p:spPr/>
        <p:txBody>
          <a:bodyPr/>
          <a:lstStyle/>
          <a:p>
            <a:fld id="{815F06EE-1AE8-4D77-A9CD-AF0C67F963F5}" type="datetimeFigureOut">
              <a:rPr lang="en-IN" smtClean="0"/>
              <a:t>13-05-2025</a:t>
            </a:fld>
            <a:endParaRPr lang="en-IN"/>
          </a:p>
        </p:txBody>
      </p:sp>
      <p:sp>
        <p:nvSpPr>
          <p:cNvPr id="5" name="Footer Placeholder 4">
            <a:extLst>
              <a:ext uri="{FF2B5EF4-FFF2-40B4-BE49-F238E27FC236}">
                <a16:creationId xmlns:a16="http://schemas.microsoft.com/office/drawing/2014/main" id="{AABB85CB-A4D1-16B5-8794-8CBBE4870A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E61F1F-CA7E-1F53-5AD6-5A3EED967515}"/>
              </a:ext>
            </a:extLst>
          </p:cNvPr>
          <p:cNvSpPr>
            <a:spLocks noGrp="1"/>
          </p:cNvSpPr>
          <p:nvPr>
            <p:ph type="sldNum" sz="quarter" idx="12"/>
          </p:nvPr>
        </p:nvSpPr>
        <p:spPr/>
        <p:txBody>
          <a:bodyPr/>
          <a:lstStyle/>
          <a:p>
            <a:fld id="{C77E1F4B-5883-4EB5-B7B6-6AEC4DF49BB4}" type="slidenum">
              <a:rPr lang="en-IN" smtClean="0"/>
              <a:t>‹#›</a:t>
            </a:fld>
            <a:endParaRPr lang="en-IN"/>
          </a:p>
        </p:txBody>
      </p:sp>
    </p:spTree>
    <p:extLst>
      <p:ext uri="{BB962C8B-B14F-4D97-AF65-F5344CB8AC3E}">
        <p14:creationId xmlns:p14="http://schemas.microsoft.com/office/powerpoint/2010/main" val="222612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EA2F8-9284-8770-61AE-29BC1F5800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78B8E5-14B6-6636-B74E-56F2319A0E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0C4C74-AEC1-B61A-FB1D-958BBF9AC2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FE4286-18EA-7D8D-F76D-56039B34269C}"/>
              </a:ext>
            </a:extLst>
          </p:cNvPr>
          <p:cNvSpPr>
            <a:spLocks noGrp="1"/>
          </p:cNvSpPr>
          <p:nvPr>
            <p:ph type="dt" sz="half" idx="10"/>
          </p:nvPr>
        </p:nvSpPr>
        <p:spPr/>
        <p:txBody>
          <a:bodyPr/>
          <a:lstStyle/>
          <a:p>
            <a:fld id="{815F06EE-1AE8-4D77-A9CD-AF0C67F963F5}" type="datetimeFigureOut">
              <a:rPr lang="en-IN" smtClean="0"/>
              <a:t>13-05-2025</a:t>
            </a:fld>
            <a:endParaRPr lang="en-IN"/>
          </a:p>
        </p:txBody>
      </p:sp>
      <p:sp>
        <p:nvSpPr>
          <p:cNvPr id="6" name="Footer Placeholder 5">
            <a:extLst>
              <a:ext uri="{FF2B5EF4-FFF2-40B4-BE49-F238E27FC236}">
                <a16:creationId xmlns:a16="http://schemas.microsoft.com/office/drawing/2014/main" id="{AA730317-2BDE-E3B3-7F2E-C77C66A16D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A2D294-1B7B-3388-C60A-A3B55CE905F8}"/>
              </a:ext>
            </a:extLst>
          </p:cNvPr>
          <p:cNvSpPr>
            <a:spLocks noGrp="1"/>
          </p:cNvSpPr>
          <p:nvPr>
            <p:ph type="sldNum" sz="quarter" idx="12"/>
          </p:nvPr>
        </p:nvSpPr>
        <p:spPr/>
        <p:txBody>
          <a:bodyPr/>
          <a:lstStyle/>
          <a:p>
            <a:fld id="{C77E1F4B-5883-4EB5-B7B6-6AEC4DF49BB4}" type="slidenum">
              <a:rPr lang="en-IN" smtClean="0"/>
              <a:t>‹#›</a:t>
            </a:fld>
            <a:endParaRPr lang="en-IN"/>
          </a:p>
        </p:txBody>
      </p:sp>
    </p:spTree>
    <p:extLst>
      <p:ext uri="{BB962C8B-B14F-4D97-AF65-F5344CB8AC3E}">
        <p14:creationId xmlns:p14="http://schemas.microsoft.com/office/powerpoint/2010/main" val="200567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FC21-1CFA-7C81-9754-78C4CEF8A6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FCFA0E-62E4-87BC-3EBD-1E3A418714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5B4F9A-24AE-795C-2E87-BC70596EC0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F13439-72EA-ED68-FD7B-3FD83386DB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9D7C3E-3FB8-1437-FF3B-14F0681DCA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AA569B-0EEC-EE8F-29A3-75828ABF9383}"/>
              </a:ext>
            </a:extLst>
          </p:cNvPr>
          <p:cNvSpPr>
            <a:spLocks noGrp="1"/>
          </p:cNvSpPr>
          <p:nvPr>
            <p:ph type="dt" sz="half" idx="10"/>
          </p:nvPr>
        </p:nvSpPr>
        <p:spPr/>
        <p:txBody>
          <a:bodyPr/>
          <a:lstStyle/>
          <a:p>
            <a:fld id="{815F06EE-1AE8-4D77-A9CD-AF0C67F963F5}" type="datetimeFigureOut">
              <a:rPr lang="en-IN" smtClean="0"/>
              <a:t>13-05-2025</a:t>
            </a:fld>
            <a:endParaRPr lang="en-IN"/>
          </a:p>
        </p:txBody>
      </p:sp>
      <p:sp>
        <p:nvSpPr>
          <p:cNvPr id="8" name="Footer Placeholder 7">
            <a:extLst>
              <a:ext uri="{FF2B5EF4-FFF2-40B4-BE49-F238E27FC236}">
                <a16:creationId xmlns:a16="http://schemas.microsoft.com/office/drawing/2014/main" id="{6681D98E-489B-3C3F-99F6-F32EF81228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F316F5-303C-8970-F2B4-4E1D37ABB509}"/>
              </a:ext>
            </a:extLst>
          </p:cNvPr>
          <p:cNvSpPr>
            <a:spLocks noGrp="1"/>
          </p:cNvSpPr>
          <p:nvPr>
            <p:ph type="sldNum" sz="quarter" idx="12"/>
          </p:nvPr>
        </p:nvSpPr>
        <p:spPr/>
        <p:txBody>
          <a:bodyPr/>
          <a:lstStyle/>
          <a:p>
            <a:fld id="{C77E1F4B-5883-4EB5-B7B6-6AEC4DF49BB4}" type="slidenum">
              <a:rPr lang="en-IN" smtClean="0"/>
              <a:t>‹#›</a:t>
            </a:fld>
            <a:endParaRPr lang="en-IN"/>
          </a:p>
        </p:txBody>
      </p:sp>
    </p:spTree>
    <p:extLst>
      <p:ext uri="{BB962C8B-B14F-4D97-AF65-F5344CB8AC3E}">
        <p14:creationId xmlns:p14="http://schemas.microsoft.com/office/powerpoint/2010/main" val="1814814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7EC2-93F7-68D9-F1EA-48FEF1CE60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BAD828-C703-9015-4B09-6C4467E94D21}"/>
              </a:ext>
            </a:extLst>
          </p:cNvPr>
          <p:cNvSpPr>
            <a:spLocks noGrp="1"/>
          </p:cNvSpPr>
          <p:nvPr>
            <p:ph type="dt" sz="half" idx="10"/>
          </p:nvPr>
        </p:nvSpPr>
        <p:spPr/>
        <p:txBody>
          <a:bodyPr/>
          <a:lstStyle/>
          <a:p>
            <a:fld id="{815F06EE-1AE8-4D77-A9CD-AF0C67F963F5}" type="datetimeFigureOut">
              <a:rPr lang="en-IN" smtClean="0"/>
              <a:t>13-05-2025</a:t>
            </a:fld>
            <a:endParaRPr lang="en-IN"/>
          </a:p>
        </p:txBody>
      </p:sp>
      <p:sp>
        <p:nvSpPr>
          <p:cNvPr id="4" name="Footer Placeholder 3">
            <a:extLst>
              <a:ext uri="{FF2B5EF4-FFF2-40B4-BE49-F238E27FC236}">
                <a16:creationId xmlns:a16="http://schemas.microsoft.com/office/drawing/2014/main" id="{51BE10BA-345A-0B75-BB30-8EC9CAA447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C1C55E-75D9-C68B-FC13-0E180A452ED1}"/>
              </a:ext>
            </a:extLst>
          </p:cNvPr>
          <p:cNvSpPr>
            <a:spLocks noGrp="1"/>
          </p:cNvSpPr>
          <p:nvPr>
            <p:ph type="sldNum" sz="quarter" idx="12"/>
          </p:nvPr>
        </p:nvSpPr>
        <p:spPr/>
        <p:txBody>
          <a:bodyPr/>
          <a:lstStyle/>
          <a:p>
            <a:fld id="{C77E1F4B-5883-4EB5-B7B6-6AEC4DF49BB4}" type="slidenum">
              <a:rPr lang="en-IN" smtClean="0"/>
              <a:t>‹#›</a:t>
            </a:fld>
            <a:endParaRPr lang="en-IN"/>
          </a:p>
        </p:txBody>
      </p:sp>
    </p:spTree>
    <p:extLst>
      <p:ext uri="{BB962C8B-B14F-4D97-AF65-F5344CB8AC3E}">
        <p14:creationId xmlns:p14="http://schemas.microsoft.com/office/powerpoint/2010/main" val="425577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EF08C3-8687-9DFD-ECE2-CEB19C2170C6}"/>
              </a:ext>
            </a:extLst>
          </p:cNvPr>
          <p:cNvSpPr>
            <a:spLocks noGrp="1"/>
          </p:cNvSpPr>
          <p:nvPr>
            <p:ph type="dt" sz="half" idx="10"/>
          </p:nvPr>
        </p:nvSpPr>
        <p:spPr/>
        <p:txBody>
          <a:bodyPr/>
          <a:lstStyle/>
          <a:p>
            <a:fld id="{815F06EE-1AE8-4D77-A9CD-AF0C67F963F5}" type="datetimeFigureOut">
              <a:rPr lang="en-IN" smtClean="0"/>
              <a:t>13-05-2025</a:t>
            </a:fld>
            <a:endParaRPr lang="en-IN"/>
          </a:p>
        </p:txBody>
      </p:sp>
      <p:sp>
        <p:nvSpPr>
          <p:cNvPr id="3" name="Footer Placeholder 2">
            <a:extLst>
              <a:ext uri="{FF2B5EF4-FFF2-40B4-BE49-F238E27FC236}">
                <a16:creationId xmlns:a16="http://schemas.microsoft.com/office/drawing/2014/main" id="{B1DF95FC-FF2B-B20B-3E9B-2EF5AB773B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34055B-D08D-D3BA-DF52-3CC6352FDBE5}"/>
              </a:ext>
            </a:extLst>
          </p:cNvPr>
          <p:cNvSpPr>
            <a:spLocks noGrp="1"/>
          </p:cNvSpPr>
          <p:nvPr>
            <p:ph type="sldNum" sz="quarter" idx="12"/>
          </p:nvPr>
        </p:nvSpPr>
        <p:spPr/>
        <p:txBody>
          <a:bodyPr/>
          <a:lstStyle/>
          <a:p>
            <a:fld id="{C77E1F4B-5883-4EB5-B7B6-6AEC4DF49BB4}" type="slidenum">
              <a:rPr lang="en-IN" smtClean="0"/>
              <a:t>‹#›</a:t>
            </a:fld>
            <a:endParaRPr lang="en-IN"/>
          </a:p>
        </p:txBody>
      </p:sp>
    </p:spTree>
    <p:extLst>
      <p:ext uri="{BB962C8B-B14F-4D97-AF65-F5344CB8AC3E}">
        <p14:creationId xmlns:p14="http://schemas.microsoft.com/office/powerpoint/2010/main" val="157534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DC31C-5926-072E-D909-7C2ED70A47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9FBC57-9468-DF14-6A24-18AF26A66A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1625A6-FAC9-C593-0F16-A8310AD08A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0073D7-C61B-1644-89FD-77CAA7E48756}"/>
              </a:ext>
            </a:extLst>
          </p:cNvPr>
          <p:cNvSpPr>
            <a:spLocks noGrp="1"/>
          </p:cNvSpPr>
          <p:nvPr>
            <p:ph type="dt" sz="half" idx="10"/>
          </p:nvPr>
        </p:nvSpPr>
        <p:spPr/>
        <p:txBody>
          <a:bodyPr/>
          <a:lstStyle/>
          <a:p>
            <a:fld id="{815F06EE-1AE8-4D77-A9CD-AF0C67F963F5}" type="datetimeFigureOut">
              <a:rPr lang="en-IN" smtClean="0"/>
              <a:t>13-05-2025</a:t>
            </a:fld>
            <a:endParaRPr lang="en-IN"/>
          </a:p>
        </p:txBody>
      </p:sp>
      <p:sp>
        <p:nvSpPr>
          <p:cNvPr id="6" name="Footer Placeholder 5">
            <a:extLst>
              <a:ext uri="{FF2B5EF4-FFF2-40B4-BE49-F238E27FC236}">
                <a16:creationId xmlns:a16="http://schemas.microsoft.com/office/drawing/2014/main" id="{4AD24054-7C77-A6F5-2104-D3D04A1C01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73F6F1-F14E-6081-6B3E-4461DADE0B87}"/>
              </a:ext>
            </a:extLst>
          </p:cNvPr>
          <p:cNvSpPr>
            <a:spLocks noGrp="1"/>
          </p:cNvSpPr>
          <p:nvPr>
            <p:ph type="sldNum" sz="quarter" idx="12"/>
          </p:nvPr>
        </p:nvSpPr>
        <p:spPr/>
        <p:txBody>
          <a:bodyPr/>
          <a:lstStyle/>
          <a:p>
            <a:fld id="{C77E1F4B-5883-4EB5-B7B6-6AEC4DF49BB4}" type="slidenum">
              <a:rPr lang="en-IN" smtClean="0"/>
              <a:t>‹#›</a:t>
            </a:fld>
            <a:endParaRPr lang="en-IN"/>
          </a:p>
        </p:txBody>
      </p:sp>
    </p:spTree>
    <p:extLst>
      <p:ext uri="{BB962C8B-B14F-4D97-AF65-F5344CB8AC3E}">
        <p14:creationId xmlns:p14="http://schemas.microsoft.com/office/powerpoint/2010/main" val="4112286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2563-31E2-EBCF-0BA1-245D108C89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55BCC0-10A2-1D27-AB71-15AD38C9F9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513805-DB54-A581-044F-A390C8CBF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B200D-5810-5A13-2FFF-5C4DB14B28A1}"/>
              </a:ext>
            </a:extLst>
          </p:cNvPr>
          <p:cNvSpPr>
            <a:spLocks noGrp="1"/>
          </p:cNvSpPr>
          <p:nvPr>
            <p:ph type="dt" sz="half" idx="10"/>
          </p:nvPr>
        </p:nvSpPr>
        <p:spPr/>
        <p:txBody>
          <a:bodyPr/>
          <a:lstStyle/>
          <a:p>
            <a:fld id="{815F06EE-1AE8-4D77-A9CD-AF0C67F963F5}" type="datetimeFigureOut">
              <a:rPr lang="en-IN" smtClean="0"/>
              <a:t>13-05-2025</a:t>
            </a:fld>
            <a:endParaRPr lang="en-IN"/>
          </a:p>
        </p:txBody>
      </p:sp>
      <p:sp>
        <p:nvSpPr>
          <p:cNvPr id="6" name="Footer Placeholder 5">
            <a:extLst>
              <a:ext uri="{FF2B5EF4-FFF2-40B4-BE49-F238E27FC236}">
                <a16:creationId xmlns:a16="http://schemas.microsoft.com/office/drawing/2014/main" id="{A2A35F2A-55DE-BA37-50B0-1014121456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AB3E0D-1FF1-3BAA-A737-7DA60DA44233}"/>
              </a:ext>
            </a:extLst>
          </p:cNvPr>
          <p:cNvSpPr>
            <a:spLocks noGrp="1"/>
          </p:cNvSpPr>
          <p:nvPr>
            <p:ph type="sldNum" sz="quarter" idx="12"/>
          </p:nvPr>
        </p:nvSpPr>
        <p:spPr/>
        <p:txBody>
          <a:bodyPr/>
          <a:lstStyle/>
          <a:p>
            <a:fld id="{C77E1F4B-5883-4EB5-B7B6-6AEC4DF49BB4}" type="slidenum">
              <a:rPr lang="en-IN" smtClean="0"/>
              <a:t>‹#›</a:t>
            </a:fld>
            <a:endParaRPr lang="en-IN"/>
          </a:p>
        </p:txBody>
      </p:sp>
    </p:spTree>
    <p:extLst>
      <p:ext uri="{BB962C8B-B14F-4D97-AF65-F5344CB8AC3E}">
        <p14:creationId xmlns:p14="http://schemas.microsoft.com/office/powerpoint/2010/main" val="295307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29C087-8D71-4B69-A725-92643BC53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92900B-E2DB-2FDC-B720-87E08620C7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117638-072B-D557-6005-4E3C45B55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15F06EE-1AE8-4D77-A9CD-AF0C67F963F5}" type="datetimeFigureOut">
              <a:rPr lang="en-IN" smtClean="0"/>
              <a:t>13-05-2025</a:t>
            </a:fld>
            <a:endParaRPr lang="en-IN"/>
          </a:p>
        </p:txBody>
      </p:sp>
      <p:sp>
        <p:nvSpPr>
          <p:cNvPr id="5" name="Footer Placeholder 4">
            <a:extLst>
              <a:ext uri="{FF2B5EF4-FFF2-40B4-BE49-F238E27FC236}">
                <a16:creationId xmlns:a16="http://schemas.microsoft.com/office/drawing/2014/main" id="{93FA5B4F-F887-5453-FBE4-B1E1B06439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15BE8E4-8FDF-116C-1812-A43C11905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7E1F4B-5883-4EB5-B7B6-6AEC4DF49BB4}" type="slidenum">
              <a:rPr lang="en-IN" smtClean="0"/>
              <a:t>‹#›</a:t>
            </a:fld>
            <a:endParaRPr lang="en-IN"/>
          </a:p>
        </p:txBody>
      </p:sp>
    </p:spTree>
    <p:extLst>
      <p:ext uri="{BB962C8B-B14F-4D97-AF65-F5344CB8AC3E}">
        <p14:creationId xmlns:p14="http://schemas.microsoft.com/office/powerpoint/2010/main" val="2478941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C525D6-5CF2-C067-4175-36474290D103}"/>
              </a:ext>
            </a:extLst>
          </p:cNvPr>
          <p:cNvSpPr>
            <a:spLocks noGrp="1"/>
          </p:cNvSpPr>
          <p:nvPr>
            <p:ph type="ctrTitle"/>
          </p:nvPr>
        </p:nvSpPr>
        <p:spPr>
          <a:xfrm>
            <a:off x="839724" y="637255"/>
            <a:ext cx="10509504" cy="1975104"/>
          </a:xfrm>
        </p:spPr>
        <p:txBody>
          <a:bodyPr vert="horz" lIns="91440" tIns="45720" rIns="91440" bIns="45720" rtlCol="0" anchor="b">
            <a:normAutofit/>
          </a:bodyPr>
          <a:lstStyle/>
          <a:p>
            <a:r>
              <a:rPr lang="en-US" sz="4200" b="1" kern="1200" dirty="0">
                <a:solidFill>
                  <a:schemeClr val="tx1"/>
                </a:solidFill>
                <a:effectLst/>
                <a:latin typeface="+mj-lt"/>
                <a:ea typeface="+mj-ea"/>
                <a:cs typeface="+mj-cs"/>
              </a:rPr>
              <a:t>Explainable AI for Chest Disease Diagnosis: A Grad-CAM Enhanced EfficientNetV2S Approach</a:t>
            </a:r>
            <a:endParaRPr lang="en-US" sz="4200" kern="1200" dirty="0">
              <a:solidFill>
                <a:schemeClr val="tx1"/>
              </a:solidFill>
              <a:latin typeface="+mj-lt"/>
              <a:ea typeface="+mj-ea"/>
              <a:cs typeface="+mj-cs"/>
            </a:endParaRPr>
          </a:p>
        </p:txBody>
      </p:sp>
      <p:sp>
        <p:nvSpPr>
          <p:cNvPr id="26" name="Rectangle 25">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2">
            <a:extLst>
              <a:ext uri="{FF2B5EF4-FFF2-40B4-BE49-F238E27FC236}">
                <a16:creationId xmlns:a16="http://schemas.microsoft.com/office/drawing/2014/main" id="{AAF7972E-772C-9741-6053-17A88DB7BBD6}"/>
              </a:ext>
            </a:extLst>
          </p:cNvPr>
          <p:cNvSpPr txBox="1">
            <a:spLocks/>
          </p:cNvSpPr>
          <p:nvPr/>
        </p:nvSpPr>
        <p:spPr>
          <a:xfrm>
            <a:off x="841248" y="3358233"/>
            <a:ext cx="10509504" cy="27157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228600" algn="l">
              <a:spcAft>
                <a:spcPts val="600"/>
              </a:spcAft>
              <a:buFont typeface="Arial" panose="020B0604020202020204" pitchFamily="34" charset="0"/>
              <a:buChar char="•"/>
            </a:pPr>
            <a:r>
              <a:rPr lang="en-US" sz="2200" spc="-10" dirty="0">
                <a:effectLst/>
              </a:rPr>
              <a:t>By Anuranj VV</a:t>
            </a:r>
          </a:p>
          <a:p>
            <a:pPr indent="-228600" algn="l">
              <a:spcAft>
                <a:spcPts val="600"/>
              </a:spcAft>
              <a:buFont typeface="Arial" panose="020B0604020202020204" pitchFamily="34" charset="0"/>
              <a:buChar char="•"/>
            </a:pPr>
            <a:r>
              <a:rPr lang="en-US" sz="2200" spc="-10" dirty="0">
                <a:effectLst/>
              </a:rPr>
              <a:t>Under the Supervision of </a:t>
            </a:r>
          </a:p>
          <a:p>
            <a:pPr indent="-228600" algn="l">
              <a:spcAft>
                <a:spcPts val="600"/>
              </a:spcAft>
              <a:buFont typeface="Arial" panose="020B0604020202020204" pitchFamily="34" charset="0"/>
              <a:buChar char="•"/>
            </a:pPr>
            <a:r>
              <a:rPr lang="en-US" sz="2200" dirty="0">
                <a:effectLst/>
              </a:rPr>
              <a:t>Prasad Anumula</a:t>
            </a:r>
          </a:p>
          <a:p>
            <a:pPr indent="-228600" algn="l">
              <a:spcAft>
                <a:spcPts val="600"/>
              </a:spcAft>
              <a:buFont typeface="Arial" panose="020B0604020202020204" pitchFamily="34" charset="0"/>
              <a:buChar char="•"/>
            </a:pPr>
            <a:r>
              <a:rPr lang="en-US" sz="2200" dirty="0">
                <a:effectLst/>
              </a:rPr>
              <a:t>Founder and Director</a:t>
            </a:r>
            <a:endParaRPr lang="en-US" sz="2200" dirty="0"/>
          </a:p>
          <a:p>
            <a:pPr indent="-228600" algn="l">
              <a:spcAft>
                <a:spcPts val="600"/>
              </a:spcAft>
              <a:buFont typeface="Arial" panose="020B0604020202020204" pitchFamily="34" charset="0"/>
              <a:buChar char="•"/>
            </a:pPr>
            <a:r>
              <a:rPr lang="en-US" sz="2200" dirty="0">
                <a:effectLst/>
              </a:rPr>
              <a:t>Risk Guard Enterprise Solutions </a:t>
            </a:r>
            <a:r>
              <a:rPr lang="en-US" sz="2200" spc="-10" dirty="0">
                <a:effectLst/>
              </a:rPr>
              <a:t>Hyderabad</a:t>
            </a:r>
          </a:p>
          <a:p>
            <a:pPr indent="-228600" algn="l">
              <a:buFont typeface="Arial" panose="020B0604020202020204" pitchFamily="34" charset="0"/>
              <a:buChar char="•"/>
            </a:pPr>
            <a:endParaRPr lang="en-US" sz="2200" dirty="0"/>
          </a:p>
        </p:txBody>
      </p:sp>
      <p:sp>
        <p:nvSpPr>
          <p:cNvPr id="4" name="Content Placeholder 2">
            <a:extLst>
              <a:ext uri="{FF2B5EF4-FFF2-40B4-BE49-F238E27FC236}">
                <a16:creationId xmlns:a16="http://schemas.microsoft.com/office/drawing/2014/main" id="{7E15DE5C-80A0-2E13-1F93-013484032984}"/>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3311901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B1F587-2E67-C6EE-865F-65FD507A0B85}"/>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7EA18B-DAB8-8CE3-DA80-8E464136C308}"/>
              </a:ext>
            </a:extLst>
          </p:cNvPr>
          <p:cNvSpPr>
            <a:spLocks noGrp="1"/>
          </p:cNvSpPr>
          <p:nvPr>
            <p:ph type="title"/>
          </p:nvPr>
        </p:nvSpPr>
        <p:spPr>
          <a:xfrm>
            <a:off x="1115568" y="548640"/>
            <a:ext cx="10168128" cy="1179576"/>
          </a:xfrm>
        </p:spPr>
        <p:txBody>
          <a:bodyPr>
            <a:normAutofit/>
          </a:bodyPr>
          <a:lstStyle/>
          <a:p>
            <a:r>
              <a:rPr lang="en-IN" sz="4000">
                <a:latin typeface="Times New Roman" panose="02020603050405020304" pitchFamily="18" charset="0"/>
                <a:cs typeface="Times New Roman" panose="02020603050405020304" pitchFamily="18" charset="0"/>
              </a:rPr>
              <a:t>Future Works</a:t>
            </a:r>
            <a:endParaRPr lang="en-IN" sz="4000"/>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B4B8B72-543B-22CA-9F38-F2291D444CFA}"/>
              </a:ext>
            </a:extLst>
          </p:cNvPr>
          <p:cNvSpPr>
            <a:spLocks noGrp="1"/>
          </p:cNvSpPr>
          <p:nvPr>
            <p:ph idx="1"/>
          </p:nvPr>
        </p:nvSpPr>
        <p:spPr>
          <a:xfrm>
            <a:off x="1115568" y="2481943"/>
            <a:ext cx="10168128" cy="3695020"/>
          </a:xfrm>
        </p:spPr>
        <p:txBody>
          <a:bodyPr>
            <a:normAutofit/>
          </a:bodyPr>
          <a:lstStyle/>
          <a:p>
            <a:pPr algn="just"/>
            <a:r>
              <a:rPr lang="en-US" sz="2000" dirty="0">
                <a:latin typeface="Times New Roman" panose="02020603050405020304" pitchFamily="18" charset="0"/>
                <a:cs typeface="Times New Roman" panose="02020603050405020304" pitchFamily="18" charset="0"/>
              </a:rPr>
              <a:t>Explore alternative preprocessing techniques and denoising methods to enhance </a:t>
            </a:r>
            <a:r>
              <a:rPr lang="en-IN" sz="2000" dirty="0">
                <a:latin typeface="Times New Roman" panose="02020603050405020304" pitchFamily="18" charset="0"/>
                <a:cs typeface="Times New Roman" panose="02020603050405020304" pitchFamily="18" charset="0"/>
              </a:rPr>
              <a:t>image clarity.</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Test other deep learning models or create hybrid/ensemble models for better performance.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Expand the dataset with more diverse data and patient information.</a:t>
            </a:r>
          </a:p>
          <a:p>
            <a:pPr algn="just"/>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Use advanced explainability tools like SHAP, LIME, or attention maps for deeper model insights.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4238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9444C6-28D7-143B-F661-367FCD845B2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4B833F-7726-8702-75CB-61591A498575}"/>
              </a:ext>
            </a:extLst>
          </p:cNvPr>
          <p:cNvSpPr>
            <a:spLocks noGrp="1"/>
          </p:cNvSpPr>
          <p:nvPr>
            <p:ph type="title"/>
          </p:nvPr>
        </p:nvSpPr>
        <p:spPr>
          <a:xfrm>
            <a:off x="1115568" y="548640"/>
            <a:ext cx="10168128" cy="1179576"/>
          </a:xfrm>
        </p:spPr>
        <p:txBody>
          <a:bodyPr>
            <a:normAutofit/>
          </a:bodyPr>
          <a:lstStyle/>
          <a:p>
            <a:r>
              <a:rPr lang="en-IN" sz="4000">
                <a:latin typeface="Times New Roman" panose="02020603050405020304" pitchFamily="18" charset="0"/>
                <a:cs typeface="Times New Roman" panose="02020603050405020304" pitchFamily="18" charset="0"/>
              </a:rPr>
              <a:t>Acknowledgement</a:t>
            </a:r>
            <a:endParaRPr lang="en-IN"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3F7477A-A0BF-AA45-3D1D-ED3FC60A4A08}"/>
              </a:ext>
            </a:extLst>
          </p:cNvPr>
          <p:cNvSpPr>
            <a:spLocks noGrp="1"/>
          </p:cNvSpPr>
          <p:nvPr>
            <p:ph idx="1"/>
          </p:nvPr>
        </p:nvSpPr>
        <p:spPr>
          <a:xfrm>
            <a:off x="1115568" y="2481943"/>
            <a:ext cx="10168128" cy="3695020"/>
          </a:xfrm>
        </p:spPr>
        <p:txBody>
          <a:bodyPr>
            <a:normAutofit/>
          </a:bodyPr>
          <a:lstStyle/>
          <a:p>
            <a:pPr marR="124460" algn="just">
              <a:buNone/>
            </a:pPr>
            <a:r>
              <a:rPr lang="en-IN" sz="2200" dirty="0">
                <a:effectLst/>
                <a:latin typeface="Times New Roman" panose="02020603050405020304" pitchFamily="18" charset="0"/>
                <a:ea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 Anuranj VV, hereby declare that the project report titled “Explainable AI for Chest Disease Diagnosis: A Grad-CAM Enhanced EfficientNetV2S Approach” is the result of the work carried out by me during my internship</a:t>
            </a:r>
            <a:r>
              <a:rPr lang="en-IN" sz="2200" dirty="0">
                <a:latin typeface="Times New Roman" panose="02020603050405020304" pitchFamily="18" charset="0"/>
                <a:cs typeface="Times New Roman" panose="02020603050405020304" pitchFamily="18" charset="0"/>
              </a:rPr>
              <a:t> at </a:t>
            </a:r>
            <a:r>
              <a:rPr lang="en-US" sz="2200" dirty="0">
                <a:latin typeface="Times New Roman" panose="02020603050405020304" pitchFamily="18" charset="0"/>
                <a:cs typeface="Times New Roman" panose="02020603050405020304" pitchFamily="18" charset="0"/>
              </a:rPr>
              <a:t>Risk Guard Enterprise Solutions, Hyderabad</a:t>
            </a:r>
            <a:r>
              <a:rPr lang="en-IN" sz="2200" dirty="0">
                <a:latin typeface="Times New Roman" panose="02020603050405020304" pitchFamily="18" charset="0"/>
                <a:cs typeface="Times New Roman" panose="02020603050405020304" pitchFamily="18" charset="0"/>
              </a:rPr>
              <a:t>,</a:t>
            </a: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I  would like to express my sincere gratitude to my supervisor, Prasad Anumula, for his invaluable guidance, support, and encouragement throughout the course of my project. His vast knowledge and constant motivation were instrumental in the successful completion of my work. I would also like to extend my appreciation to the entire team for creating a positive and collaborative work environment.</a:t>
            </a:r>
          </a:p>
        </p:txBody>
      </p:sp>
    </p:spTree>
    <p:extLst>
      <p:ext uri="{BB962C8B-B14F-4D97-AF65-F5344CB8AC3E}">
        <p14:creationId xmlns:p14="http://schemas.microsoft.com/office/powerpoint/2010/main" val="2373619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2B06A7-EB76-E562-85FD-170D034A9B9E}"/>
              </a:ext>
            </a:extLst>
          </p:cNvPr>
          <p:cNvSpPr>
            <a:spLocks noGrp="1"/>
          </p:cNvSpPr>
          <p:nvPr>
            <p:ph type="title"/>
          </p:nvPr>
        </p:nvSpPr>
        <p:spPr>
          <a:xfrm>
            <a:off x="1115568" y="548640"/>
            <a:ext cx="10168128" cy="1179576"/>
          </a:xfrm>
        </p:spPr>
        <p:txBody>
          <a:bodyPr>
            <a:normAutofit/>
          </a:bodyPr>
          <a:lstStyle/>
          <a:p>
            <a:r>
              <a:rPr lang="en-IN" sz="4000" dirty="0">
                <a:latin typeface="Times New Roman" panose="02020603050405020304" pitchFamily="18" charset="0"/>
                <a:cs typeface="Times New Roman" panose="02020603050405020304" pitchFamily="18" charset="0"/>
              </a:rPr>
              <a:t>Introduction</a:t>
            </a:r>
            <a:endParaRPr lang="en-IN" sz="4000" dirty="0"/>
          </a:p>
        </p:txBody>
      </p:sp>
      <p:sp>
        <p:nvSpPr>
          <p:cNvPr id="33" name="Rectangle 3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A7CB5E-4926-B756-FD61-B83ED3D4D521}"/>
              </a:ext>
            </a:extLst>
          </p:cNvPr>
          <p:cNvSpPr>
            <a:spLocks noGrp="1"/>
          </p:cNvSpPr>
          <p:nvPr>
            <p:ph idx="1"/>
          </p:nvPr>
        </p:nvSpPr>
        <p:spPr>
          <a:xfrm>
            <a:off x="1115568" y="2481943"/>
            <a:ext cx="10168128" cy="3695020"/>
          </a:xfrm>
        </p:spPr>
        <p:txBody>
          <a:bodyPr>
            <a:noAutofit/>
          </a:bodyPr>
          <a:lstStyle/>
          <a:p>
            <a:pPr algn="just"/>
            <a:r>
              <a:rPr lang="en-US" sz="2000" dirty="0">
                <a:latin typeface="Times New Roman" panose="02020603050405020304" pitchFamily="18" charset="0"/>
                <a:cs typeface="Times New Roman" panose="02020603050405020304" pitchFamily="18" charset="0"/>
              </a:rPr>
              <a:t>This project focuses on classifying chest diseases like Pneumonia and COVID-19, pose serious health risks and need early, accurate diagnosis.</a:t>
            </a:r>
          </a:p>
          <a:p>
            <a:pPr algn="just"/>
            <a:r>
              <a:rPr lang="en-US" sz="2000" dirty="0">
                <a:latin typeface="Times New Roman" panose="02020603050405020304" pitchFamily="18" charset="0"/>
                <a:cs typeface="Times New Roman" panose="02020603050405020304" pitchFamily="18" charset="0"/>
              </a:rPr>
              <a:t>Chest X-rays are widely used due to their affordability and accessibility, but manual Interpretation is prone to errors and variability.</a:t>
            </a:r>
          </a:p>
          <a:p>
            <a:pPr algn="just"/>
            <a:r>
              <a:rPr lang="en-US" sz="2000" dirty="0">
                <a:latin typeface="Times New Roman" panose="02020603050405020304" pitchFamily="18" charset="0"/>
                <a:cs typeface="Times New Roman" panose="02020603050405020304" pitchFamily="18" charset="0"/>
              </a:rPr>
              <a:t>The model was trained on a balanced chest X-ray dataset created using images from Kaggle and other public repositories.</a:t>
            </a:r>
          </a:p>
          <a:p>
            <a:pPr algn="just"/>
            <a:r>
              <a:rPr lang="en-US" sz="2000" dirty="0">
                <a:latin typeface="Times New Roman" panose="02020603050405020304" pitchFamily="18" charset="0"/>
                <a:cs typeface="Times New Roman" panose="02020603050405020304" pitchFamily="18" charset="0"/>
              </a:rPr>
              <a:t>Traditional CNNs often miss subtle features, and this project uses EfficientNetV2S with Grad-CAM for accuracy and interpretability.</a:t>
            </a:r>
            <a:endParaRPr lang="en-IN" sz="2000" dirty="0">
              <a:latin typeface="Times New Roman" panose="02020603050405020304" pitchFamily="18" charset="0"/>
              <a:cs typeface="Times New Roman" panose="02020603050405020304" pitchFamily="18" charset="0"/>
            </a:endParaRPr>
          </a:p>
          <a:p>
            <a:pPr algn="just"/>
            <a:endParaRPr lang="en-IN" sz="2000" dirty="0"/>
          </a:p>
        </p:txBody>
      </p:sp>
    </p:spTree>
    <p:extLst>
      <p:ext uri="{BB962C8B-B14F-4D97-AF65-F5344CB8AC3E}">
        <p14:creationId xmlns:p14="http://schemas.microsoft.com/office/powerpoint/2010/main" val="354904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5AE83F-D2EE-0904-6F66-785FF37F8513}"/>
              </a:ext>
            </a:extLst>
          </p:cNvPr>
          <p:cNvSpPr>
            <a:spLocks noGrp="1"/>
          </p:cNvSpPr>
          <p:nvPr>
            <p:ph type="title"/>
          </p:nvPr>
        </p:nvSpPr>
        <p:spPr>
          <a:xfrm>
            <a:off x="1115568" y="548640"/>
            <a:ext cx="10168128" cy="1179576"/>
          </a:xfrm>
        </p:spPr>
        <p:txBody>
          <a:bodyPr>
            <a:normAutofit/>
          </a:bodyPr>
          <a:lstStyle/>
          <a:p>
            <a:r>
              <a:rPr lang="en-IN" sz="4000" dirty="0">
                <a:latin typeface="Times New Roman" panose="02020603050405020304" pitchFamily="18" charset="0"/>
                <a:cs typeface="Times New Roman" panose="02020603050405020304" pitchFamily="18" charset="0"/>
              </a:rPr>
              <a:t>Materials and Methods</a:t>
            </a:r>
            <a:endParaRPr lang="en-IN" sz="4000" dirty="0"/>
          </a:p>
        </p:txBody>
      </p:sp>
      <p:sp>
        <p:nvSpPr>
          <p:cNvPr id="25" name="Rectangle 2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ADDF0D3-E4AC-8A43-42AD-1221ED7D7A0D}"/>
              </a:ext>
            </a:extLst>
          </p:cNvPr>
          <p:cNvSpPr>
            <a:spLocks noGrp="1"/>
          </p:cNvSpPr>
          <p:nvPr>
            <p:ph idx="1"/>
          </p:nvPr>
        </p:nvSpPr>
        <p:spPr>
          <a:xfrm>
            <a:off x="1115568" y="2481943"/>
            <a:ext cx="10168128" cy="3695020"/>
          </a:xfrm>
        </p:spPr>
        <p:txBody>
          <a:bodyPr>
            <a:normAutofit/>
          </a:bodyPr>
          <a:lstStyle/>
          <a:p>
            <a:pPr algn="just"/>
            <a:r>
              <a:rPr lang="en-US" sz="2000" dirty="0">
                <a:latin typeface="Times New Roman" panose="02020603050405020304" pitchFamily="18" charset="0"/>
                <a:cs typeface="Times New Roman" panose="02020603050405020304" pitchFamily="18" charset="0"/>
              </a:rPr>
              <a:t>Image Preprocessing: CLAHE is used to enhance local contrast in chest X-rays, improving the visibility of subtle disease features.</a:t>
            </a:r>
          </a:p>
          <a:p>
            <a:pPr algn="just"/>
            <a:r>
              <a:rPr lang="en-US" sz="2000" dirty="0">
                <a:latin typeface="Times New Roman" panose="02020603050405020304" pitchFamily="18" charset="0"/>
                <a:cs typeface="Times New Roman" panose="02020603050405020304" pitchFamily="18" charset="0"/>
              </a:rPr>
              <a:t>Feature Extraction: EfficientNetV2S, a pretrained lightweight CNN, extracts deep hierarchical features from enhanced images using transfer learning.</a:t>
            </a:r>
          </a:p>
          <a:p>
            <a:pPr algn="just"/>
            <a:r>
              <a:rPr lang="en-US" sz="2000" dirty="0">
                <a:latin typeface="Times New Roman" panose="02020603050405020304" pitchFamily="18" charset="0"/>
                <a:cs typeface="Times New Roman" panose="02020603050405020304" pitchFamily="18" charset="0"/>
              </a:rPr>
              <a:t>Classification: A custom dense neural network classifies X-rays into Pneumonia, COVID-19.</a:t>
            </a:r>
          </a:p>
          <a:p>
            <a:pPr algn="just"/>
            <a:r>
              <a:rPr lang="en-US" sz="2000" dirty="0">
                <a:latin typeface="Times New Roman" panose="02020603050405020304" pitchFamily="18" charset="0"/>
                <a:cs typeface="Times New Roman" panose="02020603050405020304" pitchFamily="18" charset="0"/>
              </a:rPr>
              <a:t>Explainability: Grad-CAM generates visual heatmaps highlighting the lung regions influencing the model's decision, supporting clinical trust.</a:t>
            </a:r>
            <a:endParaRPr lang="en-IN" sz="2000" dirty="0">
              <a:latin typeface="Times New Roman" panose="02020603050405020304" pitchFamily="18" charset="0"/>
              <a:cs typeface="Times New Roman" panose="02020603050405020304" pitchFamily="18" charset="0"/>
            </a:endParaRPr>
          </a:p>
          <a:p>
            <a:pPr algn="just"/>
            <a:endParaRPr lang="en-IN" sz="2000" dirty="0"/>
          </a:p>
        </p:txBody>
      </p:sp>
    </p:spTree>
    <p:extLst>
      <p:ext uri="{BB962C8B-B14F-4D97-AF65-F5344CB8AC3E}">
        <p14:creationId xmlns:p14="http://schemas.microsoft.com/office/powerpoint/2010/main" val="443078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C6A2F4-74F0-872C-BCAC-2234ACC6E34C}"/>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2ABA343-4B9F-3E70-FB5E-B7ADE929E6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781F20D1-1385-1AD8-5A4C-8D619C13F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D96AB49E-5DBB-D097-39FF-2845A6034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374D75-7C75-57E3-8019-2BA841680318}"/>
              </a:ext>
            </a:extLst>
          </p:cNvPr>
          <p:cNvSpPr>
            <a:spLocks noGrp="1"/>
          </p:cNvSpPr>
          <p:nvPr>
            <p:ph type="title"/>
          </p:nvPr>
        </p:nvSpPr>
        <p:spPr>
          <a:xfrm>
            <a:off x="1115568" y="548640"/>
            <a:ext cx="10168128" cy="1179576"/>
          </a:xfrm>
        </p:spPr>
        <p:txBody>
          <a:bodyPr>
            <a:normAutofit/>
          </a:bodyPr>
          <a:lstStyle/>
          <a:p>
            <a:r>
              <a:rPr lang="en-IN" sz="4000">
                <a:latin typeface="Times New Roman" panose="02020603050405020304" pitchFamily="18" charset="0"/>
                <a:cs typeface="Times New Roman" panose="02020603050405020304" pitchFamily="18" charset="0"/>
              </a:rPr>
              <a:t>Materials and Methods</a:t>
            </a:r>
            <a:endParaRPr lang="en-IN" sz="4000"/>
          </a:p>
        </p:txBody>
      </p:sp>
      <p:sp>
        <p:nvSpPr>
          <p:cNvPr id="25" name="Rectangle 24">
            <a:extLst>
              <a:ext uri="{FF2B5EF4-FFF2-40B4-BE49-F238E27FC236}">
                <a16:creationId xmlns:a16="http://schemas.microsoft.com/office/drawing/2014/main" id="{3AB09E78-DA58-1FFD-0AB3-071EBC4AD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Content Placeholder 33">
            <a:extLst>
              <a:ext uri="{FF2B5EF4-FFF2-40B4-BE49-F238E27FC236}">
                <a16:creationId xmlns:a16="http://schemas.microsoft.com/office/drawing/2014/main" id="{56592EBC-7010-ADF3-58C0-E2EDCD224424}"/>
              </a:ext>
            </a:extLst>
          </p:cNvPr>
          <p:cNvPicPr>
            <a:picLocks noChangeAspect="1"/>
          </p:cNvPicPr>
          <p:nvPr/>
        </p:nvPicPr>
        <p:blipFill>
          <a:blip r:embed="rId2"/>
          <a:stretch>
            <a:fillRect/>
          </a:stretch>
        </p:blipFill>
        <p:spPr>
          <a:xfrm>
            <a:off x="1765261" y="2276856"/>
            <a:ext cx="8661478" cy="4273943"/>
          </a:xfrm>
          <a:prstGeom prst="rect">
            <a:avLst/>
          </a:prstGeom>
        </p:spPr>
      </p:pic>
    </p:spTree>
    <p:extLst>
      <p:ext uri="{BB962C8B-B14F-4D97-AF65-F5344CB8AC3E}">
        <p14:creationId xmlns:p14="http://schemas.microsoft.com/office/powerpoint/2010/main" val="198703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03477C-E345-1951-478B-1FAA0D5B47C9}"/>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39EDE1-F2F4-F10E-D376-DBCF7FDFE81B}"/>
              </a:ext>
            </a:extLst>
          </p:cNvPr>
          <p:cNvSpPr>
            <a:spLocks noGrp="1"/>
          </p:cNvSpPr>
          <p:nvPr>
            <p:ph type="title"/>
          </p:nvPr>
        </p:nvSpPr>
        <p:spPr>
          <a:xfrm>
            <a:off x="838195" y="978408"/>
            <a:ext cx="6423841" cy="1106424"/>
          </a:xfrm>
        </p:spPr>
        <p:txBody>
          <a:bodyPr>
            <a:noAutofit/>
          </a:bodyPr>
          <a:lstStyle/>
          <a:p>
            <a:r>
              <a:rPr lang="en-IN" sz="3200" dirty="0">
                <a:latin typeface="Times New Roman" panose="02020603050405020304" pitchFamily="18" charset="0"/>
                <a:cs typeface="Times New Roman" panose="02020603050405020304" pitchFamily="18" charset="0"/>
              </a:rPr>
              <a:t>Image Enhancement &amp; Explainability</a:t>
            </a:r>
            <a:endParaRPr lang="en-IN" sz="3200" dirty="0"/>
          </a:p>
        </p:txBody>
      </p:sp>
      <p:sp>
        <p:nvSpPr>
          <p:cNvPr id="28" name="Rectangle 27">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052584B-1729-915F-EFED-22CC4F4DCC07}"/>
              </a:ext>
            </a:extLst>
          </p:cNvPr>
          <p:cNvSpPr>
            <a:spLocks noGrp="1"/>
          </p:cNvSpPr>
          <p:nvPr>
            <p:ph idx="1"/>
          </p:nvPr>
        </p:nvSpPr>
        <p:spPr>
          <a:xfrm>
            <a:off x="841244" y="2359152"/>
            <a:ext cx="6007608" cy="3429000"/>
          </a:xfrm>
        </p:spPr>
        <p:txBody>
          <a:bodyPr>
            <a:normAutofit/>
          </a:bodyPr>
          <a:lstStyle/>
          <a:p>
            <a:pPr marL="0" lvl="0" indent="0" algn="just">
              <a:buNone/>
            </a:pPr>
            <a:r>
              <a:rPr lang="en-IN" sz="1400" dirty="0">
                <a:latin typeface="Times New Roman" panose="02020603050405020304" pitchFamily="18" charset="0"/>
                <a:cs typeface="Times New Roman" panose="02020603050405020304" pitchFamily="18" charset="0"/>
              </a:rPr>
              <a:t>CLAHE – Contrast Enhancement</a:t>
            </a:r>
            <a:endParaRPr lang="en-US" sz="1400" dirty="0">
              <a:latin typeface="Times New Roman" panose="02020603050405020304" pitchFamily="18" charset="0"/>
              <a:cs typeface="Times New Roman" panose="02020603050405020304" pitchFamily="18" charset="0"/>
            </a:endParaRPr>
          </a:p>
          <a:p>
            <a:pPr lvl="0" algn="just"/>
            <a:r>
              <a:rPr lang="en-US" sz="1400" dirty="0">
                <a:latin typeface="Times New Roman" panose="02020603050405020304" pitchFamily="18" charset="0"/>
                <a:cs typeface="Times New Roman" panose="02020603050405020304" pitchFamily="18" charset="0"/>
              </a:rPr>
              <a:t>Enhances local contrast in X-ray images using adaptive histogram equalization.</a:t>
            </a:r>
          </a:p>
          <a:p>
            <a:pPr lvl="0" algn="just"/>
            <a:r>
              <a:rPr lang="en-US" sz="1400" dirty="0">
                <a:latin typeface="Times New Roman" panose="02020603050405020304" pitchFamily="18" charset="0"/>
                <a:cs typeface="Times New Roman" panose="02020603050405020304" pitchFamily="18" charset="0"/>
              </a:rPr>
              <a:t>Reveals fine lung details like opacities and infiltrates.</a:t>
            </a:r>
          </a:p>
          <a:p>
            <a:pPr lvl="0" algn="just"/>
            <a:r>
              <a:rPr lang="en-US" sz="1400" dirty="0">
                <a:latin typeface="Times New Roman" panose="02020603050405020304" pitchFamily="18" charset="0"/>
                <a:cs typeface="Times New Roman" panose="02020603050405020304" pitchFamily="18" charset="0"/>
              </a:rPr>
              <a:t>Preserves features while suppressing noise and avoiding over-enhancement.</a:t>
            </a:r>
          </a:p>
          <a:p>
            <a:pPr lvl="0" algn="just"/>
            <a:endParaRPr lang="en-US" sz="1400" dirty="0">
              <a:latin typeface="Times New Roman" panose="02020603050405020304" pitchFamily="18" charset="0"/>
              <a:cs typeface="Times New Roman" panose="02020603050405020304" pitchFamily="18" charset="0"/>
            </a:endParaRPr>
          </a:p>
          <a:p>
            <a:pPr marL="0" lvl="0" indent="0" algn="just">
              <a:buNone/>
            </a:pPr>
            <a:r>
              <a:rPr lang="en-IN" sz="1400" dirty="0">
                <a:latin typeface="Times New Roman" panose="02020603050405020304" pitchFamily="18" charset="0"/>
                <a:cs typeface="Times New Roman" panose="02020603050405020304" pitchFamily="18" charset="0"/>
              </a:rPr>
              <a:t>Grad-CAM – Model Interpretability</a:t>
            </a:r>
            <a:endParaRPr lang="en-US" sz="1400" dirty="0">
              <a:latin typeface="Times New Roman" panose="02020603050405020304" pitchFamily="18" charset="0"/>
              <a:cs typeface="Times New Roman" panose="02020603050405020304" pitchFamily="18" charset="0"/>
            </a:endParaRPr>
          </a:p>
          <a:p>
            <a:pPr lvl="0" algn="just"/>
            <a:r>
              <a:rPr lang="en-US" sz="1400" dirty="0">
                <a:latin typeface="Times New Roman" panose="02020603050405020304" pitchFamily="18" charset="0"/>
                <a:cs typeface="Times New Roman" panose="02020603050405020304" pitchFamily="18" charset="0"/>
              </a:rPr>
              <a:t>Generates heatmaps showing which regions influenced the model’s prediction.</a:t>
            </a:r>
          </a:p>
          <a:p>
            <a:pPr lvl="0" algn="just"/>
            <a:r>
              <a:rPr lang="en-US" sz="1400" dirty="0">
                <a:latin typeface="Times New Roman" panose="02020603050405020304" pitchFamily="18" charset="0"/>
                <a:cs typeface="Times New Roman" panose="02020603050405020304" pitchFamily="18" charset="0"/>
              </a:rPr>
              <a:t>Builds clinical trust by visually confirming disease focus areas.</a:t>
            </a:r>
          </a:p>
          <a:p>
            <a:pPr lvl="0" algn="just"/>
            <a:r>
              <a:rPr lang="en-US" sz="1400" dirty="0">
                <a:latin typeface="Times New Roman" panose="02020603050405020304" pitchFamily="18" charset="0"/>
                <a:cs typeface="Times New Roman" panose="02020603050405020304" pitchFamily="18" charset="0"/>
              </a:rPr>
              <a:t>Useful for error analysis and validating correct decision paths.</a:t>
            </a:r>
          </a:p>
        </p:txBody>
      </p:sp>
      <p:pic>
        <p:nvPicPr>
          <p:cNvPr id="6" name="Picture 5" descr="A close-up of x-ray images&#10;&#10;AI-generated content may be incorrect.">
            <a:extLst>
              <a:ext uri="{FF2B5EF4-FFF2-40B4-BE49-F238E27FC236}">
                <a16:creationId xmlns:a16="http://schemas.microsoft.com/office/drawing/2014/main" id="{E32D6DA5-3083-FD8A-E978-BBFDFE1D141D}"/>
              </a:ext>
            </a:extLst>
          </p:cNvPr>
          <p:cNvPicPr>
            <a:picLocks noChangeAspect="1"/>
          </p:cNvPicPr>
          <p:nvPr/>
        </p:nvPicPr>
        <p:blipFill>
          <a:blip r:embed="rId3"/>
          <a:stretch>
            <a:fillRect/>
          </a:stretch>
        </p:blipFill>
        <p:spPr>
          <a:xfrm>
            <a:off x="7671610" y="3954383"/>
            <a:ext cx="4233672" cy="2053330"/>
          </a:xfrm>
          <a:prstGeom prst="rect">
            <a:avLst/>
          </a:prstGeom>
        </p:spPr>
      </p:pic>
      <p:pic>
        <p:nvPicPr>
          <p:cNvPr id="5" name="Picture 4" descr="A close-up of a chest x-ray&#10;&#10;AI-generated content may be incorrect.">
            <a:extLst>
              <a:ext uri="{FF2B5EF4-FFF2-40B4-BE49-F238E27FC236}">
                <a16:creationId xmlns:a16="http://schemas.microsoft.com/office/drawing/2014/main" id="{C8E7BA3A-CE23-2F96-04E4-1DEF2BEC64A6}"/>
              </a:ext>
            </a:extLst>
          </p:cNvPr>
          <p:cNvPicPr>
            <a:picLocks noChangeAspect="1"/>
          </p:cNvPicPr>
          <p:nvPr/>
        </p:nvPicPr>
        <p:blipFill>
          <a:blip r:embed="rId4"/>
          <a:stretch>
            <a:fillRect/>
          </a:stretch>
        </p:blipFill>
        <p:spPr>
          <a:xfrm>
            <a:off x="7626652" y="1302032"/>
            <a:ext cx="4230116" cy="2294837"/>
          </a:xfrm>
          <a:prstGeom prst="rect">
            <a:avLst/>
          </a:prstGeom>
        </p:spPr>
      </p:pic>
    </p:spTree>
    <p:extLst>
      <p:ext uri="{BB962C8B-B14F-4D97-AF65-F5344CB8AC3E}">
        <p14:creationId xmlns:p14="http://schemas.microsoft.com/office/powerpoint/2010/main" val="2170991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4FF43C-A971-AC9C-5BBE-08DFF12319CA}"/>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DF4FE7-B2F7-8BCD-AA47-D9481F2E43B9}"/>
              </a:ext>
            </a:extLst>
          </p:cNvPr>
          <p:cNvSpPr>
            <a:spLocks noGrp="1"/>
          </p:cNvSpPr>
          <p:nvPr>
            <p:ph type="title"/>
          </p:nvPr>
        </p:nvSpPr>
        <p:spPr>
          <a:xfrm>
            <a:off x="1115568" y="548640"/>
            <a:ext cx="10168128" cy="1179576"/>
          </a:xfrm>
        </p:spPr>
        <p:txBody>
          <a:bodyPr>
            <a:normAutofit/>
          </a:bodyPr>
          <a:lstStyle/>
          <a:p>
            <a:r>
              <a:rPr lang="en-IN" sz="4000" dirty="0">
                <a:latin typeface="Times New Roman" panose="02020603050405020304" pitchFamily="18" charset="0"/>
                <a:cs typeface="Times New Roman" panose="02020603050405020304" pitchFamily="18" charset="0"/>
              </a:rPr>
              <a:t>EfficientNetV2S Over Traditional CNN</a:t>
            </a:r>
            <a:endParaRPr lang="en-IN" sz="4000" dirty="0"/>
          </a:p>
        </p:txBody>
      </p:sp>
      <p:sp>
        <p:nvSpPr>
          <p:cNvPr id="25" name="Rectangle 2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95D671E-06D7-8E39-2E74-2F4C0A005662}"/>
              </a:ext>
            </a:extLst>
          </p:cNvPr>
          <p:cNvSpPr>
            <a:spLocks noGrp="1"/>
          </p:cNvSpPr>
          <p:nvPr>
            <p:ph idx="1"/>
          </p:nvPr>
        </p:nvSpPr>
        <p:spPr>
          <a:xfrm>
            <a:off x="1115568" y="2481943"/>
            <a:ext cx="10168128" cy="3695020"/>
          </a:xfrm>
        </p:spPr>
        <p:txBody>
          <a:bodyPr>
            <a:normAutofit/>
          </a:bodyPr>
          <a:lstStyle/>
          <a:p>
            <a:pPr algn="just"/>
            <a:r>
              <a:rPr lang="en-IN" sz="2000" dirty="0">
                <a:latin typeface="Times New Roman" panose="02020603050405020304" pitchFamily="18" charset="0"/>
                <a:cs typeface="Times New Roman" panose="02020603050405020304" pitchFamily="18" charset="0"/>
              </a:rPr>
              <a:t>Compound scaling - </a:t>
            </a:r>
            <a:r>
              <a:rPr lang="en-US" sz="2000" dirty="0">
                <a:latin typeface="Times New Roman" panose="02020603050405020304" pitchFamily="18" charset="0"/>
                <a:cs typeface="Times New Roman" panose="02020603050405020304" pitchFamily="18" charset="0"/>
              </a:rPr>
              <a:t>Unlike traditional CNNs that scale depth, width, or resolution separately, EfficientNetV2S uses compound scaling.</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Detects subtle features </a:t>
            </a:r>
            <a:r>
              <a:rPr lang="en-IN" sz="2000" dirty="0">
                <a:latin typeface="Times New Roman" panose="02020603050405020304" pitchFamily="18" charset="0"/>
                <a:cs typeface="Times New Roman" panose="02020603050405020304" pitchFamily="18" charset="0"/>
              </a:rPr>
              <a:t>more effectively </a:t>
            </a:r>
            <a:r>
              <a:rPr lang="en-US" sz="2000" dirty="0">
                <a:latin typeface="Times New Roman" panose="02020603050405020304" pitchFamily="18" charset="0"/>
                <a:cs typeface="Times New Roman" panose="02020603050405020304" pitchFamily="18" charset="0"/>
              </a:rPr>
              <a:t>with fewer parameters to </a:t>
            </a:r>
            <a:r>
              <a:rPr lang="en-IN" sz="2000" dirty="0">
                <a:latin typeface="Times New Roman" panose="02020603050405020304" pitchFamily="18" charset="0"/>
                <a:cs typeface="Times New Roman" panose="02020603050405020304" pitchFamily="18" charset="0"/>
              </a:rPr>
              <a:t>achieve better generalization.</a:t>
            </a:r>
          </a:p>
          <a:p>
            <a:pPr algn="just"/>
            <a:endParaRPr lang="en-IN" sz="2000" dirty="0">
              <a:latin typeface="Times New Roman" panose="02020603050405020304" pitchFamily="18" charset="0"/>
              <a:cs typeface="Times New Roman" panose="02020603050405020304" pitchFamily="18" charset="0"/>
            </a:endParaRPr>
          </a:p>
          <a:p>
            <a:pPr algn="just"/>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It is optimized for speed, making it practical for real-time clinical environments where quick decisions matter</a:t>
            </a:r>
          </a:p>
          <a:p>
            <a:pPr algn="just"/>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Lightweight and effective for transfer learning on medical data.</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4661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E1F9EF-F0E3-6EA7-2042-88C1CABAD118}"/>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82BE5-DB0B-C7D1-5497-ABBF159EC470}"/>
              </a:ext>
            </a:extLst>
          </p:cNvPr>
          <p:cNvSpPr>
            <a:spLocks noGrp="1"/>
          </p:cNvSpPr>
          <p:nvPr>
            <p:ph type="title"/>
          </p:nvPr>
        </p:nvSpPr>
        <p:spPr>
          <a:xfrm>
            <a:off x="572493" y="238539"/>
            <a:ext cx="11018520" cy="1434415"/>
          </a:xfrm>
        </p:spPr>
        <p:txBody>
          <a:bodyPr anchor="b">
            <a:normAutofit/>
          </a:bodyPr>
          <a:lstStyle/>
          <a:p>
            <a:r>
              <a:rPr lang="en-IN" sz="4000">
                <a:latin typeface="Times New Roman" panose="02020603050405020304" pitchFamily="18" charset="0"/>
                <a:cs typeface="Times New Roman" panose="02020603050405020304" pitchFamily="18" charset="0"/>
              </a:rPr>
              <a:t>Results and Plots</a:t>
            </a:r>
            <a:endParaRPr lang="en-IN" sz="4000" dirty="0"/>
          </a:p>
        </p:txBody>
      </p:sp>
      <p:sp>
        <p:nvSpPr>
          <p:cNvPr id="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0A0AD4-CD77-CE21-A6A9-92A9E9AB14C1}"/>
              </a:ext>
            </a:extLst>
          </p:cNvPr>
          <p:cNvSpPr>
            <a:spLocks noGrp="1"/>
          </p:cNvSpPr>
          <p:nvPr>
            <p:ph idx="1"/>
          </p:nvPr>
        </p:nvSpPr>
        <p:spPr>
          <a:xfrm>
            <a:off x="572493" y="2071316"/>
            <a:ext cx="6713552" cy="4119172"/>
          </a:xfrm>
        </p:spPr>
        <p:txBody>
          <a:bodyPr anchor="t">
            <a:normAutofit/>
          </a:bodyPr>
          <a:lstStyle/>
          <a:p>
            <a:pPr lvl="0" algn="just"/>
            <a:r>
              <a:rPr lang="en-US" sz="1900" dirty="0">
                <a:latin typeface="Times New Roman" panose="02020603050405020304" pitchFamily="18" charset="0"/>
                <a:cs typeface="Times New Roman" panose="02020603050405020304" pitchFamily="18" charset="0"/>
              </a:rPr>
              <a:t>The model achieved 95.68% validation accuracy, correctly predicting most chest X-ray cases across all three classes.</a:t>
            </a:r>
          </a:p>
          <a:p>
            <a:pPr lvl="0" algn="just"/>
            <a:endParaRPr lang="en-US" sz="1900" dirty="0">
              <a:latin typeface="Times New Roman" panose="02020603050405020304" pitchFamily="18" charset="0"/>
              <a:cs typeface="Times New Roman" panose="02020603050405020304" pitchFamily="18" charset="0"/>
            </a:endParaRPr>
          </a:p>
          <a:p>
            <a:pPr lvl="0" algn="just"/>
            <a:r>
              <a:rPr lang="en-US" sz="1900" dirty="0">
                <a:latin typeface="Times New Roman" panose="02020603050405020304" pitchFamily="18" charset="0"/>
                <a:cs typeface="Times New Roman" panose="02020603050405020304" pitchFamily="18" charset="0"/>
              </a:rPr>
              <a:t>Some pneumonia cases (28) were predicted as normal, and a few normal cases (18) as pneumonia.</a:t>
            </a:r>
          </a:p>
          <a:p>
            <a:pPr lvl="0" algn="just"/>
            <a:endParaRPr lang="en-US" sz="1900" dirty="0">
              <a:latin typeface="Times New Roman" panose="02020603050405020304" pitchFamily="18" charset="0"/>
              <a:cs typeface="Times New Roman" panose="02020603050405020304" pitchFamily="18" charset="0"/>
            </a:endParaRPr>
          </a:p>
          <a:p>
            <a:pPr lvl="0" algn="just"/>
            <a:r>
              <a:rPr lang="en-US" sz="1900" dirty="0">
                <a:latin typeface="Times New Roman" panose="02020603050405020304" pitchFamily="18" charset="0"/>
                <a:cs typeface="Times New Roman" panose="02020603050405020304" pitchFamily="18" charset="0"/>
              </a:rPr>
              <a:t>COVID-19 Detection is Highly Reliable: 455 out of 463 COVID-19 images were correctly classified.</a:t>
            </a:r>
          </a:p>
          <a:p>
            <a:pPr lvl="0" algn="just"/>
            <a:endParaRPr lang="en-US" sz="1900" dirty="0">
              <a:latin typeface="Times New Roman" panose="02020603050405020304" pitchFamily="18" charset="0"/>
              <a:cs typeface="Times New Roman" panose="02020603050405020304" pitchFamily="18" charset="0"/>
            </a:endParaRPr>
          </a:p>
          <a:p>
            <a:pPr lvl="0" algn="just"/>
            <a:r>
              <a:rPr lang="en-US" sz="1900" dirty="0">
                <a:latin typeface="Times New Roman" panose="02020603050405020304" pitchFamily="18" charset="0"/>
                <a:cs typeface="Times New Roman" panose="02020603050405020304" pitchFamily="18" charset="0"/>
              </a:rPr>
              <a:t>The strong diagonal pattern in the confusion matrix shows the model is consistently accurate in identifying actual conditions.</a:t>
            </a:r>
          </a:p>
        </p:txBody>
      </p:sp>
      <p:pic>
        <p:nvPicPr>
          <p:cNvPr id="6" name="Picture 5">
            <a:extLst>
              <a:ext uri="{FF2B5EF4-FFF2-40B4-BE49-F238E27FC236}">
                <a16:creationId xmlns:a16="http://schemas.microsoft.com/office/drawing/2014/main" id="{BDECF868-7F37-3900-02B7-6EB0C49AB9EC}"/>
              </a:ext>
            </a:extLst>
          </p:cNvPr>
          <p:cNvPicPr>
            <a:picLocks noChangeAspect="1"/>
          </p:cNvPicPr>
          <p:nvPr/>
        </p:nvPicPr>
        <p:blipFill>
          <a:blip r:embed="rId2"/>
          <a:stretch>
            <a:fillRect/>
          </a:stretch>
        </p:blipFill>
        <p:spPr>
          <a:xfrm>
            <a:off x="7466541" y="2071316"/>
            <a:ext cx="4541914" cy="3962743"/>
          </a:xfrm>
          <a:prstGeom prst="rect">
            <a:avLst/>
          </a:prstGeom>
        </p:spPr>
      </p:pic>
    </p:spTree>
    <p:extLst>
      <p:ext uri="{BB962C8B-B14F-4D97-AF65-F5344CB8AC3E}">
        <p14:creationId xmlns:p14="http://schemas.microsoft.com/office/powerpoint/2010/main" val="2887544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F4FAEA-138E-7251-D317-56203018342A}"/>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EE1C95B-76E8-42F1-97AC-5FD136365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95BE2-CBB7-386A-6A53-78060B0DDC80}"/>
              </a:ext>
            </a:extLst>
          </p:cNvPr>
          <p:cNvSpPr>
            <a:spLocks noGrp="1"/>
          </p:cNvSpPr>
          <p:nvPr>
            <p:ph type="title"/>
          </p:nvPr>
        </p:nvSpPr>
        <p:spPr>
          <a:xfrm>
            <a:off x="572493" y="238539"/>
            <a:ext cx="11018520" cy="1434415"/>
          </a:xfrm>
        </p:spPr>
        <p:txBody>
          <a:bodyPr anchor="b">
            <a:normAutofit/>
          </a:bodyPr>
          <a:lstStyle/>
          <a:p>
            <a:r>
              <a:rPr lang="en-IN" sz="4000" dirty="0">
                <a:latin typeface="Times New Roman" panose="02020603050405020304" pitchFamily="18" charset="0"/>
                <a:cs typeface="Times New Roman" panose="02020603050405020304" pitchFamily="18" charset="0"/>
              </a:rPr>
              <a:t>Results and Plots</a:t>
            </a:r>
            <a:endParaRPr lang="en-IN" sz="4000" dirty="0"/>
          </a:p>
        </p:txBody>
      </p:sp>
      <p:sp>
        <p:nvSpPr>
          <p:cNvPr id="37" name="sketchy line">
            <a:extLst>
              <a:ext uri="{FF2B5EF4-FFF2-40B4-BE49-F238E27FC236}">
                <a16:creationId xmlns:a16="http://schemas.microsoft.com/office/drawing/2014/main" id="{89462431-4D1F-C7EA-0561-A49EF1CDB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DFD401-726C-B829-D38F-F779588FBF68}"/>
              </a:ext>
            </a:extLst>
          </p:cNvPr>
          <p:cNvSpPr>
            <a:spLocks noGrp="1"/>
          </p:cNvSpPr>
          <p:nvPr>
            <p:ph idx="1"/>
          </p:nvPr>
        </p:nvSpPr>
        <p:spPr>
          <a:xfrm>
            <a:off x="572493" y="2071316"/>
            <a:ext cx="6713552" cy="4119172"/>
          </a:xfrm>
        </p:spPr>
        <p:txBody>
          <a:bodyPr anchor="t">
            <a:normAutofit fontScale="92500" lnSpcReduction="20000"/>
          </a:bodyPr>
          <a:lstStyle/>
          <a:p>
            <a:pPr lvl="0" algn="just">
              <a:lnSpc>
                <a:spcPct val="100000"/>
              </a:lnSpc>
            </a:pPr>
            <a:r>
              <a:rPr lang="en-US" sz="2000" b="0" dirty="0">
                <a:latin typeface="Times New Roman" panose="02020603050405020304" pitchFamily="18" charset="0"/>
                <a:cs typeface="Times New Roman" panose="02020603050405020304" pitchFamily="18" charset="0"/>
              </a:rPr>
              <a:t>The model shows excellent class separation with AUC scores of 0.98 (Pneumonia), 0.99 (Normal), and 1.00 (COVID-19), indicating robust diagnostic performance.</a:t>
            </a:r>
          </a:p>
          <a:p>
            <a:pPr lvl="0" algn="just">
              <a:lnSpc>
                <a:spcPct val="100000"/>
              </a:lnSpc>
            </a:pPr>
            <a:endParaRPr lang="en-US" sz="2000" b="0" dirty="0">
              <a:latin typeface="Times New Roman" panose="02020603050405020304" pitchFamily="18" charset="0"/>
              <a:cs typeface="Times New Roman" panose="02020603050405020304" pitchFamily="18" charset="0"/>
            </a:endParaRPr>
          </a:p>
          <a:p>
            <a:pPr lvl="0" algn="just">
              <a:lnSpc>
                <a:spcPct val="100000"/>
              </a:lnSpc>
            </a:pPr>
            <a:r>
              <a:rPr lang="en-US" sz="2000" b="0" dirty="0">
                <a:latin typeface="Times New Roman" panose="02020603050405020304" pitchFamily="18" charset="0"/>
                <a:cs typeface="Times New Roman" panose="02020603050405020304" pitchFamily="18" charset="0"/>
              </a:rPr>
              <a:t>All ROC curves are close to the top-left corner, showing high sensitivity and low false positives.</a:t>
            </a:r>
          </a:p>
          <a:p>
            <a:pPr lvl="0" algn="just">
              <a:lnSpc>
                <a:spcPct val="100000"/>
              </a:lnSpc>
            </a:pPr>
            <a:endParaRPr lang="en-US" sz="2000" b="0" dirty="0">
              <a:latin typeface="Times New Roman" panose="02020603050405020304" pitchFamily="18" charset="0"/>
              <a:cs typeface="Times New Roman" panose="02020603050405020304" pitchFamily="18" charset="0"/>
            </a:endParaRPr>
          </a:p>
          <a:p>
            <a:pPr lvl="0" algn="just">
              <a:lnSpc>
                <a:spcPct val="100000"/>
              </a:lnSpc>
            </a:pPr>
            <a:r>
              <a:rPr lang="en-US" sz="2000" b="0" dirty="0">
                <a:latin typeface="Times New Roman" panose="02020603050405020304" pitchFamily="18" charset="0"/>
                <a:cs typeface="Times New Roman" panose="02020603050405020304" pitchFamily="18" charset="0"/>
              </a:rPr>
              <a:t>High precision and recall values across all three classes, with F1-scores ranging from 0.94 to 0.98, indicating balanced and reliable predictions.</a:t>
            </a:r>
          </a:p>
          <a:p>
            <a:pPr lvl="0" algn="just">
              <a:lnSpc>
                <a:spcPct val="100000"/>
              </a:lnSpc>
            </a:pPr>
            <a:endParaRPr lang="en-US" sz="2000" b="0" dirty="0">
              <a:latin typeface="Times New Roman" panose="02020603050405020304" pitchFamily="18" charset="0"/>
              <a:cs typeface="Times New Roman" panose="02020603050405020304" pitchFamily="18" charset="0"/>
            </a:endParaRPr>
          </a:p>
          <a:p>
            <a:pPr lvl="0" algn="just">
              <a:lnSpc>
                <a:spcPct val="100000"/>
              </a:lnSpc>
            </a:pPr>
            <a:r>
              <a:rPr lang="en-US" sz="2000" b="0" dirty="0">
                <a:latin typeface="Times New Roman" panose="02020603050405020304" pitchFamily="18" charset="0"/>
                <a:cs typeface="Times New Roman" panose="02020603050405020304" pitchFamily="18" charset="0"/>
              </a:rPr>
              <a:t>The model performs especially well for COVID-19, achieving 0.99 precision and 0.98 recall.</a:t>
            </a:r>
          </a:p>
        </p:txBody>
      </p:sp>
      <p:pic>
        <p:nvPicPr>
          <p:cNvPr id="5" name="Picture 4">
            <a:extLst>
              <a:ext uri="{FF2B5EF4-FFF2-40B4-BE49-F238E27FC236}">
                <a16:creationId xmlns:a16="http://schemas.microsoft.com/office/drawing/2014/main" id="{3E14128A-A2FE-1A23-4C53-355CFE39DB78}"/>
              </a:ext>
            </a:extLst>
          </p:cNvPr>
          <p:cNvPicPr>
            <a:picLocks noChangeAspect="1"/>
          </p:cNvPicPr>
          <p:nvPr/>
        </p:nvPicPr>
        <p:blipFill>
          <a:blip r:embed="rId3"/>
          <a:stretch>
            <a:fillRect/>
          </a:stretch>
        </p:blipFill>
        <p:spPr>
          <a:xfrm>
            <a:off x="7858538" y="2071316"/>
            <a:ext cx="3981279" cy="2943078"/>
          </a:xfrm>
          <a:prstGeom prst="rect">
            <a:avLst/>
          </a:prstGeom>
        </p:spPr>
      </p:pic>
      <p:graphicFrame>
        <p:nvGraphicFramePr>
          <p:cNvPr id="6" name="Table 5">
            <a:extLst>
              <a:ext uri="{FF2B5EF4-FFF2-40B4-BE49-F238E27FC236}">
                <a16:creationId xmlns:a16="http://schemas.microsoft.com/office/drawing/2014/main" id="{58CD05A1-C46B-BA53-F3A9-A7617BA9F09C}"/>
              </a:ext>
            </a:extLst>
          </p:cNvPr>
          <p:cNvGraphicFramePr>
            <a:graphicFrameLocks noGrp="1"/>
          </p:cNvGraphicFramePr>
          <p:nvPr>
            <p:extLst>
              <p:ext uri="{D42A27DB-BD31-4B8C-83A1-F6EECF244321}">
                <p14:modId xmlns:p14="http://schemas.microsoft.com/office/powerpoint/2010/main" val="377986048"/>
              </p:ext>
            </p:extLst>
          </p:nvPr>
        </p:nvGraphicFramePr>
        <p:xfrm>
          <a:off x="7991299" y="5324749"/>
          <a:ext cx="3848518" cy="1040765"/>
        </p:xfrm>
        <a:graphic>
          <a:graphicData uri="http://schemas.openxmlformats.org/drawingml/2006/table">
            <a:tbl>
              <a:tblPr firstRow="1" firstCol="1" bandRow="1">
                <a:tableStyleId>{5C22544A-7EE6-4342-B048-85BDC9FD1C3A}</a:tableStyleId>
              </a:tblPr>
              <a:tblGrid>
                <a:gridCol w="1007364">
                  <a:extLst>
                    <a:ext uri="{9D8B030D-6E8A-4147-A177-3AD203B41FA5}">
                      <a16:colId xmlns:a16="http://schemas.microsoft.com/office/drawing/2014/main" val="3604222702"/>
                    </a:ext>
                  </a:extLst>
                </a:gridCol>
                <a:gridCol w="948432">
                  <a:extLst>
                    <a:ext uri="{9D8B030D-6E8A-4147-A177-3AD203B41FA5}">
                      <a16:colId xmlns:a16="http://schemas.microsoft.com/office/drawing/2014/main" val="2669408366"/>
                    </a:ext>
                  </a:extLst>
                </a:gridCol>
                <a:gridCol w="913442">
                  <a:extLst>
                    <a:ext uri="{9D8B030D-6E8A-4147-A177-3AD203B41FA5}">
                      <a16:colId xmlns:a16="http://schemas.microsoft.com/office/drawing/2014/main" val="1154929886"/>
                    </a:ext>
                  </a:extLst>
                </a:gridCol>
                <a:gridCol w="979280">
                  <a:extLst>
                    <a:ext uri="{9D8B030D-6E8A-4147-A177-3AD203B41FA5}">
                      <a16:colId xmlns:a16="http://schemas.microsoft.com/office/drawing/2014/main" val="1630262744"/>
                    </a:ext>
                  </a:extLst>
                </a:gridCol>
              </a:tblGrid>
              <a:tr h="264160">
                <a:tc>
                  <a:txBody>
                    <a:bodyPr/>
                    <a:lstStyle/>
                    <a:p>
                      <a:pPr algn="just">
                        <a:lnSpc>
                          <a:spcPct val="150000"/>
                        </a:lnSpc>
                        <a:buNone/>
                      </a:pPr>
                      <a:r>
                        <a:rPr lang="en-IN" sz="1200">
                          <a:effectLst/>
                        </a:rPr>
                        <a:t> </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lnSpc>
                          <a:spcPct val="150000"/>
                        </a:lnSpc>
                        <a:buNone/>
                      </a:pPr>
                      <a:r>
                        <a:rPr lang="en-IN" sz="1200">
                          <a:effectLst/>
                        </a:rPr>
                        <a:t>Precision</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lnSpc>
                          <a:spcPct val="150000"/>
                        </a:lnSpc>
                        <a:buNone/>
                      </a:pPr>
                      <a:r>
                        <a:rPr lang="en-IN" sz="1200">
                          <a:effectLst/>
                        </a:rPr>
                        <a:t>Recall</a:t>
                      </a:r>
                      <a:endParaRPr lang="en-IN"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lnSpc>
                          <a:spcPct val="150000"/>
                        </a:lnSpc>
                        <a:buNone/>
                      </a:pPr>
                      <a:r>
                        <a:rPr lang="en-IN" sz="1200">
                          <a:effectLst/>
                        </a:rPr>
                        <a:t>F1-Score</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868364301"/>
                  </a:ext>
                </a:extLst>
              </a:tr>
              <a:tr h="263525">
                <a:tc>
                  <a:txBody>
                    <a:bodyPr/>
                    <a:lstStyle/>
                    <a:p>
                      <a:pPr algn="ctr">
                        <a:lnSpc>
                          <a:spcPct val="150000"/>
                        </a:lnSpc>
                        <a:buNone/>
                      </a:pPr>
                      <a:r>
                        <a:rPr lang="en-IN" sz="1200">
                          <a:effectLst/>
                        </a:rPr>
                        <a:t>Pneumonia</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lnSpc>
                          <a:spcPct val="150000"/>
                        </a:lnSpc>
                        <a:buNone/>
                      </a:pPr>
                      <a:r>
                        <a:rPr lang="en-IN" sz="1200">
                          <a:effectLst/>
                        </a:rPr>
                        <a:t>0.96</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lnSpc>
                          <a:spcPct val="150000"/>
                        </a:lnSpc>
                        <a:buNone/>
                      </a:pPr>
                      <a:r>
                        <a:rPr lang="en-IN" sz="1200">
                          <a:effectLst/>
                        </a:rPr>
                        <a:t>0.94</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lnSpc>
                          <a:spcPct val="150000"/>
                        </a:lnSpc>
                        <a:buNone/>
                      </a:pPr>
                      <a:r>
                        <a:rPr lang="en-IN" sz="1200">
                          <a:effectLst/>
                        </a:rPr>
                        <a:t>0.95</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299616087"/>
                  </a:ext>
                </a:extLst>
              </a:tr>
              <a:tr h="263525">
                <a:tc>
                  <a:txBody>
                    <a:bodyPr/>
                    <a:lstStyle/>
                    <a:p>
                      <a:pPr algn="ctr">
                        <a:lnSpc>
                          <a:spcPct val="150000"/>
                        </a:lnSpc>
                        <a:buNone/>
                      </a:pPr>
                      <a:r>
                        <a:rPr lang="en-IN" sz="1200">
                          <a:effectLst/>
                        </a:rPr>
                        <a:t>Normal</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lnSpc>
                          <a:spcPct val="150000"/>
                        </a:lnSpc>
                        <a:buNone/>
                      </a:pPr>
                      <a:r>
                        <a:rPr lang="en-IN" sz="1200" dirty="0">
                          <a:effectLst/>
                        </a:rPr>
                        <a:t>0.93</a:t>
                      </a:r>
                      <a:endParaRPr lang="en-IN"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lnSpc>
                          <a:spcPct val="150000"/>
                        </a:lnSpc>
                        <a:buNone/>
                      </a:pPr>
                      <a:r>
                        <a:rPr lang="en-IN" sz="1200">
                          <a:effectLst/>
                        </a:rPr>
                        <a:t>0.95</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lnSpc>
                          <a:spcPct val="150000"/>
                        </a:lnSpc>
                        <a:buNone/>
                      </a:pPr>
                      <a:r>
                        <a:rPr lang="en-IN" sz="1200">
                          <a:effectLst/>
                        </a:rPr>
                        <a:t>0.94</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418320336"/>
                  </a:ext>
                </a:extLst>
              </a:tr>
              <a:tr h="249555">
                <a:tc>
                  <a:txBody>
                    <a:bodyPr/>
                    <a:lstStyle/>
                    <a:p>
                      <a:pPr algn="ctr">
                        <a:lnSpc>
                          <a:spcPct val="150000"/>
                        </a:lnSpc>
                        <a:buNone/>
                      </a:pPr>
                      <a:r>
                        <a:rPr lang="en-IN" sz="1200">
                          <a:effectLst/>
                        </a:rPr>
                        <a:t>Covid-19</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lnSpc>
                          <a:spcPct val="150000"/>
                        </a:lnSpc>
                        <a:buNone/>
                      </a:pPr>
                      <a:r>
                        <a:rPr lang="en-IN" sz="1200">
                          <a:effectLst/>
                        </a:rPr>
                        <a:t>0.99</a:t>
                      </a:r>
                      <a:endParaRPr lang="en-IN"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lnSpc>
                          <a:spcPct val="150000"/>
                        </a:lnSpc>
                        <a:buNone/>
                      </a:pPr>
                      <a:r>
                        <a:rPr lang="en-IN" sz="1200">
                          <a:effectLst/>
                        </a:rPr>
                        <a:t>0.98</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lnSpc>
                          <a:spcPct val="150000"/>
                        </a:lnSpc>
                        <a:buNone/>
                      </a:pPr>
                      <a:r>
                        <a:rPr lang="en-IN" sz="1200" dirty="0">
                          <a:effectLst/>
                        </a:rPr>
                        <a:t>0.98</a:t>
                      </a:r>
                      <a:endParaRPr lang="en-IN"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342392895"/>
                  </a:ext>
                </a:extLst>
              </a:tr>
            </a:tbl>
          </a:graphicData>
        </a:graphic>
      </p:graphicFrame>
    </p:spTree>
    <p:extLst>
      <p:ext uri="{BB962C8B-B14F-4D97-AF65-F5344CB8AC3E}">
        <p14:creationId xmlns:p14="http://schemas.microsoft.com/office/powerpoint/2010/main" val="3912001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744930-60BC-47D7-C58D-48C8C9FD208B}"/>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546636-2932-8018-4A2F-315ED1E837C9}"/>
              </a:ext>
            </a:extLst>
          </p:cNvPr>
          <p:cNvSpPr>
            <a:spLocks noGrp="1"/>
          </p:cNvSpPr>
          <p:nvPr>
            <p:ph type="title"/>
          </p:nvPr>
        </p:nvSpPr>
        <p:spPr>
          <a:xfrm>
            <a:off x="1115568" y="548640"/>
            <a:ext cx="10168128" cy="1179576"/>
          </a:xfrm>
        </p:spPr>
        <p:txBody>
          <a:bodyPr>
            <a:normAutofit/>
          </a:bodyPr>
          <a:lstStyle/>
          <a:p>
            <a:r>
              <a:rPr lang="en-IN" sz="4000" dirty="0">
                <a:latin typeface="Times New Roman" panose="02020603050405020304" pitchFamily="18" charset="0"/>
                <a:cs typeface="Times New Roman" panose="02020603050405020304" pitchFamily="18" charset="0"/>
              </a:rPr>
              <a:t>Conclusion</a:t>
            </a:r>
            <a:endParaRPr lang="en-IN" sz="4000" dirty="0"/>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F6B860E-17A3-3955-0BA3-2E90FC91FA08}"/>
              </a:ext>
            </a:extLst>
          </p:cNvPr>
          <p:cNvSpPr>
            <a:spLocks noGrp="1"/>
          </p:cNvSpPr>
          <p:nvPr>
            <p:ph idx="1"/>
          </p:nvPr>
        </p:nvSpPr>
        <p:spPr>
          <a:xfrm>
            <a:off x="1115568" y="2481943"/>
            <a:ext cx="10168128" cy="3695020"/>
          </a:xfrm>
        </p:spPr>
        <p:txBody>
          <a:bodyPr>
            <a:normAutofit/>
          </a:bodyPr>
          <a:lstStyle/>
          <a:p>
            <a:pPr algn="just"/>
            <a:r>
              <a:rPr lang="en-US" sz="2000" dirty="0">
                <a:latin typeface="Times New Roman" panose="02020603050405020304" pitchFamily="18" charset="0"/>
                <a:cs typeface="Times New Roman" panose="02020603050405020304" pitchFamily="18" charset="0"/>
              </a:rPr>
              <a:t>This work presents a reliable and explainable deep learning system for classifying chest X-rays into COVID-19, Pneumonia, and Normal using CLAHE, EfficientNetV2S, and Grad-CAM.</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model achieved high accuracy (95.68%) and AUC (0.9884), proving its effectiveness in real-world diagnosis.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Grad-CAM visualizations enhance trust by showing disease-relevant regions.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system offers a strong foundation for AI-assisted medical diagnosis.</a:t>
            </a:r>
          </a:p>
        </p:txBody>
      </p:sp>
    </p:spTree>
    <p:extLst>
      <p:ext uri="{BB962C8B-B14F-4D97-AF65-F5344CB8AC3E}">
        <p14:creationId xmlns:p14="http://schemas.microsoft.com/office/powerpoint/2010/main" val="4216977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411</TotalTime>
  <Words>1920</Words>
  <Application>Microsoft Office PowerPoint</Application>
  <PresentationFormat>Widescreen</PresentationFormat>
  <Paragraphs>216</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Calibri</vt:lpstr>
      <vt:lpstr>Times New Roman</vt:lpstr>
      <vt:lpstr>Office Theme</vt:lpstr>
      <vt:lpstr>Explainable AI for Chest Disease Diagnosis: A Grad-CAM Enhanced EfficientNetV2S Approach</vt:lpstr>
      <vt:lpstr>Introduction</vt:lpstr>
      <vt:lpstr>Materials and Methods</vt:lpstr>
      <vt:lpstr>Materials and Methods</vt:lpstr>
      <vt:lpstr>Image Enhancement &amp; Explainability</vt:lpstr>
      <vt:lpstr>EfficientNetV2S Over Traditional CNN</vt:lpstr>
      <vt:lpstr>Results and Plots</vt:lpstr>
      <vt:lpstr>Results and Plots</vt:lpstr>
      <vt:lpstr>Conclusion</vt:lpstr>
      <vt:lpstr>Future Works</vt:lpstr>
      <vt:lpstr>Acknowledgement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Anuranj V V</dc:creator>
  <cp:lastModifiedBy>Anuranj V V</cp:lastModifiedBy>
  <cp:revision>8</cp:revision>
  <dcterms:created xsi:type="dcterms:W3CDTF">2025-05-09T15:29:04Z</dcterms:created>
  <dcterms:modified xsi:type="dcterms:W3CDTF">2025-05-13T17:22:54Z</dcterms:modified>
</cp:coreProperties>
</file>