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59" r:id="rId7"/>
    <p:sldId id="261" r:id="rId8"/>
    <p:sldId id="262"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4" d="100"/>
          <a:sy n="104" d="100"/>
        </p:scale>
        <p:origin x="63"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914F-BCB8-4DF4-901F-408B1AB5A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C57B1-AFCE-4228-93BA-E913A860B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A74981-5710-4720-8A1F-3FDC48F523F9}"/>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F6A20F20-1C80-4134-9500-0F1B60592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D9390-3E94-43DB-AF66-FFC2E218BCDC}"/>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49149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F28E-11E4-4361-A8A0-ABD7784652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8C9F63-2C56-457E-8017-88CF1576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9B733-0881-4C37-B328-217B800A17B6}"/>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D7064EBC-FCE0-4EEE-9048-12435CA56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0BEAC-96EC-4656-8569-6B1BD30B6AE3}"/>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238632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216B5-04FB-4971-A590-0730E6F80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FD2955-4939-487D-84A4-EBA560150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9177F-5B9C-4B6F-9B0B-36E287299A1E}"/>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EDD953C9-096D-4920-A60E-A0EF7CF04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CFF5C-BA46-49CC-B78A-FFCFEDB0050F}"/>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317125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E951-8DCF-4F2C-A118-A00A4D81F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4DE5A-0304-42A1-ABDF-41D4489FB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D22F4-4DEC-486E-A7FC-AFEC00AE1780}"/>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529D8BD8-0C96-4F68-BC97-F0D78BA1A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B0649-2DDA-402A-A87E-C28E03A5DD1E}"/>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312857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8E97-F377-42B8-B045-8D975D49A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94C08-7FC3-4FFD-AD66-087C42B49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608FD-9A5E-44C0-8FB5-176B22100C8D}"/>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ECA2947B-B389-4C17-BD40-A66BCB219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2F366-1709-4FA2-A0C3-52E12CF79187}"/>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79150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C474-1984-4B83-96CF-3B11FBE93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5FEFE-03B4-49A6-8E3B-55586E74E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7CD4BE-189F-4409-8FB9-A913D709C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C04018-0BF5-4FCA-BFB9-4ED3CC14993D}"/>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6" name="Footer Placeholder 5">
            <a:extLst>
              <a:ext uri="{FF2B5EF4-FFF2-40B4-BE49-F238E27FC236}">
                <a16:creationId xmlns:a16="http://schemas.microsoft.com/office/drawing/2014/main" id="{471D8123-1734-4320-9A37-51B1BEBB9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EA8E8-2960-4F44-8C13-6D21D3AF3B95}"/>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33798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4F5D-62A0-4A7D-BDC9-FBA8F62329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894586-4042-4AD9-89AA-188CAFC53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303C4-FD17-425A-A5B9-0B6EAD7A8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E9846-46A6-41FB-AE32-E99836E95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1E97E-9D25-4B76-AE4D-E572F24068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9AFB1-9097-4281-9FD4-7D71E4BCBB32}"/>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8" name="Footer Placeholder 7">
            <a:extLst>
              <a:ext uri="{FF2B5EF4-FFF2-40B4-BE49-F238E27FC236}">
                <a16:creationId xmlns:a16="http://schemas.microsoft.com/office/drawing/2014/main" id="{2A0586A9-5BB9-49C8-86CE-5FA986E37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2B9FD-3D72-498E-9EB8-072A9655B713}"/>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104461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6D86-5FFF-4730-ADD7-16E389A22F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02C64-68A3-4675-BF7D-6291776E63F7}"/>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4" name="Footer Placeholder 3">
            <a:extLst>
              <a:ext uri="{FF2B5EF4-FFF2-40B4-BE49-F238E27FC236}">
                <a16:creationId xmlns:a16="http://schemas.microsoft.com/office/drawing/2014/main" id="{1D4EE2A4-C616-47E4-AA88-45326F0D2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0B25D-843E-4A60-9C09-3B994A6F763B}"/>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24433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818B9-A7B8-4E1C-A672-26F3199F3C79}"/>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3" name="Footer Placeholder 2">
            <a:extLst>
              <a:ext uri="{FF2B5EF4-FFF2-40B4-BE49-F238E27FC236}">
                <a16:creationId xmlns:a16="http://schemas.microsoft.com/office/drawing/2014/main" id="{01629D7C-2E79-47A2-A742-902C52FE65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4DC495-DD52-446F-8BA3-D7E587643CF0}"/>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208405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DFC-A5DF-4EA5-BA31-3C1D30E85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E85CA2-7EB7-40A9-9468-70E7FAC2F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DEC44-2A7F-4ECE-8D89-392496E3E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F284E-DCC6-4A27-B82B-C40BAC50E29D}"/>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6" name="Footer Placeholder 5">
            <a:extLst>
              <a:ext uri="{FF2B5EF4-FFF2-40B4-BE49-F238E27FC236}">
                <a16:creationId xmlns:a16="http://schemas.microsoft.com/office/drawing/2014/main" id="{03B9EA57-C4F8-474C-9281-3DDE8C9E4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F5386-E445-4565-B1F3-962FD0F0A8DB}"/>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92195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4A24-FAE9-47C4-999D-28DA0AFA1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A424A-53F9-4E8B-A1DC-818467DC5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B9AE6-5715-4708-A697-2C0E94005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5DCF0-275E-45AE-B217-45779F9FD642}"/>
              </a:ext>
            </a:extLst>
          </p:cNvPr>
          <p:cNvSpPr>
            <a:spLocks noGrp="1"/>
          </p:cNvSpPr>
          <p:nvPr>
            <p:ph type="dt" sz="half" idx="10"/>
          </p:nvPr>
        </p:nvSpPr>
        <p:spPr/>
        <p:txBody>
          <a:bodyPr/>
          <a:lstStyle/>
          <a:p>
            <a:fld id="{3E47F993-5486-402A-AB2A-A0AFE23E5120}" type="datetimeFigureOut">
              <a:rPr lang="en-US" smtClean="0"/>
              <a:t>06/22/2019</a:t>
            </a:fld>
            <a:endParaRPr lang="en-US"/>
          </a:p>
        </p:txBody>
      </p:sp>
      <p:sp>
        <p:nvSpPr>
          <p:cNvPr id="6" name="Footer Placeholder 5">
            <a:extLst>
              <a:ext uri="{FF2B5EF4-FFF2-40B4-BE49-F238E27FC236}">
                <a16:creationId xmlns:a16="http://schemas.microsoft.com/office/drawing/2014/main" id="{4C8EF16E-7532-426F-97E3-E86BF0EFE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DE8F6-F1EB-49A2-9D2F-DA2D3D13CAC2}"/>
              </a:ext>
            </a:extLst>
          </p:cNvPr>
          <p:cNvSpPr>
            <a:spLocks noGrp="1"/>
          </p:cNvSpPr>
          <p:nvPr>
            <p:ph type="sldNum" sz="quarter" idx="12"/>
          </p:nvPr>
        </p:nvSpPr>
        <p:spPr/>
        <p:txBody>
          <a:bodyPr/>
          <a:lstStyle/>
          <a:p>
            <a:fld id="{94BAFC0E-AA97-46AF-AEEE-9BDE1FF00FA0}" type="slidenum">
              <a:rPr lang="en-US" smtClean="0"/>
              <a:t>‹#›</a:t>
            </a:fld>
            <a:endParaRPr lang="en-US"/>
          </a:p>
        </p:txBody>
      </p:sp>
    </p:spTree>
    <p:extLst>
      <p:ext uri="{BB962C8B-B14F-4D97-AF65-F5344CB8AC3E}">
        <p14:creationId xmlns:p14="http://schemas.microsoft.com/office/powerpoint/2010/main" val="390307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C21C8-CC41-4693-B8D1-A24BCBC40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104521-8108-4430-BD65-726F0A0C9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9A57C-3D70-4EB7-B246-0A5D0D31D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7F993-5486-402A-AB2A-A0AFE23E5120}" type="datetimeFigureOut">
              <a:rPr lang="en-US" smtClean="0"/>
              <a:t>06/22/2019</a:t>
            </a:fld>
            <a:endParaRPr lang="en-US"/>
          </a:p>
        </p:txBody>
      </p:sp>
      <p:sp>
        <p:nvSpPr>
          <p:cNvPr id="5" name="Footer Placeholder 4">
            <a:extLst>
              <a:ext uri="{FF2B5EF4-FFF2-40B4-BE49-F238E27FC236}">
                <a16:creationId xmlns:a16="http://schemas.microsoft.com/office/drawing/2014/main" id="{2FC54605-C24A-4419-AE4C-A3B7875B1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A626C-4B19-411B-8F25-245C61ED8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AFC0E-AA97-46AF-AEEE-9BDE1FF00FA0}" type="slidenum">
              <a:rPr lang="en-US" smtClean="0"/>
              <a:t>‹#›</a:t>
            </a:fld>
            <a:endParaRPr lang="en-US"/>
          </a:p>
        </p:txBody>
      </p:sp>
    </p:spTree>
    <p:extLst>
      <p:ext uri="{BB962C8B-B14F-4D97-AF65-F5344CB8AC3E}">
        <p14:creationId xmlns:p14="http://schemas.microsoft.com/office/powerpoint/2010/main" val="327527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148DA8-4276-40FD-9CD6-200297363919}"/>
              </a:ext>
            </a:extLst>
          </p:cNvPr>
          <p:cNvSpPr txBox="1"/>
          <p:nvPr/>
        </p:nvSpPr>
        <p:spPr>
          <a:xfrm>
            <a:off x="1909482" y="2168547"/>
            <a:ext cx="7353666" cy="2123658"/>
          </a:xfrm>
          <a:prstGeom prst="rect">
            <a:avLst/>
          </a:prstGeom>
          <a:noFill/>
        </p:spPr>
        <p:txBody>
          <a:bodyPr wrap="square" rtlCol="0">
            <a:spAutoFit/>
          </a:bodyPr>
          <a:lstStyle/>
          <a:p>
            <a:pPr algn="ctr"/>
            <a:r>
              <a:rPr lang="en-US" sz="4400" dirty="0"/>
              <a:t>Machine Learning Deployment Challenge </a:t>
            </a:r>
          </a:p>
          <a:p>
            <a:pPr algn="ctr"/>
            <a:r>
              <a:rPr lang="en-US" sz="4400" dirty="0"/>
              <a:t>Apple</a:t>
            </a:r>
          </a:p>
        </p:txBody>
      </p:sp>
    </p:spTree>
    <p:extLst>
      <p:ext uri="{BB962C8B-B14F-4D97-AF65-F5344CB8AC3E}">
        <p14:creationId xmlns:p14="http://schemas.microsoft.com/office/powerpoint/2010/main" val="110490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11F3D-F5CC-4508-A66C-737AE7A350E2}"/>
              </a:ext>
            </a:extLst>
          </p:cNvPr>
          <p:cNvSpPr txBox="1"/>
          <p:nvPr/>
        </p:nvSpPr>
        <p:spPr>
          <a:xfrm>
            <a:off x="3025588" y="2420470"/>
            <a:ext cx="7812741" cy="830997"/>
          </a:xfrm>
          <a:prstGeom prst="rect">
            <a:avLst/>
          </a:prstGeom>
          <a:noFill/>
        </p:spPr>
        <p:txBody>
          <a:bodyPr wrap="square" rtlCol="0">
            <a:spAutoFit/>
          </a:bodyPr>
          <a:lstStyle/>
          <a:p>
            <a:r>
              <a:rPr lang="en-US" sz="2400" dirty="0"/>
              <a:t>Thanks for the challenge!</a:t>
            </a:r>
          </a:p>
          <a:p>
            <a:r>
              <a:rPr lang="en-US" sz="2400" dirty="0"/>
              <a:t>I thoroughly enjoyed while implementing the task. </a:t>
            </a:r>
          </a:p>
        </p:txBody>
      </p:sp>
    </p:spTree>
    <p:extLst>
      <p:ext uri="{BB962C8B-B14F-4D97-AF65-F5344CB8AC3E}">
        <p14:creationId xmlns:p14="http://schemas.microsoft.com/office/powerpoint/2010/main" val="190408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F9A6AB-C2CF-4CA1-AD40-9D0D09DB7200}"/>
              </a:ext>
            </a:extLst>
          </p:cNvPr>
          <p:cNvSpPr txBox="1"/>
          <p:nvPr/>
        </p:nvSpPr>
        <p:spPr>
          <a:xfrm>
            <a:off x="949137" y="1410375"/>
            <a:ext cx="1029372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For creating the server, Flask microframework has been chosen since it comes with built-in light weight web servers.</a:t>
            </a:r>
          </a:p>
          <a:p>
            <a:pPr marL="285750" indent="-285750">
              <a:buFont typeface="Arial" panose="020B0604020202020204" pitchFamily="34" charset="0"/>
              <a:buChar char="•"/>
            </a:pPr>
            <a:r>
              <a:rPr lang="en-US" dirty="0"/>
              <a:t>A pretrained Kera model called ResNet50 has been chosen from the </a:t>
            </a:r>
            <a:r>
              <a:rPr lang="en-US" dirty="0" err="1"/>
              <a:t>Keras</a:t>
            </a:r>
            <a:r>
              <a:rPr lang="en-US" dirty="0"/>
              <a:t> pretrained deep learning model repository.</a:t>
            </a:r>
          </a:p>
          <a:p>
            <a:pPr marL="285750" indent="-285750">
              <a:buFont typeface="Arial" panose="020B0604020202020204" pitchFamily="34" charset="0"/>
              <a:buChar char="•"/>
            </a:pPr>
            <a:r>
              <a:rPr lang="en-US" dirty="0"/>
              <a:t> Some of the function signature of the server are given below.</a:t>
            </a:r>
          </a:p>
          <a:p>
            <a:pPr marL="742950" lvl="1" indent="-285750">
              <a:buFont typeface="Arial" panose="020B0604020202020204" pitchFamily="34" charset="0"/>
              <a:buChar char="•"/>
            </a:pPr>
            <a:r>
              <a:rPr lang="en-US" dirty="0"/>
              <a:t>def </a:t>
            </a:r>
            <a:r>
              <a:rPr lang="en-US" dirty="0" err="1"/>
              <a:t>load_model</a:t>
            </a:r>
            <a:r>
              <a:rPr lang="en-US" dirty="0"/>
              <a:t>(): This is to load the model.</a:t>
            </a:r>
          </a:p>
          <a:p>
            <a:pPr marL="742950" lvl="1" indent="-285750">
              <a:buFont typeface="Arial" panose="020B0604020202020204" pitchFamily="34" charset="0"/>
              <a:buChar char="•"/>
            </a:pPr>
            <a:r>
              <a:rPr lang="en-US" dirty="0"/>
              <a:t>def </a:t>
            </a:r>
            <a:r>
              <a:rPr lang="en-US" dirty="0" err="1"/>
              <a:t>prepare_image</a:t>
            </a:r>
            <a:r>
              <a:rPr lang="en-US" dirty="0"/>
              <a:t>(image, target): This is the method to preprocess the image before sending it to the model for analyzing and prediction.</a:t>
            </a:r>
          </a:p>
          <a:p>
            <a:pPr marL="742950" lvl="1" indent="-285750">
              <a:buFont typeface="Arial" panose="020B0604020202020204" pitchFamily="34" charset="0"/>
              <a:buChar char="•"/>
            </a:pPr>
            <a:r>
              <a:rPr lang="en-US" dirty="0"/>
              <a:t>def status(): This is to handle the GET requests.</a:t>
            </a:r>
          </a:p>
          <a:p>
            <a:pPr marL="742950" lvl="1" indent="-285750">
              <a:buFont typeface="Arial" panose="020B0604020202020204" pitchFamily="34" charset="0"/>
              <a:buChar char="•"/>
            </a:pPr>
            <a:r>
              <a:rPr lang="en-US" dirty="0"/>
              <a:t>def predict(): This is to handle the POST request for showing the prediction results after running the model against the given input image.</a:t>
            </a:r>
          </a:p>
          <a:p>
            <a:pPr marL="742950" lvl="1" indent="-285750">
              <a:buFont typeface="Arial" panose="020B0604020202020204" pitchFamily="34" charset="0"/>
              <a:buChar char="•"/>
            </a:pPr>
            <a:r>
              <a:rPr lang="en-US" dirty="0"/>
              <a:t>def </a:t>
            </a:r>
            <a:r>
              <a:rPr lang="en-US" dirty="0" err="1"/>
              <a:t>catch_all</a:t>
            </a:r>
            <a:r>
              <a:rPr lang="en-US" dirty="0"/>
              <a:t>(path): To handle any unexpected route that has not been defined in the server.</a:t>
            </a:r>
          </a:p>
          <a:p>
            <a:pPr marL="742950" lvl="1" indent="-285750">
              <a:buFont typeface="Arial" panose="020B0604020202020204" pitchFamily="34" charset="0"/>
              <a:buChar char="•"/>
            </a:pPr>
            <a:r>
              <a:rPr lang="en-US" dirty="0"/>
              <a:t>def </a:t>
            </a:r>
            <a:r>
              <a:rPr lang="en-US" dirty="0" err="1"/>
              <a:t>handle_error</a:t>
            </a:r>
            <a:r>
              <a:rPr lang="en-US" dirty="0"/>
              <a:t>(error): To handle any errors or exceptions that may arise during API calls.</a:t>
            </a:r>
          </a:p>
          <a:p>
            <a:pPr lvl="1"/>
            <a:endParaRPr lang="en-US" dirty="0"/>
          </a:p>
          <a:p>
            <a:pPr marL="742950" lvl="1"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49F19ADF-3B4F-4704-AADB-D6962DB0A120}"/>
              </a:ext>
            </a:extLst>
          </p:cNvPr>
          <p:cNvSpPr/>
          <p:nvPr/>
        </p:nvSpPr>
        <p:spPr>
          <a:xfrm>
            <a:off x="4192338" y="306151"/>
            <a:ext cx="3807324" cy="523220"/>
          </a:xfrm>
          <a:prstGeom prst="rect">
            <a:avLst/>
          </a:prstGeom>
          <a:ln>
            <a:solidFill>
              <a:schemeClr val="accent1">
                <a:lumMod val="60000"/>
                <a:lumOff val="40000"/>
              </a:schemeClr>
            </a:solidFill>
          </a:ln>
        </p:spPr>
        <p:txBody>
          <a:bodyPr wrap="none">
            <a:spAutoFit/>
          </a:bodyPr>
          <a:lstStyle/>
          <a:p>
            <a:pPr algn="ctr"/>
            <a:r>
              <a:rPr lang="en-US" sz="2800" dirty="0"/>
              <a:t>Creating the HTTP server</a:t>
            </a:r>
          </a:p>
        </p:txBody>
      </p:sp>
    </p:spTree>
    <p:extLst>
      <p:ext uri="{BB962C8B-B14F-4D97-AF65-F5344CB8AC3E}">
        <p14:creationId xmlns:p14="http://schemas.microsoft.com/office/powerpoint/2010/main" val="203571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A4538C-7AD2-4CC2-BA12-5EB94985CB9F}"/>
              </a:ext>
            </a:extLst>
          </p:cNvPr>
          <p:cNvSpPr/>
          <p:nvPr/>
        </p:nvSpPr>
        <p:spPr>
          <a:xfrm>
            <a:off x="4724821" y="193705"/>
            <a:ext cx="2742358" cy="461665"/>
          </a:xfrm>
          <a:prstGeom prst="rect">
            <a:avLst/>
          </a:prstGeom>
          <a:ln>
            <a:solidFill>
              <a:schemeClr val="accent1">
                <a:lumMod val="60000"/>
                <a:lumOff val="40000"/>
              </a:schemeClr>
            </a:solidFill>
          </a:ln>
        </p:spPr>
        <p:txBody>
          <a:bodyPr wrap="square">
            <a:spAutoFit/>
          </a:bodyPr>
          <a:lstStyle/>
          <a:p>
            <a:r>
              <a:rPr lang="en-US" sz="2400" dirty="0"/>
              <a:t>Running the Server</a:t>
            </a:r>
          </a:p>
        </p:txBody>
      </p:sp>
      <p:pic>
        <p:nvPicPr>
          <p:cNvPr id="6" name="Picture 5" descr="A screenshot of a cell phone&#10;&#10;Description automatically generated">
            <a:extLst>
              <a:ext uri="{FF2B5EF4-FFF2-40B4-BE49-F238E27FC236}">
                <a16:creationId xmlns:a16="http://schemas.microsoft.com/office/drawing/2014/main" id="{6C75F03D-5E43-4E88-8A1E-CBF3873F6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870" y="821622"/>
            <a:ext cx="6017559" cy="5611840"/>
          </a:xfrm>
          <a:prstGeom prst="rect">
            <a:avLst/>
          </a:prstGeom>
        </p:spPr>
      </p:pic>
      <p:pic>
        <p:nvPicPr>
          <p:cNvPr id="13" name="Picture 12">
            <a:extLst>
              <a:ext uri="{FF2B5EF4-FFF2-40B4-BE49-F238E27FC236}">
                <a16:creationId xmlns:a16="http://schemas.microsoft.com/office/drawing/2014/main" id="{CA67FEBC-29BE-419E-889B-619B462E29B4}"/>
              </a:ext>
            </a:extLst>
          </p:cNvPr>
          <p:cNvPicPr>
            <a:picLocks noChangeAspect="1"/>
          </p:cNvPicPr>
          <p:nvPr/>
        </p:nvPicPr>
        <p:blipFill>
          <a:blip r:embed="rId3"/>
          <a:stretch>
            <a:fillRect/>
          </a:stretch>
        </p:blipFill>
        <p:spPr>
          <a:xfrm>
            <a:off x="255494" y="2212041"/>
            <a:ext cx="4914899" cy="3906369"/>
          </a:xfrm>
          <a:prstGeom prst="rect">
            <a:avLst/>
          </a:prstGeom>
        </p:spPr>
      </p:pic>
      <p:sp>
        <p:nvSpPr>
          <p:cNvPr id="15" name="TextBox 14">
            <a:extLst>
              <a:ext uri="{FF2B5EF4-FFF2-40B4-BE49-F238E27FC236}">
                <a16:creationId xmlns:a16="http://schemas.microsoft.com/office/drawing/2014/main" id="{15B9E36C-9F28-47E2-BBFE-46B6C6E963D2}"/>
              </a:ext>
            </a:extLst>
          </p:cNvPr>
          <p:cNvSpPr txBox="1"/>
          <p:nvPr/>
        </p:nvSpPr>
        <p:spPr>
          <a:xfrm>
            <a:off x="356347" y="821622"/>
            <a:ext cx="3895165" cy="923330"/>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dirty="0"/>
              <a:t>The running instructions and the snapshot of running the server from the local machine is given here</a:t>
            </a:r>
          </a:p>
        </p:txBody>
      </p:sp>
    </p:spTree>
    <p:extLst>
      <p:ext uri="{BB962C8B-B14F-4D97-AF65-F5344CB8AC3E}">
        <p14:creationId xmlns:p14="http://schemas.microsoft.com/office/powerpoint/2010/main" val="242755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90F60-43B9-4EE8-A13D-743C26550BE1}"/>
              </a:ext>
            </a:extLst>
          </p:cNvPr>
          <p:cNvSpPr txBox="1"/>
          <p:nvPr/>
        </p:nvSpPr>
        <p:spPr>
          <a:xfrm>
            <a:off x="1039905" y="1916206"/>
            <a:ext cx="1034078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While Choosing the AMI Deep Learning Base AMI (Ubuntu) has been chosen since it is most fit for any Deep Learning or Machine Learning based Task.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this assignment EC2 instance type is chosen as t2.micro since it is in the free tier and for general purpose computing  (But for production work or computational intensive tasks there are other much powerful instances which can be chosen based on the task in hand).</a:t>
            </a:r>
          </a:p>
        </p:txBody>
      </p:sp>
    </p:spTree>
    <p:extLst>
      <p:ext uri="{BB962C8B-B14F-4D97-AF65-F5344CB8AC3E}">
        <p14:creationId xmlns:p14="http://schemas.microsoft.com/office/powerpoint/2010/main" val="4917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FB3DF7-838B-4E98-8D9C-B82387B6525E}"/>
              </a:ext>
            </a:extLst>
          </p:cNvPr>
          <p:cNvPicPr>
            <a:picLocks noChangeAspect="1"/>
          </p:cNvPicPr>
          <p:nvPr/>
        </p:nvPicPr>
        <p:blipFill>
          <a:blip r:embed="rId2"/>
          <a:stretch>
            <a:fillRect/>
          </a:stretch>
        </p:blipFill>
        <p:spPr>
          <a:xfrm>
            <a:off x="196071" y="1246173"/>
            <a:ext cx="11597000" cy="5393342"/>
          </a:xfrm>
          <a:prstGeom prst="rect">
            <a:avLst/>
          </a:prstGeom>
        </p:spPr>
      </p:pic>
      <p:sp>
        <p:nvSpPr>
          <p:cNvPr id="4" name="TextBox 3">
            <a:extLst>
              <a:ext uri="{FF2B5EF4-FFF2-40B4-BE49-F238E27FC236}">
                <a16:creationId xmlns:a16="http://schemas.microsoft.com/office/drawing/2014/main" id="{38C3776B-B676-4B92-95BB-545E24D7BDC6}"/>
              </a:ext>
            </a:extLst>
          </p:cNvPr>
          <p:cNvSpPr txBox="1"/>
          <p:nvPr/>
        </p:nvSpPr>
        <p:spPr>
          <a:xfrm>
            <a:off x="2535505" y="451666"/>
            <a:ext cx="7120990" cy="369332"/>
          </a:xfrm>
          <a:prstGeom prst="rect">
            <a:avLst/>
          </a:prstGeom>
          <a:noFill/>
        </p:spPr>
        <p:txBody>
          <a:bodyPr wrap="square" rtlCol="0">
            <a:spAutoFit/>
          </a:bodyPr>
          <a:lstStyle/>
          <a:p>
            <a:pPr algn="ctr"/>
            <a:r>
              <a:rPr lang="en-US" dirty="0"/>
              <a:t>Snapshot of the running instance in the AWS EC2</a:t>
            </a:r>
          </a:p>
        </p:txBody>
      </p:sp>
    </p:spTree>
    <p:extLst>
      <p:ext uri="{BB962C8B-B14F-4D97-AF65-F5344CB8AC3E}">
        <p14:creationId xmlns:p14="http://schemas.microsoft.com/office/powerpoint/2010/main" val="394287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47F34-FB9E-46F3-8585-6A48326CC28F}"/>
              </a:ext>
            </a:extLst>
          </p:cNvPr>
          <p:cNvPicPr>
            <a:picLocks noChangeAspect="1"/>
          </p:cNvPicPr>
          <p:nvPr/>
        </p:nvPicPr>
        <p:blipFill>
          <a:blip r:embed="rId2"/>
          <a:stretch>
            <a:fillRect/>
          </a:stretch>
        </p:blipFill>
        <p:spPr>
          <a:xfrm>
            <a:off x="347958" y="1363288"/>
            <a:ext cx="5534952" cy="5235766"/>
          </a:xfrm>
          <a:prstGeom prst="rect">
            <a:avLst/>
          </a:prstGeom>
        </p:spPr>
      </p:pic>
      <p:sp>
        <p:nvSpPr>
          <p:cNvPr id="4" name="TextBox 3">
            <a:extLst>
              <a:ext uri="{FF2B5EF4-FFF2-40B4-BE49-F238E27FC236}">
                <a16:creationId xmlns:a16="http://schemas.microsoft.com/office/drawing/2014/main" id="{F47177C6-9484-41BD-949F-673B2F6687E7}"/>
              </a:ext>
            </a:extLst>
          </p:cNvPr>
          <p:cNvSpPr txBox="1"/>
          <p:nvPr/>
        </p:nvSpPr>
        <p:spPr>
          <a:xfrm>
            <a:off x="1662545" y="504306"/>
            <a:ext cx="9005454" cy="369332"/>
          </a:xfrm>
          <a:prstGeom prst="rect">
            <a:avLst/>
          </a:prstGeom>
          <a:noFill/>
        </p:spPr>
        <p:txBody>
          <a:bodyPr wrap="square" rtlCol="0">
            <a:spAutoFit/>
          </a:bodyPr>
          <a:lstStyle/>
          <a:p>
            <a:r>
              <a:rPr lang="en-US" dirty="0"/>
              <a:t>Sample Instructions for starting the server from the AWS EC2 Deep learning Docker container</a:t>
            </a:r>
          </a:p>
        </p:txBody>
      </p:sp>
      <p:pic>
        <p:nvPicPr>
          <p:cNvPr id="5" name="Picture 4">
            <a:extLst>
              <a:ext uri="{FF2B5EF4-FFF2-40B4-BE49-F238E27FC236}">
                <a16:creationId xmlns:a16="http://schemas.microsoft.com/office/drawing/2014/main" id="{BA0AD829-C351-4F09-A810-3CE37FC8C19D}"/>
              </a:ext>
            </a:extLst>
          </p:cNvPr>
          <p:cNvPicPr>
            <a:picLocks noChangeAspect="1"/>
          </p:cNvPicPr>
          <p:nvPr/>
        </p:nvPicPr>
        <p:blipFill>
          <a:blip r:embed="rId3"/>
          <a:stretch>
            <a:fillRect/>
          </a:stretch>
        </p:blipFill>
        <p:spPr>
          <a:xfrm>
            <a:off x="6096000" y="1230282"/>
            <a:ext cx="5475305" cy="4427914"/>
          </a:xfrm>
          <a:prstGeom prst="rect">
            <a:avLst/>
          </a:prstGeom>
        </p:spPr>
      </p:pic>
      <p:sp>
        <p:nvSpPr>
          <p:cNvPr id="6" name="TextBox 5">
            <a:extLst>
              <a:ext uri="{FF2B5EF4-FFF2-40B4-BE49-F238E27FC236}">
                <a16:creationId xmlns:a16="http://schemas.microsoft.com/office/drawing/2014/main" id="{4512DE09-1164-4773-AB0E-C3625F14A9CC}"/>
              </a:ext>
            </a:extLst>
          </p:cNvPr>
          <p:cNvSpPr txBox="1"/>
          <p:nvPr/>
        </p:nvSpPr>
        <p:spPr>
          <a:xfrm>
            <a:off x="7320730" y="5841077"/>
            <a:ext cx="4394662" cy="369332"/>
          </a:xfrm>
          <a:prstGeom prst="rect">
            <a:avLst/>
          </a:prstGeom>
          <a:noFill/>
        </p:spPr>
        <p:txBody>
          <a:bodyPr wrap="square" rtlCol="0">
            <a:spAutoFit/>
          </a:bodyPr>
          <a:lstStyle/>
          <a:p>
            <a:r>
              <a:rPr lang="en-US" dirty="0"/>
              <a:t>SSH into the AWS EC2 instance </a:t>
            </a:r>
          </a:p>
        </p:txBody>
      </p:sp>
    </p:spTree>
    <p:extLst>
      <p:ext uri="{BB962C8B-B14F-4D97-AF65-F5344CB8AC3E}">
        <p14:creationId xmlns:p14="http://schemas.microsoft.com/office/powerpoint/2010/main" val="62982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02487-AD6E-4A72-92C0-D4F6FFEEFCD2}"/>
              </a:ext>
            </a:extLst>
          </p:cNvPr>
          <p:cNvSpPr txBox="1"/>
          <p:nvPr/>
        </p:nvSpPr>
        <p:spPr>
          <a:xfrm>
            <a:off x="1983440" y="403412"/>
            <a:ext cx="7570693" cy="400110"/>
          </a:xfrm>
          <a:prstGeom prst="rect">
            <a:avLst/>
          </a:prstGeom>
          <a:noFill/>
          <a:ln>
            <a:solidFill>
              <a:schemeClr val="accent1">
                <a:lumMod val="60000"/>
                <a:lumOff val="40000"/>
              </a:schemeClr>
            </a:solidFill>
          </a:ln>
        </p:spPr>
        <p:txBody>
          <a:bodyPr wrap="square" rtlCol="0">
            <a:spAutoFit/>
          </a:bodyPr>
          <a:lstStyle/>
          <a:p>
            <a:pPr algn="ctr"/>
            <a:r>
              <a:rPr lang="en-US" sz="2000" dirty="0"/>
              <a:t>Initiating the Docker Container</a:t>
            </a:r>
          </a:p>
        </p:txBody>
      </p:sp>
      <p:sp>
        <p:nvSpPr>
          <p:cNvPr id="3" name="Rectangle 2">
            <a:extLst>
              <a:ext uri="{FF2B5EF4-FFF2-40B4-BE49-F238E27FC236}">
                <a16:creationId xmlns:a16="http://schemas.microsoft.com/office/drawing/2014/main" id="{42E28489-6B8C-45F0-80CD-F76EEB2F3F4D}"/>
              </a:ext>
            </a:extLst>
          </p:cNvPr>
          <p:cNvSpPr/>
          <p:nvPr/>
        </p:nvSpPr>
        <p:spPr>
          <a:xfrm>
            <a:off x="774783" y="1059188"/>
            <a:ext cx="10642434" cy="646331"/>
          </a:xfrm>
          <a:prstGeom prst="rect">
            <a:avLst/>
          </a:prstGeom>
        </p:spPr>
        <p:txBody>
          <a:bodyPr wrap="square">
            <a:spAutoFit/>
          </a:bodyPr>
          <a:lstStyle/>
          <a:p>
            <a:r>
              <a:rPr lang="en-US" dirty="0">
                <a:solidFill>
                  <a:srgbClr val="333333"/>
                </a:solidFill>
                <a:latin typeface="AmazonEmber"/>
              </a:rPr>
              <a:t>AWS Deep Learning Container image has been chosen since it has all the necessary dependencies for running a Deep Learning application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DC088018-2B37-4FD6-8A32-6B0EC3249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82" y="1855694"/>
            <a:ext cx="8658330" cy="4208930"/>
          </a:xfrm>
          <a:prstGeom prst="rect">
            <a:avLst/>
          </a:prstGeom>
        </p:spPr>
      </p:pic>
      <p:sp>
        <p:nvSpPr>
          <p:cNvPr id="6" name="TextBox 5">
            <a:extLst>
              <a:ext uri="{FF2B5EF4-FFF2-40B4-BE49-F238E27FC236}">
                <a16:creationId xmlns:a16="http://schemas.microsoft.com/office/drawing/2014/main" id="{8A402855-7605-465D-90FD-A1F2802ECB70}"/>
              </a:ext>
            </a:extLst>
          </p:cNvPr>
          <p:cNvSpPr txBox="1"/>
          <p:nvPr/>
        </p:nvSpPr>
        <p:spPr>
          <a:xfrm flipH="1">
            <a:off x="9614646" y="3186953"/>
            <a:ext cx="2507877" cy="923330"/>
          </a:xfrm>
          <a:prstGeom prst="rect">
            <a:avLst/>
          </a:prstGeom>
          <a:noFill/>
        </p:spPr>
        <p:txBody>
          <a:bodyPr wrap="square" rtlCol="0">
            <a:spAutoFit/>
          </a:bodyPr>
          <a:lstStyle/>
          <a:p>
            <a:pPr algn="ctr"/>
            <a:r>
              <a:rPr lang="en-US" dirty="0"/>
              <a:t>Snapshot of the docker initiation and cloning the git repo</a:t>
            </a:r>
          </a:p>
        </p:txBody>
      </p:sp>
    </p:spTree>
    <p:extLst>
      <p:ext uri="{BB962C8B-B14F-4D97-AF65-F5344CB8AC3E}">
        <p14:creationId xmlns:p14="http://schemas.microsoft.com/office/powerpoint/2010/main" val="157416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5E78A59-AF1E-46B8-BC1F-DB810EB29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351429"/>
            <a:ext cx="11426078" cy="4958883"/>
          </a:xfrm>
          <a:prstGeom prst="rect">
            <a:avLst/>
          </a:prstGeom>
        </p:spPr>
      </p:pic>
      <p:sp>
        <p:nvSpPr>
          <p:cNvPr id="4" name="TextBox 3">
            <a:extLst>
              <a:ext uri="{FF2B5EF4-FFF2-40B4-BE49-F238E27FC236}">
                <a16:creationId xmlns:a16="http://schemas.microsoft.com/office/drawing/2014/main" id="{A4EA14B7-CF5F-4727-AFF0-00D7DC69CAD4}"/>
              </a:ext>
            </a:extLst>
          </p:cNvPr>
          <p:cNvSpPr txBox="1"/>
          <p:nvPr/>
        </p:nvSpPr>
        <p:spPr>
          <a:xfrm>
            <a:off x="1566582" y="547688"/>
            <a:ext cx="8774206" cy="369332"/>
          </a:xfrm>
          <a:prstGeom prst="rect">
            <a:avLst/>
          </a:prstGeom>
          <a:noFill/>
        </p:spPr>
        <p:txBody>
          <a:bodyPr wrap="square" rtlCol="0">
            <a:spAutoFit/>
          </a:bodyPr>
          <a:lstStyle/>
          <a:p>
            <a:pPr algn="ctr"/>
            <a:r>
              <a:rPr lang="en-US" dirty="0"/>
              <a:t>Snapshot of running server from the AWS EC2 deep Learning Docker container</a:t>
            </a:r>
          </a:p>
        </p:txBody>
      </p:sp>
    </p:spTree>
    <p:extLst>
      <p:ext uri="{BB962C8B-B14F-4D97-AF65-F5344CB8AC3E}">
        <p14:creationId xmlns:p14="http://schemas.microsoft.com/office/powerpoint/2010/main" val="305849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728E878-F29D-4FB2-80D0-E87291D7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54" y="1586753"/>
            <a:ext cx="9970995" cy="4332211"/>
          </a:xfrm>
          <a:prstGeom prst="rect">
            <a:avLst/>
          </a:prstGeom>
        </p:spPr>
      </p:pic>
      <p:sp>
        <p:nvSpPr>
          <p:cNvPr id="6" name="TextBox 5">
            <a:extLst>
              <a:ext uri="{FF2B5EF4-FFF2-40B4-BE49-F238E27FC236}">
                <a16:creationId xmlns:a16="http://schemas.microsoft.com/office/drawing/2014/main" id="{54C975E3-7EFB-46BD-9135-239C34FC1C4D}"/>
              </a:ext>
            </a:extLst>
          </p:cNvPr>
          <p:cNvSpPr txBox="1"/>
          <p:nvPr/>
        </p:nvSpPr>
        <p:spPr>
          <a:xfrm>
            <a:off x="3236258" y="6200700"/>
            <a:ext cx="4899212" cy="369332"/>
          </a:xfrm>
          <a:prstGeom prst="rect">
            <a:avLst/>
          </a:prstGeom>
          <a:noFill/>
        </p:spPr>
        <p:txBody>
          <a:bodyPr wrap="square" rtlCol="0">
            <a:spAutoFit/>
          </a:bodyPr>
          <a:lstStyle/>
          <a:p>
            <a:r>
              <a:rPr lang="en-US" dirty="0"/>
              <a:t>Snap Shot of the responses of the /predict request</a:t>
            </a:r>
          </a:p>
        </p:txBody>
      </p:sp>
      <p:sp>
        <p:nvSpPr>
          <p:cNvPr id="11" name="TextBox 10">
            <a:extLst>
              <a:ext uri="{FF2B5EF4-FFF2-40B4-BE49-F238E27FC236}">
                <a16:creationId xmlns:a16="http://schemas.microsoft.com/office/drawing/2014/main" id="{601F217F-7D2D-4509-9914-77F7649EAE25}"/>
              </a:ext>
            </a:extLst>
          </p:cNvPr>
          <p:cNvSpPr txBox="1"/>
          <p:nvPr/>
        </p:nvSpPr>
        <p:spPr>
          <a:xfrm>
            <a:off x="1033740" y="774455"/>
            <a:ext cx="9877987" cy="646331"/>
          </a:xfrm>
          <a:prstGeom prst="rect">
            <a:avLst/>
          </a:prstGeom>
          <a:noFill/>
        </p:spPr>
        <p:txBody>
          <a:bodyPr wrap="square" rtlCol="0">
            <a:spAutoFit/>
          </a:bodyPr>
          <a:lstStyle/>
          <a:p>
            <a:r>
              <a:rPr lang="en-US" dirty="0"/>
              <a:t>Results or Prediction outcomes from the models after running it with an image of a dog (The dog in the image is a golden retriever and the model predicted that with 0.71 probability)</a:t>
            </a:r>
          </a:p>
        </p:txBody>
      </p:sp>
      <p:sp>
        <p:nvSpPr>
          <p:cNvPr id="13" name="TextBox 12">
            <a:extLst>
              <a:ext uri="{FF2B5EF4-FFF2-40B4-BE49-F238E27FC236}">
                <a16:creationId xmlns:a16="http://schemas.microsoft.com/office/drawing/2014/main" id="{D42E5EBC-5831-41EC-9569-A7635733F2CD}"/>
              </a:ext>
            </a:extLst>
          </p:cNvPr>
          <p:cNvSpPr txBox="1"/>
          <p:nvPr/>
        </p:nvSpPr>
        <p:spPr>
          <a:xfrm>
            <a:off x="3377453" y="247542"/>
            <a:ext cx="4899212" cy="461665"/>
          </a:xfrm>
          <a:prstGeom prst="rect">
            <a:avLst/>
          </a:prstGeom>
          <a:noFill/>
          <a:ln>
            <a:solidFill>
              <a:schemeClr val="accent1">
                <a:lumMod val="60000"/>
                <a:lumOff val="40000"/>
              </a:schemeClr>
            </a:solidFill>
          </a:ln>
        </p:spPr>
        <p:txBody>
          <a:bodyPr wrap="square" rtlCol="0">
            <a:spAutoFit/>
          </a:bodyPr>
          <a:lstStyle/>
          <a:p>
            <a:pPr algn="ctr"/>
            <a:r>
              <a:rPr lang="en-US" sz="2400" dirty="0"/>
              <a:t>Response and Prediction Results</a:t>
            </a:r>
          </a:p>
        </p:txBody>
      </p:sp>
    </p:spTree>
    <p:extLst>
      <p:ext uri="{BB962C8B-B14F-4D97-AF65-F5344CB8AC3E}">
        <p14:creationId xmlns:p14="http://schemas.microsoft.com/office/powerpoint/2010/main" val="10452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414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AmazonEmber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Roychowdhury,Anuran</dc:creator>
  <cp:lastModifiedBy>Roychowdhury,Anuran</cp:lastModifiedBy>
  <cp:revision>13</cp:revision>
  <dcterms:created xsi:type="dcterms:W3CDTF">2019-06-22T21:02:42Z</dcterms:created>
  <dcterms:modified xsi:type="dcterms:W3CDTF">2019-06-22T22:44:52Z</dcterms:modified>
</cp:coreProperties>
</file>