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4247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069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1.png"/><Relationship Id="rId4" Type="http://schemas.openxmlformats.org/officeDocument/2006/relationships/image" Target="../media/image5.jpe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299"/>
            <a:ext cx="4352095" cy="153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uk-UA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Оптимізація роботи клієнт-серверного застосунку для управління завданнями та проєктами шляхом застосування реляційних і нереляційних баз даних (</a:t>
            </a:r>
            <a:r>
              <a:rPr lang="en-US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uk-UA" sz="1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462137" y="3555851"/>
            <a:ext cx="4951275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Сотников Єгор Романович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ПЗПІ-22-9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/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Керівник: </a:t>
            </a:r>
            <a:r>
              <a:rPr lang="uk-UA" u="sng" dirty="0"/>
              <a:t>ст. викл. кафедри ПІ Марія ШИРОКОПЕТЛЄВА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червня 2025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41086-1F65-476C-9414-A2D04EA5E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924" y="678302"/>
            <a:ext cx="8509315" cy="831300"/>
          </a:xfrm>
        </p:spPr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Діаграма компонентів серверної частини застосунку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1">
            <a:extLst>
              <a:ext uri="{FF2B5EF4-FFF2-40B4-BE49-F238E27FC236}">
                <a16:creationId xmlns:a16="http://schemas.microsoft.com/office/drawing/2014/main" id="{4A6A6393-AFC6-4D1D-9EC7-5223AAE8A8F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373663" y="1480410"/>
            <a:ext cx="6299835" cy="287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32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41086-1F65-476C-9414-A2D04EA5E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8924" y="678302"/>
            <a:ext cx="8509315" cy="831300"/>
          </a:xfrm>
        </p:spPr>
        <p:txBody>
          <a:bodyPr/>
          <a:lstStyle/>
          <a:p>
            <a:pPr marL="0" indent="457200">
              <a:lnSpc>
                <a:spcPct val="150000"/>
              </a:lnSpc>
              <a:buNone/>
            </a:pPr>
            <a:r>
              <a:rPr lang="uk-UA" dirty="0">
                <a:latin typeface="Times New Roman" panose="02020603050405020304" pitchFamily="18" charset="0"/>
                <a:ea typeface="Times New Roman" panose="02020603050405020304" pitchFamily="18" charset="0"/>
              </a:rPr>
              <a:t>Діаграма класів основних сутностей у серверній частині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Рисунок 1">
            <a:extLst>
              <a:ext uri="{FF2B5EF4-FFF2-40B4-BE49-F238E27FC236}">
                <a16:creationId xmlns:a16="http://schemas.microsoft.com/office/drawing/2014/main" id="{EDBEC4FB-4C95-4CD1-B5BC-C95852CDE07A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57721" y="1260677"/>
            <a:ext cx="4314297" cy="3204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467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11476"/>
            <a:ext cx="8520600" cy="5937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190" y="4451928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FE01E42-FF5E-484E-9F6E-C2F466B4D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136182" y="481610"/>
            <a:ext cx="846709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457200">
              <a:lnSpc>
                <a:spcPct val="150000"/>
              </a:lnSpc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Реалістичність результатів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успішно протестована та демонструє стабільну роботу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Середній час відповіді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&lt; 200ms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основних операцій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Понад 90% запланованого функціоналу реалізовано повністю</a:t>
            </a:r>
          </a:p>
          <a:p>
            <a:pPr marL="114300" indent="457200">
              <a:lnSpc>
                <a:spcPct val="150000"/>
              </a:lnSpc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Корисність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Ефективне поєднання реляційного та документного зберігання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Масштабована архітектура для майбутнього розширення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Сучасні підходи до безпеки та валідації даних</a:t>
            </a:r>
          </a:p>
          <a:p>
            <a:pPr marL="114300" indent="457200">
              <a:lnSpc>
                <a:spcPct val="150000"/>
              </a:lnSpc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Можливості використання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Основа для повноцінного продукту управління знаннями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адаптації для різних предметних областей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Готовність до інтеграції з різними клієнтськими додатками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68925" y="-1145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Мета роботи</a:t>
            </a:r>
            <a:endParaRPr sz="2400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8E8A5E2-8CE2-42E7-B946-8BA1BEE5CE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-168524" y="636031"/>
            <a:ext cx="867283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457200">
              <a:lnSpc>
                <a:spcPct val="150000"/>
              </a:lnSpc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Чітке визначення мети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 ефективного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backend-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рішення для клієнт-серверного застосунку управління завданнями та проєктами, яке включає: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Безпечну автентифікацію користувачів через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Збереження структурованих та неструктурованих даних у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Підтримку спільного редагування в реальному часі через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Інтеграцію зі штучним інтелектом (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Claude API)</a:t>
            </a:r>
          </a:p>
          <a:p>
            <a:pPr marL="114300" indent="457200">
              <a:lnSpc>
                <a:spcPct val="150000"/>
              </a:lnSpc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 роботи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Зростаючий попит на гнучкі системи управління документами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Необхідність поєднання структурованого та неструктурованого зберігання даних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Важливість підтримки спільної роботи в реальному часі</a:t>
            </a: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99666" y="807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Аналіз проблеми (аналіз існуючих рішень) </a:t>
            </a:r>
            <a:endParaRPr sz="24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457200">
              <a:lnSpc>
                <a:spcPct val="150000"/>
              </a:lnSpc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Досліджені конкуренти</a:t>
            </a:r>
          </a:p>
          <a:p>
            <a:pPr indent="457200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Trello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REST API,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реляційна БД,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webhooks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real-time, OAuth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автентифікація</a:t>
            </a:r>
          </a:p>
          <a:p>
            <a:pPr indent="457200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Notion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REST API,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комбіноване зберігання (реляційна + нереляційна),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блокова структура</a:t>
            </a:r>
          </a:p>
          <a:p>
            <a:pPr indent="457200">
              <a:lnSpc>
                <a:spcPct val="150000"/>
              </a:lnSpc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ClickUp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REST API,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реляційна БД, подієво-орієнтована модель, ієрархічна структура</a:t>
            </a:r>
          </a:p>
          <a:p>
            <a:pPr marL="114300" indent="457200">
              <a:lnSpc>
                <a:spcPct val="150000"/>
              </a:lnSpc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Прогалини в аналогах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Складність для індивідуальних користувачів та малих команд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Надмірна орієнтованість на корпоративні потреби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Брак локалізованих рішень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Обмежена гнучкість при роботі з різнорідними типами даних</a:t>
            </a:r>
          </a:p>
          <a:p>
            <a:pPr marL="0" lvl="0" indent="457200">
              <a:lnSpc>
                <a:spcPct val="150000"/>
              </a:lnSpc>
              <a:spcBef>
                <a:spcPts val="1500"/>
              </a:spcBef>
              <a:spcAft>
                <a:spcPts val="1200"/>
              </a:spcAft>
              <a:buNone/>
            </a:pP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694408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Постановка задачі та опис системи</a:t>
            </a:r>
            <a:endParaRPr sz="24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A450FCF-0FE2-4CFF-8B16-692DB6B377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21163" y="526852"/>
            <a:ext cx="846709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457200">
              <a:lnSpc>
                <a:spcPct val="150000"/>
              </a:lnSpc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Формулювання проблеми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Необхідність створення серверної частини, здатної: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Обробляти структуровані дані (користувачі, права доступу) та напівструктуровані (блоковий контент)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Забезпечувати реальночасову синхронізацію між користувачами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Інтегруватися з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сервісами для покращення продуктивності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Гарантувати безпеку та масштабованість</a:t>
            </a:r>
          </a:p>
          <a:p>
            <a:pPr marL="114300" indent="457200">
              <a:lnSpc>
                <a:spcPct val="150000"/>
              </a:lnSpc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Очікувані результати</a:t>
            </a:r>
          </a:p>
          <a:p>
            <a:pPr indent="457200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 API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 повним набором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CRUD-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операцій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ролей та прав доступу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Підтримка спільного редагування документів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Інтеграція з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Claude API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функцій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Модульна архітектура для легкого масштабування</a:t>
            </a: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Prisma ORM. As modern applications become more… | by matthew mekita | Medium">
            <a:extLst>
              <a:ext uri="{FF2B5EF4-FFF2-40B4-BE49-F238E27FC236}">
                <a16:creationId xmlns:a16="http://schemas.microsoft.com/office/drawing/2014/main" id="{763FE560-CAEA-4E76-8334-4D2FE7CEE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56" y="3237412"/>
            <a:ext cx="2029023" cy="152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Cloudinary Report: Brands with Optimized Online Visual Content See Boost in  Customer Engagement, Resource Savings and Sustainability Gains">
            <a:extLst>
              <a:ext uri="{FF2B5EF4-FFF2-40B4-BE49-F238E27FC236}">
                <a16:creationId xmlns:a16="http://schemas.microsoft.com/office/drawing/2014/main" id="{68503918-40A0-45DF-B539-4BFB283D6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349" y="1906088"/>
            <a:ext cx="2659611" cy="186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Вибір технологій розробки </a:t>
            </a:r>
            <a:endParaRPr sz="24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1026" name="Picture 2" descr="What is Express in Node.js. Node.js is an open-source… | by AlishaS | Geek  Culture | Medium">
            <a:extLst>
              <a:ext uri="{FF2B5EF4-FFF2-40B4-BE49-F238E27FC236}">
                <a16:creationId xmlns:a16="http://schemas.microsoft.com/office/drawing/2014/main" id="{0CC99956-98AD-4A2C-BF4D-353EF6B70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02" y="682991"/>
            <a:ext cx="2809798" cy="201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- Wikipedia">
            <a:extLst>
              <a:ext uri="{FF2B5EF4-FFF2-40B4-BE49-F238E27FC236}">
                <a16:creationId xmlns:a16="http://schemas.microsoft.com/office/drawing/2014/main" id="{70101759-A1BF-48FC-971F-D5C262364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34" y="2520562"/>
            <a:ext cx="1713728" cy="1768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get started with MongoDB in 10 minutes | by Navindu Jayatilake |  We've moved to freeCodeCamp.org/news | Medium">
            <a:extLst>
              <a:ext uri="{FF2B5EF4-FFF2-40B4-BE49-F238E27FC236}">
                <a16:creationId xmlns:a16="http://schemas.microsoft.com/office/drawing/2014/main" id="{F861611A-C546-48A1-87A8-3058E65A6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317" y="714688"/>
            <a:ext cx="2019017" cy="2019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ypeScript - Wikipedia">
            <a:extLst>
              <a:ext uri="{FF2B5EF4-FFF2-40B4-BE49-F238E27FC236}">
                <a16:creationId xmlns:a16="http://schemas.microsoft.com/office/drawing/2014/main" id="{E5A478DB-C13D-4C54-B191-3AED00B4C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2864" y="431852"/>
            <a:ext cx="1725376" cy="1725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00" y="340337"/>
            <a:ext cx="8520600" cy="4968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Архітектура створенного програмного забезпечення</a:t>
            </a:r>
            <a:endParaRPr sz="24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900283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457200">
              <a:lnSpc>
                <a:spcPct val="150000"/>
              </a:lnSpc>
              <a:buNone/>
            </a:pPr>
            <a:r>
              <a:rPr lang="ru-RU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Ключові компоненти</a:t>
            </a:r>
          </a:p>
          <a:p>
            <a:pPr indent="457200">
              <a:lnSpc>
                <a:spcPct val="150000"/>
              </a:lnSpc>
            </a:pPr>
            <a:r>
              <a:rPr lang="en-US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Controllers</a:t>
            </a:r>
            <a:r>
              <a:rPr lang="en-US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обробка </a:t>
            </a:r>
            <a:r>
              <a:rPr lang="en-US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HTTP-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запитів та маршрутизація</a:t>
            </a:r>
          </a:p>
          <a:p>
            <a:pPr indent="457200">
              <a:lnSpc>
                <a:spcPct val="150000"/>
              </a:lnSpc>
            </a:pPr>
            <a:r>
              <a:rPr lang="en-US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Services</a:t>
            </a:r>
            <a:r>
              <a:rPr lang="en-US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бізнес-логіка та взаємодія з базами даних</a:t>
            </a:r>
          </a:p>
          <a:p>
            <a:pPr indent="457200">
              <a:lnSpc>
                <a:spcPct val="150000"/>
              </a:lnSpc>
            </a:pPr>
            <a:r>
              <a:rPr lang="en-US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Middleware</a:t>
            </a:r>
            <a:r>
              <a:rPr lang="en-US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автентифікація, авторизація, валідація, обробка помилок</a:t>
            </a:r>
          </a:p>
          <a:p>
            <a:pPr indent="457200">
              <a:lnSpc>
                <a:spcPct val="150000"/>
              </a:lnSpc>
            </a:pPr>
            <a:r>
              <a:rPr lang="en-US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lang="en-US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 даних для </a:t>
            </a:r>
            <a:r>
              <a:rPr lang="en-US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PostgreSQL (Prisma) 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MongoDB (Mongoose)</a:t>
            </a:r>
          </a:p>
          <a:p>
            <a:pPr indent="457200">
              <a:lnSpc>
                <a:spcPct val="150000"/>
              </a:lnSpc>
            </a:pPr>
            <a:r>
              <a:rPr lang="en-US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Socket Service</a:t>
            </a:r>
            <a:r>
              <a:rPr lang="en-US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управління </a:t>
            </a:r>
            <a:r>
              <a:rPr lang="en-US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WebSocket-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з'єднаннями для </a:t>
            </a:r>
            <a:r>
              <a:rPr lang="en-US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real-time</a:t>
            </a:r>
          </a:p>
          <a:p>
            <a:pPr indent="457200">
              <a:lnSpc>
                <a:spcPct val="150000"/>
              </a:lnSpc>
            </a:pPr>
            <a:r>
              <a:rPr lang="en-US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 Service</a:t>
            </a:r>
            <a:r>
              <a:rPr lang="en-US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інтеграція з </a:t>
            </a:r>
            <a:r>
              <a:rPr lang="en-US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Claude API 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для обробки тексту</a:t>
            </a:r>
          </a:p>
          <a:p>
            <a:pPr marL="114300" indent="457200">
              <a:lnSpc>
                <a:spcPct val="150000"/>
              </a:lnSpc>
              <a:buNone/>
            </a:pPr>
            <a:endParaRPr lang="en-US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Опис програмного забезпечення, що було використано у дослідженні</a:t>
            </a:r>
            <a:endParaRPr sz="24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-96162" y="11437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457200">
              <a:lnSpc>
                <a:spcPct val="150000"/>
              </a:lnSpc>
              <a:buNone/>
            </a:pPr>
            <a:r>
              <a:rPr lang="ru-RU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Процес розробки</a:t>
            </a:r>
          </a:p>
          <a:p>
            <a:pPr indent="457200">
              <a:lnSpc>
                <a:spcPct val="150000"/>
              </a:lnSpc>
            </a:pPr>
            <a:r>
              <a:rPr lang="ru-RU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Проектування схем баз даних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 створення моделей для реляційних та документних даних</a:t>
            </a:r>
          </a:p>
          <a:p>
            <a:pPr indent="457200">
              <a:lnSpc>
                <a:spcPct val="150000"/>
              </a:lnSpc>
            </a:pPr>
            <a:r>
              <a:rPr lang="ru-RU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Розробка </a:t>
            </a:r>
            <a:r>
              <a:rPr lang="en-US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REST API</a:t>
            </a:r>
            <a:r>
              <a:rPr lang="en-US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реалізація ендпоінтів для всіх основних операцій</a:t>
            </a:r>
          </a:p>
          <a:p>
            <a:pPr indent="457200">
              <a:lnSpc>
                <a:spcPct val="150000"/>
              </a:lnSpc>
            </a:pPr>
            <a:r>
              <a:rPr lang="ru-RU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Впровадження системи безпеки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JWT 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автентифікація та рольова авторизація</a:t>
            </a:r>
          </a:p>
          <a:p>
            <a:pPr indent="457200">
              <a:lnSpc>
                <a:spcPct val="150000"/>
              </a:lnSpc>
            </a:pPr>
            <a:r>
              <a:rPr lang="ru-RU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Інтеграція </a:t>
            </a:r>
            <a:r>
              <a:rPr lang="en-US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real-time </a:t>
            </a:r>
            <a:r>
              <a:rPr lang="ru-RU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функцій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Socket.IO 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для спільного редагування</a:t>
            </a:r>
          </a:p>
          <a:p>
            <a:pPr indent="457200">
              <a:lnSpc>
                <a:spcPct val="150000"/>
              </a:lnSpc>
            </a:pPr>
            <a:r>
              <a:rPr lang="ru-RU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Підключення </a:t>
            </a:r>
            <a:r>
              <a:rPr lang="en-US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AI-</a:t>
            </a:r>
            <a:r>
              <a:rPr lang="ru-RU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сервісів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Claude API 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для генерації та покращення тексту</a:t>
            </a:r>
          </a:p>
          <a:p>
            <a:pPr indent="457200">
              <a:lnSpc>
                <a:spcPct val="150000"/>
              </a:lnSpc>
            </a:pPr>
            <a:r>
              <a:rPr lang="ru-RU" sz="1400" b="1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 та оптимізація</a:t>
            </a:r>
            <a:r>
              <a:rPr lang="ru-RU" sz="1400" dirty="0"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- перевірка продуктивності та стабільності</a:t>
            </a:r>
          </a:p>
          <a:p>
            <a:pPr marL="114300" indent="457200">
              <a:lnSpc>
                <a:spcPct val="150000"/>
              </a:lnSpc>
              <a:buNone/>
            </a:pPr>
            <a:endParaRPr lang="ru-RU" sz="14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Дизайн системи</a:t>
            </a:r>
            <a:endParaRPr sz="24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2B42214-8098-4C02-856B-E77B69570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11701" y="765772"/>
            <a:ext cx="78036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14300" indent="457200">
              <a:lnSpc>
                <a:spcPct val="150000"/>
              </a:lnSpc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Послідовність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 надсилає запит →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Middleware (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автентифікація/валідація) →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Controller → Service →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База даних</a:t>
            </a:r>
          </a:p>
          <a:p>
            <a:pPr indent="457200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Відповідь формується у зворотному порядку з обробкою помилок на кожному рівні</a:t>
            </a:r>
          </a:p>
          <a:p>
            <a:pPr marL="114300" indent="457200">
              <a:lnSpc>
                <a:spcPct val="150000"/>
              </a:lnSpc>
              <a:buNone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Технології</a:t>
            </a:r>
          </a:p>
          <a:p>
            <a:pPr indent="457200">
              <a:lnSpc>
                <a:spcPct val="150000"/>
              </a:lnSpc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Модульна архітектура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чітким розділенням відповідальностей</a:t>
            </a:r>
          </a:p>
          <a:p>
            <a:pPr indent="457200">
              <a:lnSpc>
                <a:spcPct val="150000"/>
              </a:lnSpc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Подвійне сховище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метаданих,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вкладеного контенту</a:t>
            </a:r>
          </a:p>
          <a:p>
            <a:pPr indent="457200">
              <a:lnSpc>
                <a:spcPct val="150000"/>
              </a:lnSpc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WebSocket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кімнати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документів з підтримкою курсорів та присутності</a:t>
            </a:r>
          </a:p>
          <a:p>
            <a:pPr indent="457200">
              <a:lnSpc>
                <a:spcPct val="150000"/>
              </a:lnSpc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Централізована обробка помилок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кастомні класи</a:t>
            </a:r>
          </a:p>
          <a:p>
            <a:pPr marL="0" marR="0" lvl="0" indent="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718477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>
              <a:buNone/>
            </a:pPr>
            <a:r>
              <a:rPr lang="en-US" sz="2400" i="1" dirty="0">
                <a:solidFill>
                  <a:srgbClr val="5C63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ru-RU" sz="2400" i="1" dirty="0">
                <a:solidFill>
                  <a:srgbClr val="5C637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Алгоритм перевірки прав доступу до документа</a:t>
            </a: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document = await prisma.document.findFirst({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where: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id: documentId,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OR: [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 authorId: userId }, // Document author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 isPublic: true }, // Public document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workspace: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OR: [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{ ownerId: userId }, // Workspace owner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members: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some: { userId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access: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some: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userId,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...(permission === 'ADMIN' &amp;&amp; { permission: 'ADMIN' }),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...(permission === 'WRITE' &amp;&amp; { permission: { in: ['WRITE', 'ADMIN'] } }),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(!document)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throw new AppError('Document not found or access denied', 403);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next();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 catch (error) {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next(error);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uk-UA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Шаблон_презентації_до_ККП_бакалавра_2025 (1)</Template>
  <TotalTime>61</TotalTime>
  <Words>750</Words>
  <Application>Microsoft Office PowerPoint</Application>
  <PresentationFormat>On-screen Show (16:9)</PresentationFormat>
  <Paragraphs>136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Economica</vt:lpstr>
      <vt:lpstr>Times New Roman</vt:lpstr>
      <vt:lpstr>Open Sans</vt:lpstr>
      <vt:lpstr>Courier New</vt:lpstr>
      <vt:lpstr>Arial</vt:lpstr>
      <vt:lpstr>Шаблон презентації кваліфікаційної роботи магістрів</vt:lpstr>
      <vt:lpstr>Оптимізація роботи клієнт-серверного застосунку для управління завданнями та проєктами шляхом застосування реляційних і нереляційних баз даних (Backend)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Приклад реалізації</vt:lpstr>
      <vt:lpstr>Приклад реалізації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Оптимізація роботи клієнт-серверного застосунку для управління завданнями та проєктами шляхом застосування реляційних і нереляційних баз даних (Frontend)</dc:title>
  <dc:creator>Егор Сотников</dc:creator>
  <cp:lastModifiedBy>Егор Сотников</cp:lastModifiedBy>
  <cp:revision>5</cp:revision>
  <dcterms:created xsi:type="dcterms:W3CDTF">2025-06-16T16:23:57Z</dcterms:created>
  <dcterms:modified xsi:type="dcterms:W3CDTF">2025-06-17T18:46:54Z</dcterms:modified>
</cp:coreProperties>
</file>