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166" r:id="rId2"/>
  </p:sldMasterIdLst>
  <p:sldIdLst>
    <p:sldId id="256" r:id="rId3"/>
    <p:sldId id="259" r:id="rId4"/>
    <p:sldId id="258" r:id="rId5"/>
    <p:sldId id="257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1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6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9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4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14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5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1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26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1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43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9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18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32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97597-36F0-45E5-AC95-1E92338B8EF4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       </a:t>
            </a:r>
            <a:r>
              <a:rPr lang="en-IN" dirty="0" err="1" smtClean="0">
                <a:latin typeface="Calibri" panose="020F0502020204030204" pitchFamily="34" charset="0"/>
              </a:rPr>
              <a:t>B.Tech</a:t>
            </a:r>
            <a:r>
              <a:rPr lang="en-IN" dirty="0" smtClean="0">
                <a:latin typeface="Calibri" panose="020F0502020204030204" pitchFamily="34" charset="0"/>
              </a:rPr>
              <a:t> Project Semester Presentation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dirty="0" err="1" smtClean="0"/>
              <a:t>Praneeth</a:t>
            </a:r>
            <a:r>
              <a:rPr lang="en-IN" dirty="0" smtClean="0"/>
              <a:t> A S                                               Anuroop Kakkirala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94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SVM </a:t>
            </a:r>
            <a:r>
              <a:rPr lang="en-IN" b="1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final step in object recognition using Histogram of Oriented Gradient descriptors is to feed the </a:t>
            </a:r>
            <a:r>
              <a:rPr lang="en-IN" dirty="0" smtClean="0"/>
              <a:t>descriptors to SVM.</a:t>
            </a:r>
          </a:p>
          <a:p>
            <a:r>
              <a:rPr lang="en-IN" dirty="0" smtClean="0"/>
              <a:t>For training the images we labelled the positive images as +1 and negative images as -1.</a:t>
            </a:r>
          </a:p>
          <a:p>
            <a:r>
              <a:rPr lang="en-IN" dirty="0" smtClean="0"/>
              <a:t>Once the training is done we tested it with the test images.</a:t>
            </a:r>
          </a:p>
          <a:p>
            <a:r>
              <a:rPr lang="en-IN" dirty="0" smtClean="0"/>
              <a:t>Used Linear SVM</a:t>
            </a:r>
          </a:p>
          <a:p>
            <a:r>
              <a:rPr lang="en-IN" dirty="0" smtClean="0"/>
              <a:t>Used SVM light software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5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535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535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5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 Grayscale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535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80" y="441101"/>
            <a:ext cx="10018713" cy="1752599"/>
          </a:xfrm>
        </p:spPr>
        <p:txBody>
          <a:bodyPr/>
          <a:lstStyle/>
          <a:p>
            <a:pPr algn="ctr"/>
            <a:r>
              <a:rPr lang="en-IN" dirty="0" smtClean="0"/>
              <a:t>Grayscale Images</a:t>
            </a:r>
            <a:br>
              <a:rPr lang="en-IN" dirty="0" smtClean="0"/>
            </a:br>
            <a:r>
              <a:rPr lang="en-IN" dirty="0" smtClean="0"/>
              <a:t>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30673"/>
              </p:ext>
            </p:extLst>
          </p:nvPr>
        </p:nvGraphicFramePr>
        <p:xfrm>
          <a:off x="2558626" y="2331079"/>
          <a:ext cx="6710364" cy="261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/>
                <a:gridCol w="2236788"/>
                <a:gridCol w="2236788"/>
              </a:tblGrid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3379">
                <a:tc>
                  <a:txBody>
                    <a:bodyPr/>
                    <a:lstStyle/>
                    <a:p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9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Did??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ried to recognize humans present in the images using HOG descriptors </a:t>
            </a:r>
          </a:p>
          <a:p>
            <a:r>
              <a:rPr lang="en-IN" dirty="0" smtClean="0"/>
              <a:t>Used Linear SVM(SVM light) to train and classify images.</a:t>
            </a:r>
          </a:p>
          <a:p>
            <a:r>
              <a:rPr lang="en-IN" dirty="0" smtClean="0"/>
              <a:t>Succeeded in classifying the positive and negative images from the test images given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0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IN" dirty="0" smtClean="0"/>
              <a:t>Data Set We Used..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9403"/>
            <a:ext cx="8946541" cy="428563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INRIA </a:t>
            </a:r>
            <a:r>
              <a:rPr lang="en-IN" sz="3200" dirty="0" smtClean="0"/>
              <a:t>Dataset</a:t>
            </a:r>
          </a:p>
          <a:p>
            <a:r>
              <a:rPr lang="en-IN" dirty="0" smtClean="0"/>
              <a:t>614 human images as positive in train</a:t>
            </a:r>
            <a:endParaRPr lang="en-IN" dirty="0"/>
          </a:p>
          <a:p>
            <a:r>
              <a:rPr lang="en-IN" dirty="0" smtClean="0"/>
              <a:t>1218 images as negative which do not contain human in train</a:t>
            </a:r>
            <a:endParaRPr lang="en-IN" dirty="0"/>
          </a:p>
          <a:p>
            <a:r>
              <a:rPr lang="en-IN" dirty="0" smtClean="0"/>
              <a:t>228 human images in test which are positive</a:t>
            </a:r>
            <a:endParaRPr lang="en-IN" dirty="0"/>
          </a:p>
          <a:p>
            <a:r>
              <a:rPr lang="en-IN" dirty="0" smtClean="0"/>
              <a:t>453 images without human in test which are negative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5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 smtClean="0"/>
              <a:t>What is HOG??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Histogram of Oriented Gradients (HOG)</a:t>
            </a:r>
            <a:r>
              <a:rPr lang="en-IN" dirty="0"/>
              <a:t> are feature descriptors used in computer vision and image processing for the purpose </a:t>
            </a:r>
            <a:r>
              <a:rPr lang="en-IN" dirty="0" smtClean="0"/>
              <a:t>of object </a:t>
            </a:r>
            <a:r>
              <a:rPr lang="en-IN" dirty="0"/>
              <a:t>detection.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technique counts occurrences of gradient orientation in localized portions of an image</a:t>
            </a:r>
            <a:r>
              <a:rPr lang="en-IN" dirty="0" smtClean="0"/>
              <a:t>.</a:t>
            </a:r>
          </a:p>
          <a:p>
            <a:r>
              <a:rPr lang="en-IN" dirty="0"/>
              <a:t>The HOG descriptor maintains a few key advantages over other descriptor methods. Since the HOG descriptor operates on localized cells, the method upholds invariance to geometric and photometric transformations, except for object </a:t>
            </a:r>
            <a:r>
              <a:rPr lang="en-IN" dirty="0" smtClean="0"/>
              <a:t>orientation.</a:t>
            </a:r>
          </a:p>
          <a:p>
            <a:r>
              <a:rPr lang="en-IN" dirty="0"/>
              <a:t>The HOG descriptor is thus particularly suited for human detection in </a:t>
            </a:r>
            <a:r>
              <a:rPr lang="en-IN" dirty="0" smtClean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8278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Tried to recognize human actions in the videos(.avi format) by detecting interest points.</a:t>
            </a:r>
          </a:p>
          <a:p>
            <a:r>
              <a:rPr lang="en-IN"/>
              <a:t>To detect spatio-temporal events,we used Harris and Forstner interest point operators.</a:t>
            </a:r>
          </a:p>
          <a:p>
            <a:r>
              <a:rPr lang="en-IN"/>
              <a:t>Used Multi-Class SVM(LibSVM) to train and classify images.</a:t>
            </a:r>
          </a:p>
          <a:p>
            <a:r>
              <a:rPr lang="en-IN"/>
              <a:t>Succeeded in classifying the videos from the test videos with a good efficiency.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2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Input:</a:t>
            </a:r>
            <a:r>
              <a:rPr lang="en-IN" dirty="0"/>
              <a:t> Set of Images of size </a:t>
            </a:r>
            <a:r>
              <a:rPr lang="en-IN" dirty="0" smtClean="0"/>
              <a:t>128X64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Output:</a:t>
            </a:r>
            <a:r>
              <a:rPr lang="en-IN" dirty="0"/>
              <a:t> HOG Descriptors for each image</a:t>
            </a:r>
          </a:p>
          <a:p>
            <a:pPr marL="0" indent="0">
              <a:buNone/>
            </a:pPr>
            <a:r>
              <a:rPr lang="en-IN" dirty="0"/>
              <a:t>1. Divide the Image window of size </a:t>
            </a:r>
            <a:r>
              <a:rPr lang="en-IN" dirty="0" smtClean="0"/>
              <a:t>128X64 </a:t>
            </a:r>
            <a:r>
              <a:rPr lang="en-IN" dirty="0"/>
              <a:t>into </a:t>
            </a:r>
            <a:r>
              <a:rPr lang="en-IN" dirty="0" smtClean="0"/>
              <a:t>8X8 </a:t>
            </a:r>
            <a:r>
              <a:rPr lang="en-IN" dirty="0"/>
              <a:t>blocks // </a:t>
            </a:r>
            <a:r>
              <a:rPr lang="en-IN" dirty="0" smtClean="0"/>
              <a:t>Total 15X7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blocks</a:t>
            </a:r>
          </a:p>
          <a:p>
            <a:pPr marL="0" indent="0">
              <a:buNone/>
            </a:pPr>
            <a:r>
              <a:rPr lang="en-IN" dirty="0"/>
              <a:t>2. Calculate Gradient Histograms for every block</a:t>
            </a:r>
          </a:p>
          <a:p>
            <a:pPr marL="0" indent="0">
              <a:buNone/>
            </a:pPr>
            <a:r>
              <a:rPr lang="en-IN" dirty="0"/>
              <a:t>3. Collect 22 cells and normalize the histograms obtained above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4X9 </a:t>
            </a:r>
            <a:r>
              <a:rPr lang="en-IN" dirty="0"/>
              <a:t>histograms per cell // Normalization</a:t>
            </a:r>
          </a:p>
          <a:p>
            <a:pPr marL="0" indent="0">
              <a:buNone/>
            </a:pPr>
            <a:r>
              <a:rPr lang="en-IN" dirty="0"/>
              <a:t>4. Concatenate Histograms // Total vector size </a:t>
            </a:r>
            <a:r>
              <a:rPr lang="en-IN" dirty="0" smtClean="0"/>
              <a:t>=15X7X2X2X9 </a:t>
            </a:r>
            <a:r>
              <a:rPr lang="en-IN" dirty="0"/>
              <a:t>= 3780</a:t>
            </a:r>
          </a:p>
        </p:txBody>
      </p:sp>
    </p:spTree>
    <p:extLst>
      <p:ext uri="{BB962C8B-B14F-4D97-AF65-F5344CB8AC3E}">
        <p14:creationId xmlns:p14="http://schemas.microsoft.com/office/powerpoint/2010/main" val="25777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Our </a:t>
            </a:r>
            <a:r>
              <a:rPr lang="en-IN" dirty="0" err="1" smtClean="0"/>
              <a:t>Implemetation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sz="3200" b="1" dirty="0" smtClean="0"/>
              <a:t>Gradient </a:t>
            </a:r>
            <a:r>
              <a:rPr lang="en-IN" sz="3200" b="1" dirty="0"/>
              <a:t>computation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ensure normalized </a:t>
            </a:r>
            <a:r>
              <a:rPr lang="en-IN" dirty="0" err="1"/>
              <a:t>color</a:t>
            </a:r>
            <a:r>
              <a:rPr lang="en-IN" dirty="0"/>
              <a:t> and gamma </a:t>
            </a:r>
            <a:r>
              <a:rPr lang="en-IN" dirty="0" smtClean="0"/>
              <a:t>values.</a:t>
            </a:r>
          </a:p>
          <a:p>
            <a:r>
              <a:rPr lang="en-IN" dirty="0" smtClean="0"/>
              <a:t>Used 3 types of Gradient Variations:</a:t>
            </a:r>
          </a:p>
          <a:p>
            <a:pPr marL="0" indent="0">
              <a:buNone/>
            </a:pPr>
            <a:r>
              <a:rPr lang="da-DK" dirty="0" smtClean="0"/>
              <a:t>1)  [ -1</a:t>
            </a:r>
            <a:r>
              <a:rPr lang="da-DK" dirty="0"/>
              <a:t>,</a:t>
            </a:r>
            <a:r>
              <a:rPr lang="da-DK" dirty="0" smtClean="0"/>
              <a:t> 0,1</a:t>
            </a:r>
            <a:r>
              <a:rPr lang="da-DK" dirty="0"/>
              <a:t>] </a:t>
            </a:r>
            <a:r>
              <a:rPr lang="da-DK" dirty="0" smtClean="0"/>
              <a:t>– Centered</a:t>
            </a:r>
          </a:p>
          <a:p>
            <a:pPr marL="0" indent="0">
              <a:buNone/>
            </a:pPr>
            <a:r>
              <a:rPr lang="en-IN" dirty="0" smtClean="0"/>
              <a:t> 2) [-1,1</a:t>
            </a:r>
            <a:r>
              <a:rPr lang="en-IN" dirty="0"/>
              <a:t>] </a:t>
            </a:r>
            <a:r>
              <a:rPr lang="en-IN" dirty="0" smtClean="0"/>
              <a:t>– </a:t>
            </a:r>
            <a:r>
              <a:rPr lang="en-IN" dirty="0" err="1" smtClean="0"/>
              <a:t>Uncentered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3) [1,-8,0,8</a:t>
            </a:r>
            <a:r>
              <a:rPr lang="en-IN" dirty="0"/>
              <a:t>,</a:t>
            </a:r>
            <a:r>
              <a:rPr lang="en-IN" dirty="0" smtClean="0"/>
              <a:t>-1</a:t>
            </a:r>
            <a:r>
              <a:rPr lang="en-IN" dirty="0"/>
              <a:t>] - Cubic </a:t>
            </a:r>
            <a:r>
              <a:rPr lang="en-IN" dirty="0" err="1"/>
              <a:t>centered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25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</a:t>
            </a:r>
            <a:r>
              <a:rPr lang="en-IN" sz="3600" b="1" dirty="0" smtClean="0"/>
              <a:t>Orientation</a:t>
            </a:r>
            <a:r>
              <a:rPr lang="en-IN" b="1" dirty="0" smtClean="0"/>
              <a:t> </a:t>
            </a:r>
            <a:r>
              <a:rPr lang="en-IN" b="1" dirty="0"/>
              <a:t>binning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in number of bins: 9, 8</a:t>
            </a:r>
          </a:p>
          <a:p>
            <a:r>
              <a:rPr lang="en-IN" dirty="0" smtClean="0"/>
              <a:t>The </a:t>
            </a:r>
            <a:r>
              <a:rPr lang="en-IN" dirty="0"/>
              <a:t>orientation bins are evenly spaced over 0 </a:t>
            </a:r>
            <a:r>
              <a:rPr lang="en-IN" dirty="0" smtClean="0"/>
              <a:t>to 180  ("</a:t>
            </a:r>
            <a:r>
              <a:rPr lang="en-IN" dirty="0" err="1" smtClean="0"/>
              <a:t>unsigned"gradient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1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 Block </a:t>
            </a:r>
            <a:r>
              <a:rPr lang="en-IN" sz="3600" b="1" dirty="0"/>
              <a:t>normalization</a:t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63701"/>
            <a:ext cx="10018713" cy="3124201"/>
          </a:xfrm>
        </p:spPr>
        <p:txBody>
          <a:bodyPr/>
          <a:lstStyle/>
          <a:p>
            <a:r>
              <a:rPr lang="en-IN" dirty="0" smtClean="0"/>
              <a:t>Let v be the non-normalized vectors containing all the histograms in the block.</a:t>
            </a:r>
          </a:p>
          <a:p>
            <a:r>
              <a:rPr lang="en-IN" dirty="0" smtClean="0"/>
              <a:t>We used two kinds of normalizations</a:t>
            </a:r>
          </a:p>
          <a:p>
            <a:pPr marL="0" indent="0">
              <a:buNone/>
            </a:pPr>
            <a:r>
              <a:rPr lang="en-IN" dirty="0" smtClean="0"/>
              <a:t>L2 Norm :</a:t>
            </a:r>
          </a:p>
          <a:p>
            <a:pPr marL="0" indent="0">
              <a:buNone/>
            </a:pPr>
            <a:r>
              <a:rPr lang="en-IN" dirty="0" smtClean="0"/>
              <a:t>L1 Norm :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95449"/>
              </p:ext>
            </p:extLst>
          </p:nvPr>
        </p:nvGraphicFramePr>
        <p:xfrm>
          <a:off x="2975020" y="4325802"/>
          <a:ext cx="1970467" cy="7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002960" imgH="469800" progId="Equation.3">
                  <p:embed/>
                </p:oleObj>
              </mc:Choice>
              <mc:Fallback>
                <p:oleObj name="Equation" r:id="rId3" imgW="10029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5020" y="4325802"/>
                        <a:ext cx="1970467" cy="79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3157"/>
              </p:ext>
            </p:extLst>
          </p:nvPr>
        </p:nvGraphicFramePr>
        <p:xfrm>
          <a:off x="2975019" y="5087723"/>
          <a:ext cx="1970467" cy="80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761760" imgH="419040" progId="Equation.3">
                  <p:embed/>
                </p:oleObj>
              </mc:Choice>
              <mc:Fallback>
                <p:oleObj name="Equation" r:id="rId5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5019" y="5087723"/>
                        <a:ext cx="1970467" cy="800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319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831</TotalTime>
  <Words>550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Equation</vt:lpstr>
      <vt:lpstr>       B.Tech Project Semester Presentation</vt:lpstr>
      <vt:lpstr>What we Did??</vt:lpstr>
      <vt:lpstr>Data Set We Used..</vt:lpstr>
      <vt:lpstr>What is HOG??</vt:lpstr>
      <vt:lpstr>PowerPoint Presentation</vt:lpstr>
      <vt:lpstr>HOG Algorithm</vt:lpstr>
      <vt:lpstr>           Our Implemetation              Gradient computation </vt:lpstr>
      <vt:lpstr>                Orientation binning </vt:lpstr>
      <vt:lpstr>  Block normalization </vt:lpstr>
      <vt:lpstr>SVM classifier</vt:lpstr>
      <vt:lpstr>Colour Images     with L1 Norm</vt:lpstr>
      <vt:lpstr>Colour Images     with L2 Norm</vt:lpstr>
      <vt:lpstr>      Grayscale Images    with L1 Norm</vt:lpstr>
      <vt:lpstr>Grayscale Images with L2 Norm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B.T.P Semester Presentation</dc:title>
  <dc:creator>Anuroop Kakkirala</dc:creator>
  <cp:lastModifiedBy>Anuroop Kakkirala</cp:lastModifiedBy>
  <cp:revision>25</cp:revision>
  <dcterms:created xsi:type="dcterms:W3CDTF">2014-11-19T17:22:08Z</dcterms:created>
  <dcterms:modified xsi:type="dcterms:W3CDTF">2015-04-22T17:17:30Z</dcterms:modified>
</cp:coreProperties>
</file>