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2" r:id="rId13"/>
    <p:sldId id="273" r:id="rId14"/>
    <p:sldId id="269" r:id="rId15"/>
    <p:sldId id="270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8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8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5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6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9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7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0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0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4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66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9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65F633-C676-4315-8AD7-0E61B327025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29B961-0F19-4B11-A9AF-4F3F06928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</a:rPr>
              <a:t>B.Tech</a:t>
            </a:r>
            <a:r>
              <a:rPr lang="en-IN" dirty="0" smtClean="0">
                <a:latin typeface="Calibri" panose="020F0502020204030204" pitchFamily="34" charset="0"/>
              </a:rPr>
              <a:t> Project Semester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Praneeth</a:t>
            </a:r>
            <a:r>
              <a:rPr lang="en-IN" dirty="0" smtClean="0"/>
              <a:t> A S                                               Anuroop Kakkirala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8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3: Multi Class SVM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SVM is a binary classifier, that is, the class labels can only take two values: ± 1</a:t>
            </a:r>
            <a:r>
              <a:rPr lang="en-IN" dirty="0" smtClean="0"/>
              <a:t>.</a:t>
            </a:r>
          </a:p>
          <a:p>
            <a:r>
              <a:rPr lang="en-IN" dirty="0"/>
              <a:t>Many real-world problems, however, have more than two </a:t>
            </a:r>
            <a:r>
              <a:rPr lang="en-IN" dirty="0" smtClean="0"/>
              <a:t>classes.</a:t>
            </a:r>
          </a:p>
          <a:p>
            <a:r>
              <a:rPr lang="en-IN" dirty="0"/>
              <a:t>U</a:t>
            </a:r>
            <a:r>
              <a:rPr lang="en-IN" dirty="0" smtClean="0"/>
              <a:t>sed </a:t>
            </a:r>
            <a:r>
              <a:rPr lang="en-IN" smtClean="0"/>
              <a:t>one-versus-all Multi SVM </a:t>
            </a:r>
            <a:r>
              <a:rPr lang="en-IN" dirty="0" smtClean="0"/>
              <a:t>classifier.</a:t>
            </a:r>
          </a:p>
          <a:p>
            <a:r>
              <a:rPr lang="en-IN" dirty="0"/>
              <a:t>Classification of new instances for the one-versus-all case is done by a winner-takes-all strategy, in which the classifier with the highest output function assigns the class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RESULTS:</a:t>
            </a:r>
            <a:br>
              <a:rPr lang="en-IN" dirty="0" smtClean="0"/>
            </a:br>
            <a:r>
              <a:rPr lang="en-IN" dirty="0" smtClean="0"/>
              <a:t> 1) Features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656" y="2557463"/>
            <a:ext cx="92186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 Points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98" y="2789284"/>
            <a:ext cx="3185039" cy="2376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7" y="2804554"/>
            <a:ext cx="3138173" cy="2345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76" y="2789284"/>
            <a:ext cx="3404294" cy="2344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7139" y="5180979"/>
            <a:ext cx="774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Boxing                                            Hand Clapping                                         Walking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1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 Points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61" y="2737768"/>
            <a:ext cx="4132281" cy="28774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74" y="2737768"/>
            <a:ext cx="3894397" cy="2922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9567" y="5615190"/>
            <a:ext cx="631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Running                                                                        Hand Waving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9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STIPs of a videos</a:t>
            </a:r>
            <a:endParaRPr lang="en-I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12" y="2493069"/>
            <a:ext cx="2943522" cy="2310752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34" y="2493069"/>
            <a:ext cx="3415048" cy="23107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2" y="2451694"/>
            <a:ext cx="3143516" cy="23534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57154" y="4803821"/>
            <a:ext cx="81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Boxing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302406" y="480382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Hand Clapping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717454" y="4786158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Hand Waving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STIPs of a </a:t>
            </a:r>
            <a:r>
              <a:rPr lang="en-IN" dirty="0" smtClean="0"/>
              <a:t>videos 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0" y="2497860"/>
            <a:ext cx="3092371" cy="2315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87" y="2497860"/>
            <a:ext cx="3208383" cy="2315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34" y="2454433"/>
            <a:ext cx="3092371" cy="235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36" y="4776472"/>
            <a:ext cx="8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Jogging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01515" y="4818407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Running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58588" y="4818407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Walking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2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2) Varying K-means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1) When k-means clusters = 50</a:t>
            </a:r>
          </a:p>
          <a:p>
            <a:pPr marL="0" indent="0">
              <a:buNone/>
            </a:pPr>
            <a:r>
              <a:rPr lang="en-IN" dirty="0" smtClean="0"/>
              <a:t>         Accuracy </a:t>
            </a:r>
            <a:r>
              <a:rPr lang="en-IN" dirty="0"/>
              <a:t>= 86.5772% </a:t>
            </a:r>
            <a:r>
              <a:rPr lang="en-IN" dirty="0" smtClean="0"/>
              <a:t>(Jogging)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Accuracy </a:t>
            </a:r>
            <a:r>
              <a:rPr lang="en-IN" dirty="0"/>
              <a:t>= 81.8792% </a:t>
            </a:r>
            <a:r>
              <a:rPr lang="en-IN" dirty="0" smtClean="0"/>
              <a:t>(Boxing)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Accuracy </a:t>
            </a:r>
            <a:r>
              <a:rPr lang="en-IN" dirty="0"/>
              <a:t>= 87.9195% </a:t>
            </a:r>
            <a:r>
              <a:rPr lang="en-IN" dirty="0" smtClean="0"/>
              <a:t>(Running)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Accuracy </a:t>
            </a:r>
            <a:r>
              <a:rPr lang="en-IN" dirty="0"/>
              <a:t>= 78.5235% </a:t>
            </a:r>
            <a:r>
              <a:rPr lang="en-IN" dirty="0" smtClean="0"/>
              <a:t>(Walking)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Accuracy </a:t>
            </a:r>
            <a:r>
              <a:rPr lang="en-IN" dirty="0"/>
              <a:t>= 89.2617% </a:t>
            </a:r>
            <a:r>
              <a:rPr lang="en-IN" dirty="0" smtClean="0"/>
              <a:t>(</a:t>
            </a:r>
            <a:r>
              <a:rPr lang="en-IN" dirty="0"/>
              <a:t>Hand </a:t>
            </a:r>
            <a:r>
              <a:rPr lang="en-IN" dirty="0" smtClean="0"/>
              <a:t>Waving)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Accuracy </a:t>
            </a:r>
            <a:r>
              <a:rPr lang="en-IN" dirty="0"/>
              <a:t>= 85.2349% </a:t>
            </a:r>
            <a:r>
              <a:rPr lang="en-IN" dirty="0" smtClean="0"/>
              <a:t>(Hand </a:t>
            </a:r>
            <a:r>
              <a:rPr lang="en-IN" dirty="0"/>
              <a:t>Clapping</a:t>
            </a:r>
            <a:r>
              <a:rPr lang="en-IN" dirty="0" smtClean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3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it is 100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Accuracy = 83.2215</a:t>
            </a:r>
            <a:r>
              <a:rPr lang="en-IN" dirty="0" smtClean="0"/>
              <a:t>%</a:t>
            </a:r>
            <a:r>
              <a:rPr lang="en-IN" dirty="0"/>
              <a:t>(Jogging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Accuracy = 79.8658</a:t>
            </a:r>
            <a:r>
              <a:rPr lang="en-IN" dirty="0" smtClean="0"/>
              <a:t>%</a:t>
            </a:r>
            <a:r>
              <a:rPr lang="en-IN" dirty="0"/>
              <a:t>(Boxing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Accuracy = 81.8792</a:t>
            </a:r>
            <a:r>
              <a:rPr lang="en-IN" dirty="0" smtClean="0"/>
              <a:t>%</a:t>
            </a:r>
            <a:r>
              <a:rPr lang="en-IN" dirty="0"/>
              <a:t>(Running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Accuracy = 81.8792</a:t>
            </a:r>
            <a:r>
              <a:rPr lang="en-IN" dirty="0" smtClean="0"/>
              <a:t>%</a:t>
            </a:r>
            <a:r>
              <a:rPr lang="en-IN" dirty="0"/>
              <a:t>(Walking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Accuracy = 87.9195</a:t>
            </a:r>
            <a:r>
              <a:rPr lang="en-IN" dirty="0" smtClean="0"/>
              <a:t>%(</a:t>
            </a:r>
            <a:r>
              <a:rPr lang="en-IN" dirty="0"/>
              <a:t>Hand Waving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Accuracy </a:t>
            </a:r>
            <a:r>
              <a:rPr lang="en-IN" dirty="0"/>
              <a:t>= 81.2081</a:t>
            </a:r>
            <a:r>
              <a:rPr lang="en-IN" dirty="0" smtClean="0"/>
              <a:t>%</a:t>
            </a:r>
            <a:r>
              <a:rPr lang="en-IN" dirty="0"/>
              <a:t> (Hand Clapping) </a:t>
            </a:r>
          </a:p>
        </p:txBody>
      </p:sp>
    </p:spTree>
    <p:extLst>
      <p:ext uri="{BB962C8B-B14F-4D97-AF65-F5344CB8AC3E}">
        <p14:creationId xmlns:p14="http://schemas.microsoft.com/office/powerpoint/2010/main" val="42802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it is 400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= 86.5772% </a:t>
            </a:r>
            <a:r>
              <a:rPr lang="en-IN" dirty="0" smtClean="0"/>
              <a:t>(Jogging)</a:t>
            </a:r>
            <a:endParaRPr lang="en-IN" dirty="0"/>
          </a:p>
          <a:p>
            <a:r>
              <a:rPr lang="en-IN" dirty="0"/>
              <a:t>Accuracy = 80.5369% </a:t>
            </a:r>
            <a:r>
              <a:rPr lang="en-IN" dirty="0" smtClean="0"/>
              <a:t>(Boxing)</a:t>
            </a:r>
            <a:endParaRPr lang="en-IN" dirty="0"/>
          </a:p>
          <a:p>
            <a:r>
              <a:rPr lang="en-IN" dirty="0"/>
              <a:t>Accuracy = 84.5638% </a:t>
            </a:r>
            <a:r>
              <a:rPr lang="en-IN" dirty="0" smtClean="0"/>
              <a:t>(Running)</a:t>
            </a:r>
            <a:endParaRPr lang="en-IN" dirty="0"/>
          </a:p>
          <a:p>
            <a:r>
              <a:rPr lang="en-IN" dirty="0"/>
              <a:t>Accuracy = 80.5369% </a:t>
            </a:r>
            <a:r>
              <a:rPr lang="en-IN" dirty="0" smtClean="0"/>
              <a:t>(Walking)</a:t>
            </a:r>
            <a:endParaRPr lang="en-IN" dirty="0"/>
          </a:p>
          <a:p>
            <a:r>
              <a:rPr lang="en-IN" dirty="0"/>
              <a:t>Accuracy = 87.9195% </a:t>
            </a:r>
            <a:r>
              <a:rPr lang="en-IN" dirty="0" smtClean="0"/>
              <a:t>(Hand Waving)</a:t>
            </a:r>
            <a:endParaRPr lang="en-IN" dirty="0"/>
          </a:p>
          <a:p>
            <a:r>
              <a:rPr lang="en-IN" dirty="0"/>
              <a:t>Accuracy = 85.2349% </a:t>
            </a:r>
            <a:r>
              <a:rPr lang="en-IN" dirty="0" smtClean="0"/>
              <a:t>(Hand Clapping)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4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2142064"/>
            <a:ext cx="6815669" cy="1515533"/>
          </a:xfrm>
        </p:spPr>
        <p:txBody>
          <a:bodyPr/>
          <a:lstStyle/>
          <a:p>
            <a:r>
              <a:rPr lang="en-IN" smtClean="0"/>
              <a:t>Thank You!!!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7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</a:t>
            </a:r>
            <a:r>
              <a:rPr lang="en-IN" dirty="0" smtClean="0"/>
              <a:t>did</a:t>
            </a:r>
            <a:r>
              <a:rPr lang="en-IN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project involves the following main </a:t>
            </a:r>
            <a:r>
              <a:rPr lang="en-IN" dirty="0" smtClean="0"/>
              <a:t>stages: </a:t>
            </a:r>
            <a:endParaRPr lang="en-IN" dirty="0"/>
          </a:p>
          <a:p>
            <a:r>
              <a:rPr lang="en-IN" dirty="0"/>
              <a:t>Identifying Space-Time interest points (STIP) in a </a:t>
            </a:r>
            <a:r>
              <a:rPr lang="en-IN" dirty="0" smtClean="0"/>
              <a:t>video. </a:t>
            </a:r>
            <a:endParaRPr lang="en-IN" dirty="0"/>
          </a:p>
          <a:p>
            <a:r>
              <a:rPr lang="en-IN" dirty="0" smtClean="0"/>
              <a:t>Applying K-Means clustering on STIP and </a:t>
            </a:r>
            <a:r>
              <a:rPr lang="en-IN" dirty="0"/>
              <a:t>building feature descriptors. </a:t>
            </a:r>
          </a:p>
          <a:p>
            <a:r>
              <a:rPr lang="en-IN" dirty="0"/>
              <a:t>Using </a:t>
            </a:r>
            <a:r>
              <a:rPr lang="en-IN" dirty="0" smtClean="0"/>
              <a:t>Multi-Class Support </a:t>
            </a:r>
            <a:r>
              <a:rPr lang="en-IN" dirty="0"/>
              <a:t>Vector Machine </a:t>
            </a:r>
            <a:r>
              <a:rPr lang="en-IN" dirty="0" smtClean="0"/>
              <a:t>(One </a:t>
            </a:r>
            <a:r>
              <a:rPr lang="en-IN" dirty="0" err="1" smtClean="0"/>
              <a:t>vs</a:t>
            </a:r>
            <a:r>
              <a:rPr lang="en-IN" dirty="0" smtClean="0"/>
              <a:t> All) </a:t>
            </a:r>
            <a:r>
              <a:rPr lang="en-IN" dirty="0"/>
              <a:t>to train the agent to classify various classes of videos. </a:t>
            </a:r>
          </a:p>
        </p:txBody>
      </p:sp>
    </p:spTree>
    <p:extLst>
      <p:ext uri="{BB962C8B-B14F-4D97-AF65-F5344CB8AC3E}">
        <p14:creationId xmlns:p14="http://schemas.microsoft.com/office/powerpoint/2010/main" val="21741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Set..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KTH Data Set</a:t>
            </a:r>
          </a:p>
          <a:p>
            <a:r>
              <a:rPr lang="en-IN" dirty="0" smtClean="0"/>
              <a:t>Contains 6 action classes (</a:t>
            </a:r>
            <a:r>
              <a:rPr lang="en-IN" dirty="0"/>
              <a:t>walking, jogging, running, boxing, hand waving, and hand clapping</a:t>
            </a:r>
            <a:r>
              <a:rPr lang="en-IN" dirty="0" smtClean="0"/>
              <a:t>) .</a:t>
            </a:r>
          </a:p>
          <a:p>
            <a:r>
              <a:rPr lang="en-IN" dirty="0"/>
              <a:t>Performed by 25 persons, 4 </a:t>
            </a:r>
            <a:r>
              <a:rPr lang="en-IN" dirty="0" smtClean="0"/>
              <a:t>scenes and 6 action classes.</a:t>
            </a:r>
          </a:p>
          <a:p>
            <a:r>
              <a:rPr lang="en-IN" dirty="0" smtClean="0"/>
              <a:t>600 videos (100 of each class).</a:t>
            </a:r>
          </a:p>
          <a:p>
            <a:r>
              <a:rPr lang="en-IN" dirty="0" smtClean="0"/>
              <a:t>Video Details : Resolution </a:t>
            </a:r>
            <a:r>
              <a:rPr lang="en-IN" dirty="0"/>
              <a:t>= </a:t>
            </a:r>
            <a:r>
              <a:rPr lang="en-IN" dirty="0" smtClean="0"/>
              <a:t>160x120, Black &amp; White, Used Static Camera, Homogeneous </a:t>
            </a:r>
            <a:r>
              <a:rPr lang="en-IN" dirty="0"/>
              <a:t>indoor/outdoor backgrounds.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Stage 1:</a:t>
            </a:r>
            <a:r>
              <a:rPr lang="en-IN" i="1" dirty="0"/>
              <a:t> </a:t>
            </a:r>
            <a:r>
              <a:rPr lang="en-IN" dirty="0"/>
              <a:t>Detecting Space-Time interest points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STIP</a:t>
            </a:r>
            <a:r>
              <a:rPr lang="en-IN" dirty="0" smtClean="0"/>
              <a:t>: It either </a:t>
            </a:r>
            <a:r>
              <a:rPr lang="en-IN" dirty="0"/>
              <a:t>correspond to corners in a particular frame or instances of sudden variation in time occurring in the </a:t>
            </a:r>
            <a:r>
              <a:rPr lang="en-IN" dirty="0" smtClean="0"/>
              <a:t>video.</a:t>
            </a:r>
          </a:p>
          <a:p>
            <a:r>
              <a:rPr lang="en-IN" dirty="0" smtClean="0"/>
              <a:t>We used </a:t>
            </a:r>
            <a:r>
              <a:rPr lang="en-IN" dirty="0"/>
              <a:t>Harris Detector to detect STIPs in a video clip. </a:t>
            </a:r>
            <a:endParaRPr lang="en-IN" dirty="0" smtClean="0"/>
          </a:p>
          <a:p>
            <a:r>
              <a:rPr lang="en-IN" b="1" dirty="0"/>
              <a:t>Harris </a:t>
            </a:r>
            <a:r>
              <a:rPr lang="en-IN" b="1" dirty="0" smtClean="0"/>
              <a:t>Detector: </a:t>
            </a:r>
            <a:r>
              <a:rPr lang="en-IN" dirty="0" smtClean="0"/>
              <a:t>The </a:t>
            </a:r>
            <a:r>
              <a:rPr lang="en-IN" dirty="0"/>
              <a:t>algorithm relies on a central principle that, at a corner, the image intensity will change largely in multiple directions.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9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a) Interest points in spatial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spatial domain, points with a significant local variation of image intensities are called “Interest points”.</a:t>
            </a:r>
          </a:p>
          <a:p>
            <a:r>
              <a:rPr lang="en-IN" dirty="0"/>
              <a:t>The idea of the Harris interest point detector is to detect locations in a spatial image </a:t>
            </a:r>
            <a:r>
              <a:rPr lang="en-IN" sz="2800" i="1" baseline="30000" dirty="0" err="1"/>
              <a:t>fsp</a:t>
            </a:r>
            <a:r>
              <a:rPr lang="en-IN" i="1" dirty="0"/>
              <a:t> </a:t>
            </a:r>
            <a:r>
              <a:rPr lang="en-IN" dirty="0"/>
              <a:t>where the image values have significant variations in both directions.</a:t>
            </a:r>
          </a:p>
          <a:p>
            <a:r>
              <a:rPr lang="en-IN" dirty="0"/>
              <a:t>For a given scale of observation </a:t>
            </a:r>
            <a:r>
              <a:rPr lang="el-GR" i="1" dirty="0"/>
              <a:t>σ</a:t>
            </a:r>
            <a:r>
              <a:rPr lang="en-IN" baseline="-25000" dirty="0"/>
              <a:t>l</a:t>
            </a:r>
            <a:r>
              <a:rPr lang="en-IN" baseline="30000" dirty="0"/>
              <a:t>2</a:t>
            </a:r>
            <a:r>
              <a:rPr lang="en-IN" dirty="0"/>
              <a:t>,interest points can be found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96" y="5141508"/>
            <a:ext cx="5712447" cy="902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0659" y="5223319"/>
            <a:ext cx="264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where </a:t>
            </a:r>
            <a:r>
              <a:rPr lang="en-IN" i="1" dirty="0" err="1" smtClean="0"/>
              <a:t>L</a:t>
            </a:r>
            <a:r>
              <a:rPr lang="en-IN" i="1" baseline="-25000" dirty="0" err="1" smtClean="0"/>
              <a:t>x</a:t>
            </a:r>
            <a:r>
              <a:rPr lang="en-IN" i="1" baseline="30000" dirty="0" err="1" smtClean="0"/>
              <a:t>sp</a:t>
            </a:r>
            <a:r>
              <a:rPr lang="en-IN" i="1" dirty="0" smtClean="0"/>
              <a:t> </a:t>
            </a:r>
            <a:r>
              <a:rPr lang="en-IN" dirty="0" smtClean="0"/>
              <a:t>and </a:t>
            </a:r>
            <a:r>
              <a:rPr lang="en-IN" i="1" dirty="0" err="1" smtClean="0"/>
              <a:t>L</a:t>
            </a:r>
            <a:r>
              <a:rPr lang="en-IN" i="1" baseline="-25000" dirty="0" err="1" smtClean="0"/>
              <a:t>y</a:t>
            </a:r>
            <a:r>
              <a:rPr lang="en-IN" i="1" baseline="30000" dirty="0" err="1" smtClean="0"/>
              <a:t>sp</a:t>
            </a:r>
            <a:r>
              <a:rPr lang="en-IN" i="1" dirty="0" smtClean="0"/>
              <a:t> </a:t>
            </a:r>
            <a:r>
              <a:rPr lang="en-IN" dirty="0" smtClean="0"/>
              <a:t>are</a:t>
            </a:r>
          </a:p>
          <a:p>
            <a:r>
              <a:rPr lang="en-IN" dirty="0" smtClean="0"/>
              <a:t> Gaussian derivatives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2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points in spatial </a:t>
            </a:r>
            <a:r>
              <a:rPr lang="en-IN" dirty="0" smtClean="0"/>
              <a:t>domain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74474"/>
            <a:ext cx="4194412" cy="114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618964"/>
            <a:ext cx="6754953" cy="725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3011387"/>
            <a:ext cx="39426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 smtClean="0"/>
              <a:t>g</a:t>
            </a:r>
            <a:r>
              <a:rPr lang="en-IN" sz="2400" i="1" baseline="30000" dirty="0" err="1" smtClean="0"/>
              <a:t>sp</a:t>
            </a:r>
            <a:r>
              <a:rPr lang="en-IN" sz="2400" i="1" dirty="0" smtClean="0"/>
              <a:t> </a:t>
            </a:r>
            <a:r>
              <a:rPr lang="en-IN" sz="2400" dirty="0" smtClean="0"/>
              <a:t>is the spatial Gaussian kernel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0681" y="4357628"/>
            <a:ext cx="9928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 the eigenvalues </a:t>
            </a:r>
            <a:r>
              <a:rPr lang="en-IN" i="1" dirty="0" smtClean="0"/>
              <a:t>λ</a:t>
            </a:r>
            <a:r>
              <a:rPr lang="en-IN" dirty="0" smtClean="0"/>
              <a:t>1</a:t>
            </a:r>
            <a:r>
              <a:rPr lang="en-IN" i="1" dirty="0" smtClean="0"/>
              <a:t>, λ</a:t>
            </a:r>
            <a:r>
              <a:rPr lang="en-IN" dirty="0" smtClean="0"/>
              <a:t>2, (</a:t>
            </a:r>
            <a:r>
              <a:rPr lang="en-IN" i="1" dirty="0" smtClean="0"/>
              <a:t>λ</a:t>
            </a:r>
            <a:r>
              <a:rPr lang="en-IN" dirty="0" smtClean="0"/>
              <a:t>1 </a:t>
            </a:r>
            <a:r>
              <a:rPr lang="en-IN" i="1" dirty="0" smtClean="0"/>
              <a:t>≤ λ</a:t>
            </a:r>
            <a:r>
              <a:rPr lang="en-IN" dirty="0" smtClean="0"/>
              <a:t>2) of </a:t>
            </a:r>
            <a:r>
              <a:rPr lang="en-IN" i="1" dirty="0" err="1" smtClean="0"/>
              <a:t>μ</a:t>
            </a:r>
            <a:r>
              <a:rPr lang="en-IN" sz="1400" i="1" dirty="0" err="1" smtClean="0"/>
              <a:t>sp</a:t>
            </a:r>
            <a:r>
              <a:rPr lang="en-IN" i="1" dirty="0" smtClean="0"/>
              <a:t> </a:t>
            </a:r>
            <a:r>
              <a:rPr lang="en-IN" dirty="0" smtClean="0"/>
              <a:t>represent characteristic variations  of </a:t>
            </a:r>
            <a:r>
              <a:rPr lang="en-IN" i="1" dirty="0" err="1" smtClean="0"/>
              <a:t>fsp</a:t>
            </a:r>
            <a:r>
              <a:rPr lang="en-IN" i="1" dirty="0" smtClean="0"/>
              <a:t>,</a:t>
            </a:r>
            <a:r>
              <a:rPr lang="en-IN" dirty="0" smtClean="0"/>
              <a:t> two significant values </a:t>
            </a:r>
          </a:p>
          <a:p>
            <a:r>
              <a:rPr lang="en-IN" dirty="0" smtClean="0"/>
              <a:t>of </a:t>
            </a:r>
            <a:r>
              <a:rPr lang="en-IN" i="1" dirty="0" smtClean="0"/>
              <a:t>λ</a:t>
            </a:r>
            <a:r>
              <a:rPr lang="en-IN" dirty="0" smtClean="0"/>
              <a:t>1</a:t>
            </a:r>
            <a:r>
              <a:rPr lang="en-IN" i="1" dirty="0" smtClean="0"/>
              <a:t>, λ</a:t>
            </a:r>
            <a:r>
              <a:rPr lang="en-IN" dirty="0" smtClean="0"/>
              <a:t>2 indicate the presence of an Interest Point. To detect such points, </a:t>
            </a:r>
            <a:r>
              <a:rPr lang="en-IN" smtClean="0"/>
              <a:t>Harris </a:t>
            </a:r>
            <a:r>
              <a:rPr lang="en-IN" smtClean="0"/>
              <a:t>proposed </a:t>
            </a:r>
            <a:r>
              <a:rPr lang="en-IN" dirty="0" smtClean="0"/>
              <a:t>to detect </a:t>
            </a:r>
          </a:p>
          <a:p>
            <a:r>
              <a:rPr lang="en-IN" dirty="0" smtClean="0"/>
              <a:t>positive maxima of the corner function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5184176"/>
            <a:ext cx="7334124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Interest points in the space-time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95" y="2834687"/>
            <a:ext cx="5011346" cy="719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465155"/>
            <a:ext cx="5499069" cy="869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4334728"/>
            <a:ext cx="5023539" cy="126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2" y="5602806"/>
            <a:ext cx="6364776" cy="57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595" y="2431006"/>
            <a:ext cx="80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Similarly the equations to find the Interest points in the space-time domain are: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97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 horizontal and vertical derivatives of the image </a:t>
            </a:r>
            <a:r>
              <a:rPr lang="en-IN" i="1" dirty="0" err="1"/>
              <a:t>L</a:t>
            </a:r>
            <a:r>
              <a:rPr lang="en-IN" i="1" baseline="-25000" dirty="0" err="1"/>
              <a:t>x</a:t>
            </a:r>
            <a:r>
              <a:rPr lang="en-IN" i="1" baseline="30000" dirty="0" err="1"/>
              <a:t>sp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L</a:t>
            </a:r>
            <a:r>
              <a:rPr lang="en-IN" i="1" baseline="-25000" dirty="0" err="1"/>
              <a:t>y</a:t>
            </a:r>
            <a:r>
              <a:rPr lang="en-IN" i="1" baseline="30000" dirty="0" err="1"/>
              <a:t>sp</a:t>
            </a:r>
            <a:r>
              <a:rPr lang="en-IN" i="1" dirty="0"/>
              <a:t> 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Compute three images corresponding to three terms in the matrix  </a:t>
            </a:r>
            <a:r>
              <a:rPr lang="en-IN" sz="2800" dirty="0" smtClean="0"/>
              <a:t>µ</a:t>
            </a:r>
          </a:p>
          <a:p>
            <a:r>
              <a:rPr lang="en-IN" dirty="0" smtClean="0"/>
              <a:t>Convolute these three images with a larger Gaussian window (g).</a:t>
            </a:r>
          </a:p>
          <a:p>
            <a:r>
              <a:rPr lang="en-IN" dirty="0" smtClean="0"/>
              <a:t>Find local maxima and those detected as Interest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9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2 :  K-means Clustering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r>
              <a:rPr lang="en-US" dirty="0"/>
              <a:t> is the classification of objects into different groups, or more precisely, the partitioning of a data set into subsets (clusters), so that the data in each subset (ideally) share some common trait - often according to some defined distance measure.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k-means algorithm</a:t>
            </a:r>
            <a:r>
              <a:rPr lang="en-US" dirty="0"/>
              <a:t> is an algorithm to cluster </a:t>
            </a:r>
            <a:r>
              <a:rPr lang="en-US" i="1" dirty="0"/>
              <a:t>n</a:t>
            </a:r>
            <a:r>
              <a:rPr lang="en-US" dirty="0"/>
              <a:t> objects based on attributes into </a:t>
            </a:r>
            <a:r>
              <a:rPr lang="en-US" i="1" dirty="0"/>
              <a:t>k</a:t>
            </a:r>
            <a:r>
              <a:rPr lang="en-US" dirty="0"/>
              <a:t> partitions, where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7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461</TotalTime>
  <Words>742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 B.Tech Project Semester Presentation</vt:lpstr>
      <vt:lpstr>What we did??</vt:lpstr>
      <vt:lpstr>Data Set..</vt:lpstr>
      <vt:lpstr>Stage 1: Detecting Space-Time interest points </vt:lpstr>
      <vt:lpstr>a) Interest points in spatial domain</vt:lpstr>
      <vt:lpstr>Interest points in spatial domain cont…</vt:lpstr>
      <vt:lpstr>b) Interest points in the space-time</vt:lpstr>
      <vt:lpstr>Algorithm</vt:lpstr>
      <vt:lpstr>Stage 2 :  K-means Clustering </vt:lpstr>
      <vt:lpstr>Stage 3: Multi Class SVM </vt:lpstr>
      <vt:lpstr>RESULTS:  1) Features  </vt:lpstr>
      <vt:lpstr>Interest Points </vt:lpstr>
      <vt:lpstr>Interest Points</vt:lpstr>
      <vt:lpstr>STIPs of a videos</vt:lpstr>
      <vt:lpstr>STIPs of a videos Cont..</vt:lpstr>
      <vt:lpstr>2) Varying K-means clusters</vt:lpstr>
      <vt:lpstr>When it is 100</vt:lpstr>
      <vt:lpstr>When it is 400 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Project Semester Presentation</dc:title>
  <dc:creator>Anuroop Kakkirala</dc:creator>
  <cp:lastModifiedBy>Anuroop Kakkirala</cp:lastModifiedBy>
  <cp:revision>39</cp:revision>
  <dcterms:created xsi:type="dcterms:W3CDTF">2015-04-22T16:43:17Z</dcterms:created>
  <dcterms:modified xsi:type="dcterms:W3CDTF">2015-04-29T06:07:16Z</dcterms:modified>
</cp:coreProperties>
</file>