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11" r:id="rId6"/>
    <p:sldId id="309" r:id="rId7"/>
    <p:sldId id="257" r:id="rId8"/>
    <p:sldId id="258" r:id="rId9"/>
    <p:sldId id="310" r:id="rId10"/>
    <p:sldId id="283" r:id="rId11"/>
    <p:sldId id="284" r:id="rId12"/>
    <p:sldId id="286" r:id="rId13"/>
    <p:sldId id="285" r:id="rId14"/>
    <p:sldId id="287" r:id="rId15"/>
    <p:sldId id="290" r:id="rId16"/>
    <p:sldId id="288" r:id="rId17"/>
    <p:sldId id="289" r:id="rId18"/>
    <p:sldId id="292" r:id="rId19"/>
    <p:sldId id="305" r:id="rId20"/>
    <p:sldId id="291" r:id="rId21"/>
    <p:sldId id="306" r:id="rId22"/>
    <p:sldId id="307" r:id="rId23"/>
    <p:sldId id="293" r:id="rId24"/>
    <p:sldId id="297" r:id="rId25"/>
    <p:sldId id="298" r:id="rId26"/>
    <p:sldId id="299" r:id="rId27"/>
    <p:sldId id="294" r:id="rId28"/>
    <p:sldId id="300" r:id="rId29"/>
    <p:sldId id="295" r:id="rId30"/>
    <p:sldId id="308" r:id="rId31"/>
    <p:sldId id="296" r:id="rId32"/>
    <p:sldId id="302" r:id="rId33"/>
    <p:sldId id="304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kbrown/2012/09/01/its-broke-we-can-fix-i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dotnet.org/articles/overview.html" TargetMode="External"/><Relationship Id="rId2" Type="http://schemas.openxmlformats.org/officeDocument/2006/relationships/hyperlink" Target="https://github.com/dotnet/BenchmarkDotNe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enchmarkdotnet.org/articles/guides/how-it-works.html" TargetMode="External"/><Relationship Id="rId4" Type="http://schemas.openxmlformats.org/officeDocument/2006/relationships/hyperlink" Target="https://benchmarkdotnet.org/articles/guide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52" t="28257" r="52" b="22969"/>
          <a:stretch/>
        </p:blipFill>
        <p:spPr>
          <a:xfrm>
            <a:off x="128016" y="124953"/>
            <a:ext cx="11942064" cy="4370832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9705361" cy="701731"/>
          </a:xfrm>
        </p:spPr>
        <p:txBody>
          <a:bodyPr/>
          <a:lstStyle/>
          <a:p>
            <a:r>
              <a:rPr lang="en-US" b="0" dirty="0"/>
              <a:t>Hitchhiker's guide to Benchmark.NET</a:t>
            </a:r>
            <a:endParaRPr lang="en-GB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0" y="5603181"/>
            <a:ext cx="9602811" cy="341632"/>
          </a:xfrm>
        </p:spPr>
        <p:txBody>
          <a:bodyPr/>
          <a:lstStyle/>
          <a:p>
            <a:pPr algn="r"/>
            <a:r>
              <a:rPr lang="en-GB" dirty="0"/>
              <a:t> - Anuroopa Shenoy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 Features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Reporting system</a:t>
            </a:r>
          </a:p>
          <a:p>
            <a:r>
              <a:rPr lang="en-US" sz="3000" dirty="0"/>
              <a:t>Parameterization</a:t>
            </a:r>
          </a:p>
          <a:p>
            <a:r>
              <a:rPr lang="en-US" sz="3000" dirty="0"/>
              <a:t>Memory diagnostics</a:t>
            </a:r>
          </a:p>
          <a:p>
            <a:r>
              <a:rPr lang="en-US" sz="3000" dirty="0"/>
              <a:t>Benchmarking routine</a:t>
            </a:r>
          </a:p>
          <a:p>
            <a:pPr lvl="1"/>
            <a:r>
              <a:rPr lang="en-US" sz="3000" dirty="0"/>
              <a:t>warmup, iteration</a:t>
            </a:r>
          </a:p>
          <a:p>
            <a:r>
              <a:rPr lang="en-US" sz="3000" dirty="0"/>
              <a:t>Relative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014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BD785-6628-49CA-A438-3FBA348C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9" y="1308595"/>
            <a:ext cx="7100152" cy="51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CSV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2A0B5-2A79-439F-988C-6366DBE1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2" y="1850591"/>
            <a:ext cx="11120518" cy="28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HTML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5709-686C-4344-BD4C-2CC92FA3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419310"/>
            <a:ext cx="11482508" cy="4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Markdown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4936E-C6ED-4B6A-B157-415848F8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738881"/>
            <a:ext cx="11421605" cy="34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JSON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64EB7-A692-43CC-8C2D-C3285343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66069"/>
            <a:ext cx="5774889" cy="5476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79EC4-4140-4335-8B2D-5BBAFFA4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47" y="1612795"/>
            <a:ext cx="5307511" cy="4622309"/>
          </a:xfrm>
          <a:prstGeom prst="rect">
            <a:avLst/>
          </a:prstGeo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334011C-9549-4116-A830-3FCF0608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268" y="986976"/>
            <a:ext cx="2548555" cy="49159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13405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XML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61C17-728B-452B-904B-F868C8C7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569"/>
            <a:ext cx="12192000" cy="52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– R Plots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6764C-2B48-4925-93C8-E85848CE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57" y="1353250"/>
            <a:ext cx="9655887" cy="4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1F7C0-86E8-4BAA-A6F3-D29EEF1B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7" y="1704451"/>
            <a:ext cx="3762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71402-AC59-41EC-868B-06C00DBE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231215"/>
            <a:ext cx="11443273" cy="42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About me</a:t>
            </a:r>
          </a:p>
          <a:p>
            <a:r>
              <a:rPr lang="en-GB" sz="3200" dirty="0"/>
              <a:t>C# .NET Developer </a:t>
            </a:r>
          </a:p>
          <a:p>
            <a:r>
              <a:rPr lang="en-GB" sz="3200" dirty="0"/>
              <a:t>10+ years experience in Financial Industry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3833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C3DE7-50DB-4C15-8CC8-4E72FB8F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645728"/>
            <a:ext cx="5067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16CA4-8C1B-435F-BECF-8AEF6DCA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510935"/>
            <a:ext cx="9427528" cy="42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– Display customization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7236-70D2-47DE-9661-37C70356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47610"/>
            <a:ext cx="6743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6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234C6-3CC4-40B1-85B6-73A492B3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39394"/>
            <a:ext cx="9729532" cy="44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90FDF-CDD1-4F91-8EA5-6D395A76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28712"/>
            <a:ext cx="7545888" cy="52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 - Results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FFB6-A2D8-44B5-8960-3522373B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94669"/>
            <a:ext cx="11365385" cy="4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3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837C-2E83-4FA1-A14C-06D51CE8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6"/>
            <a:ext cx="10639521" cy="56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FD837-A9E8-4B53-B737-747DDC15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5"/>
            <a:ext cx="6198416" cy="5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C34D3E-A436-4146-86EF-2912B075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211421"/>
            <a:ext cx="7065873" cy="53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BC38E-05C5-40BF-834C-63B103BB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9" y="1433490"/>
            <a:ext cx="11464242" cy="3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Hitchhiker's guide to 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Benchmarking – When and Why?</a:t>
            </a:r>
          </a:p>
          <a:p>
            <a:r>
              <a:rPr lang="en-GB" sz="3200" dirty="0"/>
              <a:t>Why Benchmark.NET?</a:t>
            </a:r>
          </a:p>
          <a:p>
            <a:r>
              <a:rPr lang="en-GB" sz="3200" dirty="0"/>
              <a:t>Benchmark.NET Features</a:t>
            </a:r>
          </a:p>
          <a:p>
            <a:pPr lvl="1"/>
            <a:r>
              <a:rPr lang="en-GB" sz="3000" dirty="0"/>
              <a:t>Examples</a:t>
            </a:r>
          </a:p>
          <a:p>
            <a:r>
              <a:rPr lang="en-GB" sz="3200" dirty="0"/>
              <a:t>Demo</a:t>
            </a:r>
          </a:p>
          <a:p>
            <a:r>
              <a:rPr lang="en-GB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5317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</a:t>
            </a:r>
            <a:endParaRPr lang="en-GB" sz="3200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43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– When </a:t>
            </a:r>
            <a:r>
              <a:rPr lang="en-US"/>
              <a:t>and Why?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Performance is important</a:t>
            </a:r>
          </a:p>
          <a:p>
            <a:pPr lvl="1"/>
            <a:r>
              <a:rPr lang="en-US" sz="3200" dirty="0"/>
              <a:t>Server or UI</a:t>
            </a:r>
          </a:p>
          <a:p>
            <a:endParaRPr lang="en-US" sz="3200" dirty="0"/>
          </a:p>
          <a:p>
            <a:r>
              <a:rPr lang="en-US" sz="3200" dirty="0"/>
              <a:t>Analyze new approaches or features</a:t>
            </a:r>
          </a:p>
          <a:p>
            <a:endParaRPr lang="en-GB" sz="3200" dirty="0"/>
          </a:p>
          <a:p>
            <a:r>
              <a:rPr lang="en-GB" sz="3200" dirty="0"/>
              <a:t>Proof is in the numbers</a:t>
            </a:r>
          </a:p>
        </p:txBody>
      </p:sp>
    </p:spTree>
    <p:extLst>
      <p:ext uri="{BB962C8B-B14F-4D97-AF65-F5344CB8AC3E}">
        <p14:creationId xmlns:p14="http://schemas.microsoft.com/office/powerpoint/2010/main" val="38000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527125"/>
          </a:xfrm>
        </p:spPr>
        <p:txBody>
          <a:bodyPr/>
          <a:lstStyle/>
          <a:p>
            <a:r>
              <a:rPr lang="en-US" sz="2800" dirty="0"/>
              <a:t>Why reinvent the wheel?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2590B-8622-4869-A691-9FB7E6EF73E8}"/>
              </a:ext>
            </a:extLst>
          </p:cNvPr>
          <p:cNvGrpSpPr/>
          <p:nvPr/>
        </p:nvGrpSpPr>
        <p:grpSpPr>
          <a:xfrm>
            <a:off x="2286000" y="944100"/>
            <a:ext cx="7620000" cy="5469582"/>
            <a:chOff x="2286000" y="809625"/>
            <a:chExt cx="7620000" cy="54695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D4AC96-19B0-4BD9-A761-4A671D71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86000" y="809625"/>
              <a:ext cx="7620000" cy="52387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16EF4F-D56D-4173-A73E-0BAAE4FEFE36}"/>
                </a:ext>
              </a:extLst>
            </p:cNvPr>
            <p:cNvSpPr txBox="1"/>
            <p:nvPr/>
          </p:nvSpPr>
          <p:spPr>
            <a:xfrm>
              <a:off x="2286000" y="6048375"/>
              <a:ext cx="762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3" tooltip="http://www.coetail.com/kbrown/2012/09/01/its-broke-we-can-fix-it/"/>
                </a:rPr>
                <a:t>This Photo</a:t>
              </a:r>
              <a:r>
                <a:rPr lang="en-US" sz="900" dirty="0"/>
                <a:t> is licensed under </a:t>
              </a:r>
              <a:r>
                <a:rPr lang="en-US" sz="900" dirty="0">
                  <a:hlinkClick r:id="rId4" tooltip="https://creativecommons.org/licenses/by-nc-sa/3.0/"/>
                </a:rPr>
                <a:t>CC BY-NC-SA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8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Library with a rich feature set</a:t>
            </a:r>
          </a:p>
          <a:p>
            <a:r>
              <a:rPr lang="en-US" sz="3000" dirty="0"/>
              <a:t>Supported by .NET Foundation</a:t>
            </a:r>
          </a:p>
          <a:p>
            <a:r>
              <a:rPr lang="en-US" sz="3000" dirty="0"/>
              <a:t>Used by projects like</a:t>
            </a:r>
          </a:p>
          <a:p>
            <a:pPr lvl="1"/>
            <a:r>
              <a:rPr lang="en-US" sz="3000" dirty="0" err="1"/>
              <a:t>CoreCLR</a:t>
            </a:r>
            <a:endParaRPr lang="en-US" sz="3000" dirty="0"/>
          </a:p>
          <a:p>
            <a:pPr lvl="1"/>
            <a:r>
              <a:rPr lang="en-US" sz="3000" dirty="0"/>
              <a:t>Roslyn</a:t>
            </a:r>
          </a:p>
          <a:p>
            <a:pPr lvl="1"/>
            <a:r>
              <a:rPr lang="en-US" sz="3000" dirty="0" err="1"/>
              <a:t>EntityFrameworkCore</a:t>
            </a:r>
            <a:endParaRPr lang="en-US" sz="3000" dirty="0"/>
          </a:p>
          <a:p>
            <a:pPr lvl="1"/>
            <a:r>
              <a:rPr lang="en-US" sz="3000" dirty="0"/>
              <a:t>F#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3294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https://github.com/dotnet/BenchmarkDotNet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https://benchmarkdotnet.org/articles/overview.html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https://benchmarkdotnet.org/articles/guides/getting-started.html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https://benchmarkdotnet.org/articles/guides/how-it-works.html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07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439D9-8631-4FC1-BCE0-1BDB23425E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248</Words>
  <Application>Microsoft Office PowerPoint</Application>
  <PresentationFormat>Widescreen</PresentationFormat>
  <Paragraphs>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Century Gothic</vt:lpstr>
      <vt:lpstr>Office Theme</vt:lpstr>
      <vt:lpstr>Hitchhiker's guide to Benchmark.NET</vt:lpstr>
      <vt:lpstr>PowerPoint Presentation</vt:lpstr>
      <vt:lpstr>Hitchhiker's guide to Benchmark.NET</vt:lpstr>
      <vt:lpstr>PowerPoint Presentation</vt:lpstr>
      <vt:lpstr>PowerPoint Presentation</vt:lpstr>
      <vt:lpstr>Benchmarking – When and Why? </vt:lpstr>
      <vt:lpstr>Why Benchmark.NET? </vt:lpstr>
      <vt:lpstr>Why Benchmark.NET?</vt:lpstr>
      <vt:lpstr>Benchmark.NET</vt:lpstr>
      <vt:lpstr>Benchmark.NET Features</vt:lpstr>
      <vt:lpstr>Reporting System </vt:lpstr>
      <vt:lpstr>Reporting System - CSV</vt:lpstr>
      <vt:lpstr>Reporting System - HTML</vt:lpstr>
      <vt:lpstr>Reporting System - Markdown</vt:lpstr>
      <vt:lpstr>Reporting System - JSON</vt:lpstr>
      <vt:lpstr>Reporting System - XML</vt:lpstr>
      <vt:lpstr>Reporting System – R Plots</vt:lpstr>
      <vt:lpstr>Parameterization </vt:lpstr>
      <vt:lpstr>Parameterization - Results </vt:lpstr>
      <vt:lpstr>Parameterization </vt:lpstr>
      <vt:lpstr>Parameterization - Results </vt:lpstr>
      <vt:lpstr>Parameterization – Display customization </vt:lpstr>
      <vt:lpstr>Parameterization </vt:lpstr>
      <vt:lpstr>Memory diagnostics</vt:lpstr>
      <vt:lpstr>Memory diagnostics - Results</vt:lpstr>
      <vt:lpstr>Benchmarking routine</vt:lpstr>
      <vt:lpstr>Benchmarking routine</vt:lpstr>
      <vt:lpstr>Relative performance</vt:lpstr>
      <vt:lpstr>Relative performance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2018-09-21T01:52:46Z</dcterms:created>
  <dcterms:modified xsi:type="dcterms:W3CDTF">2018-10-20T02:16:12Z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