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309" r:id="rId6"/>
    <p:sldId id="257" r:id="rId7"/>
    <p:sldId id="258" r:id="rId8"/>
    <p:sldId id="311" r:id="rId9"/>
    <p:sldId id="310" r:id="rId10"/>
    <p:sldId id="283" r:id="rId11"/>
    <p:sldId id="284" r:id="rId12"/>
    <p:sldId id="286" r:id="rId13"/>
    <p:sldId id="285" r:id="rId14"/>
    <p:sldId id="287" r:id="rId15"/>
    <p:sldId id="290" r:id="rId16"/>
    <p:sldId id="288" r:id="rId17"/>
    <p:sldId id="289" r:id="rId18"/>
    <p:sldId id="292" r:id="rId19"/>
    <p:sldId id="305" r:id="rId20"/>
    <p:sldId id="291" r:id="rId21"/>
    <p:sldId id="306" r:id="rId22"/>
    <p:sldId id="307" r:id="rId23"/>
    <p:sldId id="293" r:id="rId24"/>
    <p:sldId id="297" r:id="rId25"/>
    <p:sldId id="298" r:id="rId26"/>
    <p:sldId id="299" r:id="rId27"/>
    <p:sldId id="294" r:id="rId28"/>
    <p:sldId id="300" r:id="rId29"/>
    <p:sldId id="295" r:id="rId30"/>
    <p:sldId id="308" r:id="rId31"/>
    <p:sldId id="296" r:id="rId32"/>
    <p:sldId id="302" r:id="rId33"/>
    <p:sldId id="304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15/10/2018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tx1"/>
                </a:solidFill>
              </a:rPr>
              <a:pPr/>
              <a:t>‹#›</a:t>
            </a:fld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etail.com/kbrown/2012/09/01/its-broke-we-can-fix-i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nchmarkdotnet.org/articles/overview.html" TargetMode="External"/><Relationship Id="rId2" Type="http://schemas.openxmlformats.org/officeDocument/2006/relationships/hyperlink" Target="https://github.com/dotnet/BenchmarkDotNe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enchmarkdotnet.org/articles/guides/how-it-works.html" TargetMode="External"/><Relationship Id="rId4" Type="http://schemas.openxmlformats.org/officeDocument/2006/relationships/hyperlink" Target="https://benchmarkdotnet.org/articles/guides/getting-start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urtle in ocean">
            <a:extLst>
              <a:ext uri="{FF2B5EF4-FFF2-40B4-BE49-F238E27FC236}">
                <a16:creationId xmlns:a16="http://schemas.microsoft.com/office/drawing/2014/main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01" t="28284" r="101" b="22912"/>
          <a:stretch/>
        </p:blipFill>
        <p:spPr>
          <a:xfrm>
            <a:off x="123992" y="124953"/>
            <a:ext cx="11944014" cy="4372387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9705361" cy="701731"/>
          </a:xfrm>
        </p:spPr>
        <p:txBody>
          <a:bodyPr/>
          <a:lstStyle/>
          <a:p>
            <a:r>
              <a:rPr lang="en-US" b="0" dirty="0"/>
              <a:t>Hitchhiker's guide to Benchmark.NET</a:t>
            </a:r>
            <a:endParaRPr lang="en-GB" dirty="0"/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0" y="5603181"/>
            <a:ext cx="9602811" cy="341632"/>
          </a:xfrm>
        </p:spPr>
        <p:txBody>
          <a:bodyPr/>
          <a:lstStyle/>
          <a:p>
            <a:pPr algn="r"/>
            <a:r>
              <a:rPr lang="en-GB" dirty="0"/>
              <a:t> - Anuroopa Shenoy</a:t>
            </a:r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Benchmark.NET Features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000" dirty="0"/>
              <a:t>Reporting system</a:t>
            </a:r>
          </a:p>
          <a:p>
            <a:r>
              <a:rPr lang="en-US" sz="3000" dirty="0"/>
              <a:t>Parameterization</a:t>
            </a:r>
          </a:p>
          <a:p>
            <a:r>
              <a:rPr lang="en-US" sz="3000" dirty="0"/>
              <a:t>Memory diagnostics</a:t>
            </a:r>
          </a:p>
          <a:p>
            <a:r>
              <a:rPr lang="en-US" sz="3000" dirty="0"/>
              <a:t>Benchmarking routine</a:t>
            </a:r>
          </a:p>
          <a:p>
            <a:pPr lvl="1"/>
            <a:r>
              <a:rPr lang="en-US" sz="3000" dirty="0"/>
              <a:t>warmup, iteration</a:t>
            </a:r>
          </a:p>
          <a:p>
            <a:r>
              <a:rPr lang="en-US" sz="3000" dirty="0"/>
              <a:t>Relative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0146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BD785-6628-49CA-A438-3FBA348CE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9" y="1308595"/>
            <a:ext cx="7100152" cy="51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7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CSV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2A0B5-2A79-439F-988C-6366DBE1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2" y="1850591"/>
            <a:ext cx="11120518" cy="28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HTML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75709-686C-4344-BD4C-2CC92FA3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419310"/>
            <a:ext cx="11482508" cy="42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Markdown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4936E-C6ED-4B6A-B157-415848F8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738881"/>
            <a:ext cx="11421605" cy="34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JSON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64EB7-A692-43CC-8C2D-C3285343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166069"/>
            <a:ext cx="5774889" cy="5476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D79EC4-4140-4335-8B2D-5BBAFFA4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47" y="1612795"/>
            <a:ext cx="5307511" cy="4622309"/>
          </a:xfrm>
          <a:prstGeom prst="rect">
            <a:avLst/>
          </a:prstGeom>
        </p:spPr>
      </p:pic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334011C-9549-4116-A830-3FCF0608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268" y="986976"/>
            <a:ext cx="2548555" cy="49159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Compressed</a:t>
            </a:r>
          </a:p>
        </p:txBody>
      </p:sp>
    </p:spTree>
    <p:extLst>
      <p:ext uri="{BB962C8B-B14F-4D97-AF65-F5344CB8AC3E}">
        <p14:creationId xmlns:p14="http://schemas.microsoft.com/office/powerpoint/2010/main" val="13405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XML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61C17-728B-452B-904B-F868C8C7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569"/>
            <a:ext cx="12192000" cy="52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– R Plots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6764C-2B48-4925-93C8-E85848CE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57" y="1353250"/>
            <a:ext cx="9655887" cy="48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0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1F7C0-86E8-4BAA-A6F3-D29EEF1B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27" y="1704451"/>
            <a:ext cx="3762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5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- Results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71402-AC59-41EC-868B-06C00DBE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231215"/>
            <a:ext cx="11443273" cy="42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3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Hitchhiker's guide to Benchmark.NET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Why Benchmarking?</a:t>
            </a:r>
          </a:p>
          <a:p>
            <a:r>
              <a:rPr lang="en-GB" sz="3200" dirty="0"/>
              <a:t>Why Benchmark.NET?</a:t>
            </a:r>
          </a:p>
          <a:p>
            <a:r>
              <a:rPr lang="en-GB" sz="3200" dirty="0"/>
              <a:t>Benchmark.NET Features</a:t>
            </a:r>
          </a:p>
          <a:p>
            <a:pPr lvl="1"/>
            <a:r>
              <a:rPr lang="en-GB" sz="3000" dirty="0"/>
              <a:t>Examples</a:t>
            </a:r>
          </a:p>
          <a:p>
            <a:r>
              <a:rPr lang="en-GB" sz="3200" dirty="0"/>
              <a:t>Demo</a:t>
            </a:r>
          </a:p>
          <a:p>
            <a:r>
              <a:rPr lang="en-GB" sz="3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5317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C3DE7-50DB-4C15-8CC8-4E72FB8F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645728"/>
            <a:ext cx="50673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3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- Results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16CA4-8C1B-435F-BECF-8AEF6DCA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510935"/>
            <a:ext cx="9427528" cy="42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3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– Display customization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77236-70D2-47DE-9661-37C70356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147610"/>
            <a:ext cx="6743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6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234C6-3CC4-40B1-85B6-73A492B3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339394"/>
            <a:ext cx="9729532" cy="44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Memory diagnostics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90FDF-CDD1-4F91-8EA5-6D395A76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128712"/>
            <a:ext cx="7545888" cy="52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Memory diagnostics - Results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EFFB6-A2D8-44B5-8960-3522373B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394669"/>
            <a:ext cx="11365385" cy="40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93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Benchmarking routine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9837C-2E83-4FA1-A14C-06D51CE8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91146"/>
            <a:ext cx="10639521" cy="56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Benchmarking routine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FD837-A9E8-4B53-B737-747DDC15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91145"/>
            <a:ext cx="6198416" cy="5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5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Relative performance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C34D3E-A436-4146-86EF-2912B075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1211421"/>
            <a:ext cx="7065873" cy="53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Relative performance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1BC38E-05C5-40BF-834C-63B103BB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9" y="1433490"/>
            <a:ext cx="11464242" cy="39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F4FA9-DEEE-4D8B-AEF2-95204816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90" y="1276027"/>
            <a:ext cx="10257355" cy="3152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73C10-2823-4B03-A0D1-20338368ADDD}"/>
              </a:ext>
            </a:extLst>
          </p:cNvPr>
          <p:cNvSpPr txBox="1"/>
          <p:nvPr/>
        </p:nvSpPr>
        <p:spPr>
          <a:xfrm>
            <a:off x="4610079" y="5086637"/>
            <a:ext cx="2971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Marquee Sponsor</a:t>
            </a:r>
          </a:p>
        </p:txBody>
      </p:sp>
    </p:spTree>
    <p:extLst>
      <p:ext uri="{BB962C8B-B14F-4D97-AF65-F5344CB8AC3E}">
        <p14:creationId xmlns:p14="http://schemas.microsoft.com/office/powerpoint/2010/main" val="380932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</a:t>
            </a:r>
            <a:endParaRPr lang="en-GB" sz="3200" dirty="0"/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432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urtle in ocean">
            <a:extLst>
              <a:ext uri="{FF2B5EF4-FFF2-40B4-BE49-F238E27FC236}">
                <a16:creationId xmlns:a16="http://schemas.microsoft.com/office/drawing/2014/main" id="{C7A54B61-8541-AB40-BD1C-F80E8A4240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0921" b="4079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1FF5D0B-5BB9-405C-AED9-4757EF95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50809" y="-1050688"/>
            <a:ext cx="8768134" cy="4384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7E9FF-9BA4-4E59-93AC-47850CBDBD59}"/>
              </a:ext>
            </a:extLst>
          </p:cNvPr>
          <p:cNvSpPr txBox="1"/>
          <p:nvPr/>
        </p:nvSpPr>
        <p:spPr>
          <a:xfrm>
            <a:off x="4554039" y="1835631"/>
            <a:ext cx="3083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Platinum Sponsors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F2711-7466-4E80-A175-ACBD91FB8B38}"/>
              </a:ext>
            </a:extLst>
          </p:cNvPr>
          <p:cNvSpPr txBox="1"/>
          <p:nvPr/>
        </p:nvSpPr>
        <p:spPr>
          <a:xfrm>
            <a:off x="5072641" y="4505706"/>
            <a:ext cx="20467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Gold Sponsors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1DF3-2BAA-47AC-B750-7269670FB044}"/>
              </a:ext>
            </a:extLst>
          </p:cNvPr>
          <p:cNvSpPr txBox="1"/>
          <p:nvPr/>
        </p:nvSpPr>
        <p:spPr>
          <a:xfrm>
            <a:off x="5024518" y="6238259"/>
            <a:ext cx="21429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Silver Sponsors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4F324A5-0ECB-41C6-8BF6-90ABDB144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1639" y="3130552"/>
            <a:ext cx="2876740" cy="863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B8987-DA08-4961-93FF-9204DEDDE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79" y="5325753"/>
            <a:ext cx="2590257" cy="88791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13B94DC-01C7-4138-B07A-9D44467A3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47" y="5371142"/>
            <a:ext cx="1740869" cy="797135"/>
          </a:xfrm>
          <a:prstGeom prst="rect">
            <a:avLst/>
          </a:prstGeom>
        </p:spPr>
      </p:pic>
      <p:pic>
        <p:nvPicPr>
          <p:cNvPr id="1026" name="Picture 2" descr="https://codecampnyc.org/wp-content/uploads/2017/10/smartsheet-logo.png">
            <a:extLst>
              <a:ext uri="{FF2B5EF4-FFF2-40B4-BE49-F238E27FC236}">
                <a16:creationId xmlns:a16="http://schemas.microsoft.com/office/drawing/2014/main" id="{D1ED9421-9B35-4A9E-B819-714A0EAD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813027"/>
            <a:ext cx="1581213" cy="15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odecampnyc.org/wp-content/uploads/2012/08/logo_jetbrains.gif">
            <a:extLst>
              <a:ext uri="{FF2B5EF4-FFF2-40B4-BE49-F238E27FC236}">
                <a16:creationId xmlns:a16="http://schemas.microsoft.com/office/drawing/2014/main" id="{21E945B8-C92F-43E8-A488-BC909A0D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8" y="5325752"/>
            <a:ext cx="2312478" cy="88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B55F09-50EF-45D0-BB4A-745E3D383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0" y="5391174"/>
            <a:ext cx="2208763" cy="75707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D500D8-7F72-45CD-9E15-D5C4746E491D}"/>
              </a:ext>
            </a:extLst>
          </p:cNvPr>
          <p:cNvCxnSpPr>
            <a:cxnSpLocks/>
          </p:cNvCxnSpPr>
          <p:nvPr/>
        </p:nvCxnSpPr>
        <p:spPr>
          <a:xfrm>
            <a:off x="938306" y="2411032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9CCD9A11-FD65-46D1-B47B-533E0D9A9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3873" y="339420"/>
            <a:ext cx="5801777" cy="160664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C2C6C-01A4-4E37-B227-F901A47C676D}"/>
              </a:ext>
            </a:extLst>
          </p:cNvPr>
          <p:cNvCxnSpPr>
            <a:cxnSpLocks/>
          </p:cNvCxnSpPr>
          <p:nvPr/>
        </p:nvCxnSpPr>
        <p:spPr>
          <a:xfrm>
            <a:off x="938306" y="5112396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1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… (Introductions)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About me</a:t>
            </a:r>
          </a:p>
          <a:p>
            <a:r>
              <a:rPr lang="en-US" sz="3200" dirty="0"/>
              <a:t>Anuroopa Shenoy</a:t>
            </a:r>
          </a:p>
          <a:p>
            <a:r>
              <a:rPr lang="en-GB" sz="3200" dirty="0"/>
              <a:t>.NET Developer for 12 years</a:t>
            </a:r>
          </a:p>
          <a:p>
            <a:pPr marL="0" indent="0">
              <a:buNone/>
            </a:pPr>
            <a:r>
              <a:rPr lang="en-GB" sz="3200" b="1" dirty="0"/>
              <a:t>About talk</a:t>
            </a:r>
          </a:p>
          <a:p>
            <a:pPr lvl="0"/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Prerequisites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.NET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3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Benchmarking? 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200" dirty="0"/>
              <a:t>Performance is important</a:t>
            </a:r>
          </a:p>
          <a:p>
            <a:pPr lvl="1"/>
            <a:r>
              <a:rPr lang="en-US" sz="3200" dirty="0"/>
              <a:t>Server or UI</a:t>
            </a:r>
          </a:p>
          <a:p>
            <a:r>
              <a:rPr lang="en-US" sz="3200" dirty="0"/>
              <a:t>Analyze new approaches or features</a:t>
            </a:r>
          </a:p>
          <a:p>
            <a:r>
              <a:rPr lang="en-GB" sz="3200" dirty="0"/>
              <a:t>Proof is in the numbers</a:t>
            </a:r>
          </a:p>
        </p:txBody>
      </p:sp>
    </p:spTree>
    <p:extLst>
      <p:ext uri="{BB962C8B-B14F-4D97-AF65-F5344CB8AC3E}">
        <p14:creationId xmlns:p14="http://schemas.microsoft.com/office/powerpoint/2010/main" val="38000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Benchmark.NET? 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527125"/>
          </a:xfrm>
        </p:spPr>
        <p:txBody>
          <a:bodyPr/>
          <a:lstStyle/>
          <a:p>
            <a:r>
              <a:rPr lang="en-US" sz="2800" dirty="0"/>
              <a:t>Why reinvent the wheel?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42590B-8622-4869-A691-9FB7E6EF73E8}"/>
              </a:ext>
            </a:extLst>
          </p:cNvPr>
          <p:cNvGrpSpPr/>
          <p:nvPr/>
        </p:nvGrpSpPr>
        <p:grpSpPr>
          <a:xfrm>
            <a:off x="2286000" y="944100"/>
            <a:ext cx="7620000" cy="5469582"/>
            <a:chOff x="2286000" y="809625"/>
            <a:chExt cx="7620000" cy="54695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D4AC96-19B0-4BD9-A761-4A671D71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286000" y="809625"/>
              <a:ext cx="7620000" cy="52387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16EF4F-D56D-4173-A73E-0BAAE4FEFE36}"/>
                </a:ext>
              </a:extLst>
            </p:cNvPr>
            <p:cNvSpPr txBox="1"/>
            <p:nvPr/>
          </p:nvSpPr>
          <p:spPr>
            <a:xfrm>
              <a:off x="2286000" y="6048375"/>
              <a:ext cx="762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hlinkClick r:id="rId3" tooltip="http://www.coetail.com/kbrown/2012/09/01/its-broke-we-can-fix-it/"/>
                </a:rPr>
                <a:t>This Photo</a:t>
              </a:r>
              <a:r>
                <a:rPr lang="en-US" sz="900" dirty="0"/>
                <a:t> is licensed under </a:t>
              </a:r>
              <a:r>
                <a:rPr lang="en-US" sz="900" dirty="0">
                  <a:hlinkClick r:id="rId4" tooltip="https://creativecommons.org/licenses/by-nc-sa/3.0/"/>
                </a:rPr>
                <a:t>CC BY-NC-SA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28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Benchmark.NET?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000" dirty="0"/>
              <a:t>Library with a rich feature set</a:t>
            </a:r>
          </a:p>
          <a:p>
            <a:r>
              <a:rPr lang="en-US" sz="3000" dirty="0"/>
              <a:t>Supported by .NET Foundation</a:t>
            </a:r>
          </a:p>
          <a:p>
            <a:r>
              <a:rPr lang="en-US" sz="3000" dirty="0"/>
              <a:t>Used by projects like</a:t>
            </a:r>
          </a:p>
          <a:p>
            <a:pPr lvl="1"/>
            <a:r>
              <a:rPr lang="en-US" sz="3000" dirty="0" err="1"/>
              <a:t>CoreCLR</a:t>
            </a:r>
            <a:endParaRPr lang="en-US" sz="3000" dirty="0"/>
          </a:p>
          <a:p>
            <a:pPr lvl="1"/>
            <a:r>
              <a:rPr lang="en-US" sz="3000" dirty="0"/>
              <a:t>Roslyn</a:t>
            </a:r>
          </a:p>
          <a:p>
            <a:pPr lvl="1"/>
            <a:r>
              <a:rPr lang="en-US" sz="3000" dirty="0" err="1"/>
              <a:t>EntityFrameworkCore</a:t>
            </a:r>
            <a:endParaRPr lang="en-US" sz="3000" dirty="0"/>
          </a:p>
          <a:p>
            <a:pPr lvl="1"/>
            <a:r>
              <a:rPr lang="en-US" sz="3000" dirty="0"/>
              <a:t>F#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32945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Benchmark.NET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https://github.com/dotnet/BenchmarkDotNet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https://benchmarkdotnet.org/articles/overview.html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https://benchmarkdotnet.org/articles/guides/getting-started.html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https://benchmarkdotnet.org/articles/guides/how-it-works.html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507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7" id="{215D63C3-B139-4AD7-9F60-51396BC82D2C}" vid="{FAE53EBD-DCD0-4C4A-8B10-EB06EA236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439D9-8631-4FC1-BCE0-1BDB23425EE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250</Words>
  <Application>Microsoft Office PowerPoint</Application>
  <PresentationFormat>Widescreen</PresentationFormat>
  <Paragraphs>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Century Gothic</vt:lpstr>
      <vt:lpstr>Office Theme</vt:lpstr>
      <vt:lpstr>Hitchhiker's guide to Benchmark.NET</vt:lpstr>
      <vt:lpstr>Hitchhiker's guide to Benchmark.NET</vt:lpstr>
      <vt:lpstr>PowerPoint Presentation</vt:lpstr>
      <vt:lpstr>PowerPoint Presentation</vt:lpstr>
      <vt:lpstr>About … (Introductions)</vt:lpstr>
      <vt:lpstr>Why Benchmarking? </vt:lpstr>
      <vt:lpstr>Why Benchmark.NET? </vt:lpstr>
      <vt:lpstr>Why Benchmark.NET?</vt:lpstr>
      <vt:lpstr>Benchmark.NET</vt:lpstr>
      <vt:lpstr>Benchmark.NET Features</vt:lpstr>
      <vt:lpstr>Reporting System </vt:lpstr>
      <vt:lpstr>Reporting System - CSV</vt:lpstr>
      <vt:lpstr>Reporting System - HTML</vt:lpstr>
      <vt:lpstr>Reporting System - Markdown</vt:lpstr>
      <vt:lpstr>Reporting System - JSON</vt:lpstr>
      <vt:lpstr>Reporting System - XML</vt:lpstr>
      <vt:lpstr>Reporting System – R Plots</vt:lpstr>
      <vt:lpstr>Parameterization </vt:lpstr>
      <vt:lpstr>Parameterization - Results </vt:lpstr>
      <vt:lpstr>Parameterization </vt:lpstr>
      <vt:lpstr>Parameterization - Results </vt:lpstr>
      <vt:lpstr>Parameterization – Display customization </vt:lpstr>
      <vt:lpstr>Parameterization </vt:lpstr>
      <vt:lpstr>Memory diagnostics</vt:lpstr>
      <vt:lpstr>Memory diagnostics - Results</vt:lpstr>
      <vt:lpstr>Benchmarking routine</vt:lpstr>
      <vt:lpstr>Benchmarking routine</vt:lpstr>
      <vt:lpstr>Relative performance</vt:lpstr>
      <vt:lpstr>Relative performance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2018-09-21T01:52:46Z</dcterms:created>
  <dcterms:modified xsi:type="dcterms:W3CDTF">2018-10-16T01:36:23Z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