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6" r:id="rId5"/>
    <p:sldMasterId id="214748365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Dosis"/>
      <p:regular r:id="rId32"/>
      <p:bold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3C4E91-4DEA-4075-96A0-5CDAD0533439}">
  <a:tblStyle styleId="{333C4E91-4DEA-4075-96A0-5CDAD0533439}"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889915D-A65B-45C0-8CB8-563E1B0B9FC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Dosis-bold.fntdata"/><Relationship Id="rId10" Type="http://schemas.openxmlformats.org/officeDocument/2006/relationships/slide" Target="slides/slide3.xml"/><Relationship Id="rId32" Type="http://schemas.openxmlformats.org/officeDocument/2006/relationships/font" Target="fonts/Dosis-regular.fntdata"/><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cfbcee026_0_8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cfbcee026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cfbcee026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3cfbcee026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d777750a7_3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d777750a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d777750a7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3d777750a7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d777750a7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d777750a7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d777750a7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d777750a7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d777750a7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d777750a7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Instant access to supercomputers, Train multiple models in parallel, Hyperparameter optimization</a:t>
            </a:r>
            <a:endParaRPr sz="14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d777750a7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3d777750a7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Cloud ML versioning</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d777750a7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d777750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fbcee02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3cfbcee02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d777750a7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3d777750a7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d777750a7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d777750a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d777750a7_3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d777750a7_3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d777750a7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3d777750a7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In simple terms, Credit Card Fraud is defined as when an individual uses another individual’s credit card for personal reasons while the owner of the card and the card issuer are not aware of the fact that the card is being used.</a:t>
            </a:r>
            <a:endParaRPr/>
          </a:p>
          <a:p>
            <a:pPr indent="0" lvl="0" marL="0" rtl="0" algn="l">
              <a:spcBef>
                <a:spcPts val="0"/>
              </a:spcBef>
              <a:spcAft>
                <a:spcPts val="0"/>
              </a:spcAft>
              <a:buNone/>
            </a:pPr>
            <a:r>
              <a:rPr lang="en-US"/>
              <a:t>With rapid development of electronic commerce the number of transactions by credit cards are increasing rapidly, therefore cases of transaction fraud are also increasing.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d777750a7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3d777750a7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777750a7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3d777750a7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d777750a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d777750a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d777750a7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d777750a7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d777750a7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d777750a7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222222"/>
        </a:solidFill>
      </p:bgPr>
    </p:bg>
    <p:spTree>
      <p:nvGrpSpPr>
        <p:cNvPr id="9"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8700">
              <a:alpha val="84705"/>
            </a:srgbClr>
          </a:solidFill>
          <a:ln>
            <a:noFill/>
          </a:ln>
        </p:spPr>
      </p:sp>
      <p:sp>
        <p:nvSpPr>
          <p:cNvPr id="12" name="Google Shape;12;p2"/>
          <p:cNvSpPr/>
          <p:nvPr/>
        </p:nvSpPr>
        <p:spPr>
          <a:xfrm flipH="1">
            <a:off x="-418950" y="4394400"/>
            <a:ext cx="8172300" cy="749100"/>
          </a:xfrm>
          <a:prstGeom prst="parallelogram">
            <a:avLst>
              <a:gd fmla="val 51542" name="adj"/>
            </a:avLst>
          </a:pr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3" name="Google Shape;13;p2"/>
          <p:cNvSpPr/>
          <p:nvPr/>
        </p:nvSpPr>
        <p:spPr>
          <a:xfrm flipH="1">
            <a:off x="1028475" y="4166400"/>
            <a:ext cx="8369700" cy="228000"/>
          </a:xfrm>
          <a:prstGeom prst="parallelogram">
            <a:avLst>
              <a:gd fmla="val 51542"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ctrTitle"/>
          </p:nvPr>
        </p:nvSpPr>
        <p:spPr>
          <a:xfrm>
            <a:off x="1028475" y="0"/>
            <a:ext cx="5238600" cy="40200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 name="Shape 15"/>
        <p:cNvGrpSpPr/>
        <p:nvPr/>
      </p:nvGrpSpPr>
      <p:grpSpPr>
        <a:xfrm>
          <a:off x="0" y="0"/>
          <a:ext cx="0" cy="0"/>
          <a:chOff x="0" y="0"/>
          <a:chExt cx="0" cy="0"/>
        </a:xfrm>
      </p:grpSpPr>
      <p:sp>
        <p:nvSpPr>
          <p:cNvPr id="16" name="Google Shape;16;p3"/>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17" name="Google Shape;17;p3"/>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9pPr>
          </a:lstStyle>
          <a:p/>
        </p:txBody>
      </p:sp>
      <p:sp>
        <p:nvSpPr>
          <p:cNvPr id="23" name="Google Shape;23;p3"/>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1pPr>
            <a:lvl2pPr indent="-393700" lvl="1" marL="914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2pPr>
            <a:lvl3pPr indent="-393700" lvl="2" marL="1371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3pPr>
            <a:lvl4pPr indent="-393700" lvl="3" marL="1828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4pPr>
            <a:lvl5pPr indent="-393700" lvl="4" marL="22860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5pPr>
            <a:lvl6pPr indent="-393700" lvl="5" marL="27432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6pPr>
            <a:lvl7pPr indent="-393700" lvl="6" marL="3200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7pPr>
            <a:lvl8pPr indent="-393700" lvl="7" marL="3657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8pPr>
            <a:lvl9pPr indent="-393700" lvl="8" marL="4114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9pPr>
          </a:lstStyle>
          <a:p/>
        </p:txBody>
      </p:sp>
      <p:sp>
        <p:nvSpPr>
          <p:cNvPr id="24" name="Google Shape;24;p3"/>
          <p:cNvSpPr txBox="1"/>
          <p:nvPr>
            <p:ph idx="2" type="body"/>
          </p:nvPr>
        </p:nvSpPr>
        <p:spPr>
          <a:xfrm>
            <a:off x="5004949" y="1311550"/>
            <a:ext cx="3681900" cy="35379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1pPr>
            <a:lvl2pPr indent="-393700" lvl="1" marL="914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2pPr>
            <a:lvl3pPr indent="-393700" lvl="2" marL="1371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3pPr>
            <a:lvl4pPr indent="-393700" lvl="3" marL="1828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4pPr>
            <a:lvl5pPr indent="-393700" lvl="4" marL="22860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5pPr>
            <a:lvl6pPr indent="-393700" lvl="5" marL="27432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6pPr>
            <a:lvl7pPr indent="-393700" lvl="6" marL="3200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7pPr>
            <a:lvl8pPr indent="-393700" lvl="7" marL="3657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8pPr>
            <a:lvl9pPr indent="-393700" lvl="8" marL="4114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9pPr>
          </a:lstStyle>
          <a:p/>
        </p:txBody>
      </p:sp>
      <p:sp>
        <p:nvSpPr>
          <p:cNvPr id="25" name="Google Shape;25;p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4"/>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28" name="Google Shape;28;p4"/>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inverted">
  <p:cSld name="BLANK_1">
    <p:bg>
      <p:bgPr>
        <a:solidFill>
          <a:srgbClr val="222222"/>
        </a:solidFill>
      </p:bgPr>
    </p:bg>
    <p:spTree>
      <p:nvGrpSpPr>
        <p:cNvPr id="32" name="Shape 32"/>
        <p:cNvGrpSpPr/>
        <p:nvPr/>
      </p:nvGrpSpPr>
      <p:grpSpPr>
        <a:xfrm>
          <a:off x="0" y="0"/>
          <a:ext cx="0" cy="0"/>
          <a:chOff x="0" y="0"/>
          <a:chExt cx="0" cy="0"/>
        </a:xfrm>
      </p:grpSpPr>
      <p:sp>
        <p:nvSpPr>
          <p:cNvPr id="33" name="Google Shape;33;p5"/>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333333"/>
          </a:solidFill>
          <a:ln>
            <a:noFill/>
          </a:ln>
        </p:spPr>
      </p:sp>
      <p:sp>
        <p:nvSpPr>
          <p:cNvPr id="34" name="Google Shape;34;p5"/>
          <p:cNvSpPr/>
          <p:nvPr/>
        </p:nvSpPr>
        <p:spPr>
          <a:xfrm flipH="1">
            <a:off x="-903537" y="-17561"/>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222222"/>
        </a:solidFill>
      </p:bgPr>
    </p:bg>
    <p:spTree>
      <p:nvGrpSpPr>
        <p:cNvPr id="42" name="Shape 42"/>
        <p:cNvGrpSpPr/>
        <p:nvPr/>
      </p:nvGrpSpPr>
      <p:grpSpPr>
        <a:xfrm>
          <a:off x="0" y="0"/>
          <a:ext cx="0" cy="0"/>
          <a:chOff x="0" y="0"/>
          <a:chExt cx="0" cy="0"/>
        </a:xfrm>
      </p:grpSpPr>
      <p:sp>
        <p:nvSpPr>
          <p:cNvPr id="43" name="Google Shape;43;p7"/>
          <p:cNvSpPr/>
          <p:nvPr/>
        </p:nvSpPr>
        <p:spPr>
          <a:xfrm>
            <a:off x="-11025" y="-11025"/>
            <a:ext cx="9144000" cy="5143500"/>
          </a:xfrm>
          <a:prstGeom prst="rect">
            <a:avLst/>
          </a:prstGeom>
          <a:solidFill>
            <a:srgbClr val="222222">
              <a:alpha val="6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8700">
              <a:alpha val="85100"/>
            </a:srgbClr>
          </a:solidFill>
          <a:ln>
            <a:noFill/>
          </a:ln>
        </p:spPr>
      </p:sp>
      <p:sp>
        <p:nvSpPr>
          <p:cNvPr id="45" name="Google Shape;45;p7"/>
          <p:cNvSpPr/>
          <p:nvPr/>
        </p:nvSpPr>
        <p:spPr>
          <a:xfrm flipH="1">
            <a:off x="-418950" y="4394400"/>
            <a:ext cx="8172300" cy="749100"/>
          </a:xfrm>
          <a:prstGeom prst="parallelogram">
            <a:avLst>
              <a:gd fmla="val 51542" name="adj"/>
            </a:avLst>
          </a:prstGeom>
          <a:solidFill>
            <a:srgbClr val="FFFFFF">
              <a:alpha val="176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46" name="Google Shape;46;p7"/>
          <p:cNvSpPr/>
          <p:nvPr/>
        </p:nvSpPr>
        <p:spPr>
          <a:xfrm flipH="1">
            <a:off x="1028475" y="4166400"/>
            <a:ext cx="8369700" cy="228000"/>
          </a:xfrm>
          <a:prstGeom prst="parallelogram">
            <a:avLst>
              <a:gd fmla="val 51542"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
          <p:cNvSpPr txBox="1"/>
          <p:nvPr>
            <p:ph type="ctrTitle"/>
          </p:nvPr>
        </p:nvSpPr>
        <p:spPr>
          <a:xfrm>
            <a:off x="1028475" y="0"/>
            <a:ext cx="5238600" cy="40200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8" name="Shape 48"/>
        <p:cNvGrpSpPr/>
        <p:nvPr/>
      </p:nvGrpSpPr>
      <p:grpSpPr>
        <a:xfrm>
          <a:off x="0" y="0"/>
          <a:ext cx="0" cy="0"/>
          <a:chOff x="0" y="0"/>
          <a:chExt cx="0" cy="0"/>
        </a:xfrm>
      </p:grpSpPr>
      <p:sp>
        <p:nvSpPr>
          <p:cNvPr id="49" name="Google Shape;49;p8"/>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50" name="Google Shape;50;p8"/>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8"/>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9pPr>
          </a:lstStyle>
          <a:p/>
        </p:txBody>
      </p:sp>
      <p:sp>
        <p:nvSpPr>
          <p:cNvPr id="56" name="Google Shape;56;p8"/>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1pPr>
            <a:lvl2pPr indent="-393700" lvl="1" marL="914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2pPr>
            <a:lvl3pPr indent="-393700" lvl="2" marL="1371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3pPr>
            <a:lvl4pPr indent="-393700" lvl="3" marL="1828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4pPr>
            <a:lvl5pPr indent="-393700" lvl="4" marL="22860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5pPr>
            <a:lvl6pPr indent="-393700" lvl="5" marL="27432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6pPr>
            <a:lvl7pPr indent="-393700" lvl="6" marL="3200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7pPr>
            <a:lvl8pPr indent="-393700" lvl="7" marL="3657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8pPr>
            <a:lvl9pPr indent="-393700" lvl="8" marL="4114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9pPr>
          </a:lstStyle>
          <a:p/>
        </p:txBody>
      </p:sp>
      <p:sp>
        <p:nvSpPr>
          <p:cNvPr id="57" name="Google Shape;57;p8"/>
          <p:cNvSpPr txBox="1"/>
          <p:nvPr>
            <p:ph idx="2" type="body"/>
          </p:nvPr>
        </p:nvSpPr>
        <p:spPr>
          <a:xfrm>
            <a:off x="5004949" y="1311550"/>
            <a:ext cx="3681900" cy="35379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1pPr>
            <a:lvl2pPr indent="-393700" lvl="1" marL="914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2pPr>
            <a:lvl3pPr indent="-393700" lvl="2" marL="1371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3pPr>
            <a:lvl4pPr indent="-393700" lvl="3" marL="1828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4pPr>
            <a:lvl5pPr indent="-393700" lvl="4" marL="22860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5pPr>
            <a:lvl6pPr indent="-393700" lvl="5" marL="27432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6pPr>
            <a:lvl7pPr indent="-393700" lvl="6" marL="3200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7pPr>
            <a:lvl8pPr indent="-393700" lvl="7" marL="3657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8pPr>
            <a:lvl9pPr indent="-393700" lvl="8" marL="4114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9pPr>
          </a:lstStyle>
          <a:p/>
        </p:txBody>
      </p:sp>
      <p:sp>
        <p:nvSpPr>
          <p:cNvPr id="58" name="Google Shape;58;p8"/>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9"/>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61" name="Google Shape;61;p9"/>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inverted">
  <p:cSld name="BLANK_1">
    <p:bg>
      <p:bgPr>
        <a:solidFill>
          <a:srgbClr val="222222"/>
        </a:solidFill>
      </p:bgPr>
    </p:bg>
    <p:spTree>
      <p:nvGrpSpPr>
        <p:cNvPr id="65" name="Shape 65"/>
        <p:cNvGrpSpPr/>
        <p:nvPr/>
      </p:nvGrpSpPr>
      <p:grpSpPr>
        <a:xfrm>
          <a:off x="0" y="0"/>
          <a:ext cx="0" cy="0"/>
          <a:chOff x="0" y="0"/>
          <a:chExt cx="0" cy="0"/>
        </a:xfrm>
      </p:grpSpPr>
      <p:sp>
        <p:nvSpPr>
          <p:cNvPr id="66" name="Google Shape;66;p10"/>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333333"/>
          </a:solidFill>
          <a:ln>
            <a:noFill/>
          </a:ln>
        </p:spPr>
      </p:sp>
      <p:sp>
        <p:nvSpPr>
          <p:cNvPr id="67" name="Google Shape;67;p10"/>
          <p:cNvSpPr/>
          <p:nvPr/>
        </p:nvSpPr>
        <p:spPr>
          <a:xfrm flipH="1">
            <a:off x="-903537" y="-17561"/>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0"/>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0"/>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0"/>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9pPr>
          </a:lstStyle>
          <a:p/>
        </p:txBody>
      </p:sp>
      <p:sp>
        <p:nvSpPr>
          <p:cNvPr id="7" name="Google Shape;7;p1"/>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FF8700"/>
              </a:buClr>
              <a:buSzPts val="3000"/>
              <a:buFont typeface="Roboto"/>
              <a:buChar char="▸"/>
              <a:defRPr b="0" i="0" sz="3000" u="none" cap="none" strike="noStrike">
                <a:solidFill>
                  <a:srgbClr val="222222"/>
                </a:solidFill>
                <a:latin typeface="Roboto"/>
                <a:ea typeface="Roboto"/>
                <a:cs typeface="Roboto"/>
                <a:sym typeface="Roboto"/>
              </a:defRPr>
            </a:lvl1pPr>
            <a:lvl2pPr indent="-381000" lvl="1" marL="91440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2pPr>
            <a:lvl3pPr indent="-381000" lvl="2" marL="137160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3pPr>
            <a:lvl4pPr indent="-342900" lvl="3" marL="18288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4pPr>
            <a:lvl5pPr indent="-342900" lvl="4" marL="22860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5pPr>
            <a:lvl6pPr indent="-342900" lvl="5" marL="27432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6pPr>
            <a:lvl7pPr indent="-342900" lvl="6" marL="32004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7pPr>
            <a:lvl8pPr indent="-342900" lvl="7" marL="36576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8pPr>
            <a:lvl9pPr indent="-342900" lvl="8" marL="41148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9pPr>
          </a:lstStyle>
          <a:p/>
        </p:txBody>
      </p:sp>
      <p:sp>
        <p:nvSpPr>
          <p:cNvPr id="8" name="Google Shape;8;p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38" name="Shape 38"/>
        <p:cNvGrpSpPr/>
        <p:nvPr/>
      </p:nvGrpSpPr>
      <p:grpSpPr>
        <a:xfrm>
          <a:off x="0" y="0"/>
          <a:ext cx="0" cy="0"/>
          <a:chOff x="0" y="0"/>
          <a:chExt cx="0" cy="0"/>
        </a:xfrm>
      </p:grpSpPr>
      <p:sp>
        <p:nvSpPr>
          <p:cNvPr id="39" name="Google Shape;39;p6"/>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9pPr>
          </a:lstStyle>
          <a:p/>
        </p:txBody>
      </p:sp>
      <p:sp>
        <p:nvSpPr>
          <p:cNvPr id="40" name="Google Shape;40;p6"/>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FF8700"/>
              </a:buClr>
              <a:buSzPts val="3000"/>
              <a:buFont typeface="Roboto"/>
              <a:buChar char="▸"/>
              <a:defRPr b="0" i="0" sz="3000" u="none" cap="none" strike="noStrike">
                <a:solidFill>
                  <a:srgbClr val="222222"/>
                </a:solidFill>
                <a:latin typeface="Roboto"/>
                <a:ea typeface="Roboto"/>
                <a:cs typeface="Roboto"/>
                <a:sym typeface="Roboto"/>
              </a:defRPr>
            </a:lvl1pPr>
            <a:lvl2pPr indent="-381000" lvl="1" marL="91440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2pPr>
            <a:lvl3pPr indent="-381000" lvl="2" marL="137160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3pPr>
            <a:lvl4pPr indent="-342900" lvl="3" marL="18288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4pPr>
            <a:lvl5pPr indent="-342900" lvl="4" marL="22860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5pPr>
            <a:lvl6pPr indent="-342900" lvl="5" marL="27432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6pPr>
            <a:lvl7pPr indent="-342900" lvl="6" marL="32004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7pPr>
            <a:lvl8pPr indent="-342900" lvl="7" marL="36576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8pPr>
            <a:lvl9pPr indent="-342900" lvl="8" marL="41148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9pPr>
          </a:lstStyle>
          <a:p/>
        </p:txBody>
      </p:sp>
      <p:sp>
        <p:nvSpPr>
          <p:cNvPr id="41" name="Google Shape;41;p6"/>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1"/>
          <p:cNvSpPr txBox="1"/>
          <p:nvPr>
            <p:ph type="ctrTitle"/>
          </p:nvPr>
        </p:nvSpPr>
        <p:spPr>
          <a:xfrm>
            <a:off x="967642" y="1881757"/>
            <a:ext cx="72087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200"/>
              <a:buFont typeface="Dosis"/>
              <a:buNone/>
            </a:pPr>
            <a:r>
              <a:rPr b="1" i="0" lang="en-US" sz="4400" u="none" cap="none" strike="noStrike">
                <a:solidFill>
                  <a:srgbClr val="FFFFFF"/>
                </a:solidFill>
                <a:latin typeface="Calibri"/>
                <a:ea typeface="Calibri"/>
                <a:cs typeface="Calibri"/>
                <a:sym typeface="Calibri"/>
              </a:rPr>
              <a:t>Credit Card Fraud Detection </a:t>
            </a:r>
            <a:br>
              <a:rPr b="1" i="0" lang="en-US" sz="4000" u="none" cap="none" strike="noStrike">
                <a:solidFill>
                  <a:srgbClr val="FFFFFF"/>
                </a:solidFill>
                <a:latin typeface="Calibri"/>
                <a:ea typeface="Calibri"/>
                <a:cs typeface="Calibri"/>
                <a:sym typeface="Calibri"/>
              </a:rPr>
            </a:br>
            <a:r>
              <a:rPr b="0" i="0" lang="en-US" sz="2800" u="none" cap="none" strike="noStrike">
                <a:solidFill>
                  <a:srgbClr val="FFFFFF"/>
                </a:solidFill>
                <a:latin typeface="Calibri"/>
                <a:ea typeface="Calibri"/>
                <a:cs typeface="Calibri"/>
                <a:sym typeface="Calibri"/>
              </a:rPr>
              <a:t>Approach Using Machine </a:t>
            </a:r>
            <a:r>
              <a:rPr lang="en-US" sz="2800">
                <a:latin typeface="Calibri"/>
                <a:ea typeface="Calibri"/>
                <a:cs typeface="Calibri"/>
                <a:sym typeface="Calibri"/>
              </a:rPr>
              <a:t>Learning</a:t>
            </a:r>
            <a:endParaRPr b="0" i="0" sz="2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5200"/>
              <a:buFont typeface="Dosis"/>
              <a:buNone/>
            </a:pPr>
            <a:r>
              <a:t/>
            </a:r>
            <a:endParaRPr sz="2800">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5200"/>
              <a:buFont typeface="Dosis"/>
              <a:buNone/>
            </a:pPr>
            <a:r>
              <a:t/>
            </a:r>
            <a:endParaRPr sz="2800">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5200"/>
              <a:buFont typeface="Dosis"/>
              <a:buNone/>
            </a:pPr>
            <a:r>
              <a:t/>
            </a:r>
            <a:endParaRPr sz="2800">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5200"/>
              <a:buFont typeface="Dosis"/>
              <a:buNone/>
            </a:pPr>
            <a:r>
              <a:rPr b="0" i="0" lang="en-US" sz="2800" u="none" cap="none" strike="noStrike">
                <a:solidFill>
                  <a:srgbClr val="FFFFFF"/>
                </a:solidFill>
                <a:latin typeface="Calibri"/>
                <a:ea typeface="Calibri"/>
                <a:cs typeface="Calibri"/>
                <a:sym typeface="Calibri"/>
              </a:rPr>
              <a:t>NBQSA Screening Presentation</a:t>
            </a:r>
            <a:br>
              <a:rPr b="0" i="0" lang="en-US" sz="2800" u="none" cap="none" strike="noStrike">
                <a:solidFill>
                  <a:srgbClr val="FFFFFF"/>
                </a:solidFill>
                <a:latin typeface="Calibri"/>
                <a:ea typeface="Calibri"/>
                <a:cs typeface="Calibri"/>
                <a:sym typeface="Calibri"/>
              </a:rPr>
            </a:br>
            <a:endParaRPr b="0" i="0" sz="2800" u="none" cap="none" strike="noStrike">
              <a:solidFill>
                <a:srgbClr val="FFFFFF"/>
              </a:solidFill>
              <a:latin typeface="Calibri"/>
              <a:ea typeface="Calibri"/>
              <a:cs typeface="Calibri"/>
              <a:sym typeface="Calibri"/>
            </a:endParaRPr>
          </a:p>
        </p:txBody>
      </p:sp>
      <p:sp>
        <p:nvSpPr>
          <p:cNvPr id="76" name="Google Shape;76;p11"/>
          <p:cNvSpPr txBox="1"/>
          <p:nvPr/>
        </p:nvSpPr>
        <p:spPr>
          <a:xfrm>
            <a:off x="1132114" y="4180113"/>
            <a:ext cx="6927860" cy="85452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600" u="none" cap="none" strike="noStrike">
                <a:solidFill>
                  <a:schemeClr val="lt1"/>
                </a:solidFill>
                <a:latin typeface="Calibri"/>
                <a:ea typeface="Calibri"/>
                <a:cs typeface="Calibri"/>
                <a:sym typeface="Calibri"/>
              </a:rPr>
              <a:t>Bachelor of Science Special (Hons) in Information Technology Specialized in Software Engineering</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149" name="Google Shape;149;p20"/>
          <p:cNvSpPr txBox="1"/>
          <p:nvPr>
            <p:ph idx="4294967295" type="ctrTitle"/>
          </p:nvPr>
        </p:nvSpPr>
        <p:spPr>
          <a:xfrm>
            <a:off x="4584192" y="3418436"/>
            <a:ext cx="4440000" cy="116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Dosis"/>
              <a:buNone/>
            </a:pPr>
            <a:r>
              <a:rPr b="0" i="0" lang="en-US" sz="4000" u="none" cap="none" strike="noStrike">
                <a:solidFill>
                  <a:srgbClr val="FF8700"/>
                </a:solidFill>
                <a:latin typeface="Dosis"/>
                <a:ea typeface="Dosis"/>
                <a:cs typeface="Dosis"/>
                <a:sym typeface="Dosis"/>
              </a:rPr>
              <a:t>METHODOLOGY</a:t>
            </a:r>
            <a:endParaRPr b="0" i="0" sz="4000" u="none" cap="none" strike="noStrike">
              <a:solidFill>
                <a:srgbClr val="FF8700"/>
              </a:solidFill>
              <a:latin typeface="Dosis"/>
              <a:ea typeface="Dosis"/>
              <a:cs typeface="Dosis"/>
              <a:sym typeface="Dosi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lang="en-US" sz="2800">
                <a:latin typeface="Calibri"/>
                <a:ea typeface="Calibri"/>
                <a:cs typeface="Calibri"/>
                <a:sym typeface="Calibri"/>
              </a:rPr>
              <a:t>Data collection and preparation</a:t>
            </a:r>
            <a:endParaRPr i="0" sz="2800" u="none" cap="none" strike="noStrike">
              <a:solidFill>
                <a:srgbClr val="FFFFFF"/>
              </a:solidFill>
              <a:latin typeface="Calibri"/>
              <a:ea typeface="Calibri"/>
              <a:cs typeface="Calibri"/>
              <a:sym typeface="Calibri"/>
            </a:endParaRPr>
          </a:p>
        </p:txBody>
      </p:sp>
      <p:sp>
        <p:nvSpPr>
          <p:cNvPr id="155" name="Google Shape;155;p2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graphicFrame>
        <p:nvGraphicFramePr>
          <p:cNvPr id="156" name="Google Shape;156;p21"/>
          <p:cNvGraphicFramePr/>
          <p:nvPr/>
        </p:nvGraphicFramePr>
        <p:xfrm>
          <a:off x="1659425" y="1225775"/>
          <a:ext cx="3000000" cy="3000000"/>
        </p:xfrm>
        <a:graphic>
          <a:graphicData uri="http://schemas.openxmlformats.org/drawingml/2006/table">
            <a:tbl>
              <a:tblPr>
                <a:noFill/>
                <a:tableStyleId>{B889915D-A65B-45C0-8CB8-563E1B0B9FC4}</a:tableStyleId>
              </a:tblPr>
              <a:tblGrid>
                <a:gridCol w="2468275"/>
                <a:gridCol w="4343775"/>
              </a:tblGrid>
              <a:tr h="312750">
                <a:tc>
                  <a:txBody>
                    <a:bodyPr>
                      <a:noAutofit/>
                    </a:bodyPr>
                    <a:lstStyle/>
                    <a:p>
                      <a:pPr indent="0" lvl="0" marL="0" rtl="0" algn="l">
                        <a:spcBef>
                          <a:spcPts val="0"/>
                        </a:spcBef>
                        <a:spcAft>
                          <a:spcPts val="0"/>
                        </a:spcAft>
                        <a:buNone/>
                      </a:pPr>
                      <a:r>
                        <a:rPr lang="en-US" sz="1200"/>
                        <a:t>Date and Time</a:t>
                      </a:r>
                      <a:endParaRPr sz="1200"/>
                    </a:p>
                  </a:txBody>
                  <a:tcPr marT="91425" marB="0" marR="91425" marL="91425"/>
                </a:tc>
                <a:tc>
                  <a:txBody>
                    <a:bodyPr>
                      <a:noAutofit/>
                    </a:bodyPr>
                    <a:lstStyle/>
                    <a:p>
                      <a:pPr indent="0" lvl="0" marL="0" rtl="0" algn="l">
                        <a:spcBef>
                          <a:spcPts val="0"/>
                        </a:spcBef>
                        <a:spcAft>
                          <a:spcPts val="0"/>
                        </a:spcAft>
                        <a:buNone/>
                      </a:pPr>
                      <a:r>
                        <a:rPr lang="en-US" sz="1200"/>
                        <a:t>Date and Time of the transaction</a:t>
                      </a:r>
                      <a:endParaRPr sz="1200"/>
                    </a:p>
                  </a:txBody>
                  <a:tcPr marT="91425" marB="0" marR="91425" marL="91425"/>
                </a:tc>
              </a:tr>
              <a:tr h="312750">
                <a:tc>
                  <a:txBody>
                    <a:bodyPr>
                      <a:noAutofit/>
                    </a:bodyPr>
                    <a:lstStyle/>
                    <a:p>
                      <a:pPr indent="0" lvl="0" marL="0" rtl="0" algn="l">
                        <a:spcBef>
                          <a:spcPts val="0"/>
                        </a:spcBef>
                        <a:spcAft>
                          <a:spcPts val="0"/>
                        </a:spcAft>
                        <a:buNone/>
                      </a:pPr>
                      <a:r>
                        <a:rPr lang="en-US" sz="1200"/>
                        <a:t>Amount</a:t>
                      </a:r>
                      <a:endParaRPr sz="1200"/>
                    </a:p>
                  </a:txBody>
                  <a:tcPr marT="91425" marB="0" marR="91425" marL="91425"/>
                </a:tc>
                <a:tc>
                  <a:txBody>
                    <a:bodyPr>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Transaction amount</a:t>
                      </a:r>
                      <a:endParaRPr sz="1200"/>
                    </a:p>
                  </a:txBody>
                  <a:tcPr marT="91425" marB="0" marR="91425" marL="91425"/>
                </a:tc>
              </a:tr>
              <a:tr h="312750">
                <a:tc>
                  <a:txBody>
                    <a:bodyPr>
                      <a:noAutofit/>
                    </a:bodyPr>
                    <a:lstStyle/>
                    <a:p>
                      <a:pPr indent="0" lvl="0" marL="0" rtl="0" algn="l">
                        <a:spcBef>
                          <a:spcPts val="0"/>
                        </a:spcBef>
                        <a:spcAft>
                          <a:spcPts val="0"/>
                        </a:spcAft>
                        <a:buNone/>
                      </a:pPr>
                      <a:r>
                        <a:rPr lang="en-US" sz="1200"/>
                        <a:t>Merchant Name</a:t>
                      </a:r>
                      <a:endParaRPr sz="1200"/>
                    </a:p>
                  </a:txBody>
                  <a:tcPr marT="91425" marB="0" marR="91425" marL="91425"/>
                </a:tc>
                <a:tc>
                  <a:txBody>
                    <a:bodyPr>
                      <a:noAutofit/>
                    </a:bodyPr>
                    <a:lstStyle/>
                    <a:p>
                      <a:pPr indent="0" lvl="0" marL="0" rtl="0" algn="l">
                        <a:spcBef>
                          <a:spcPts val="0"/>
                        </a:spcBef>
                        <a:spcAft>
                          <a:spcPts val="0"/>
                        </a:spcAft>
                        <a:buNone/>
                      </a:pPr>
                      <a:r>
                        <a:rPr lang="en-US" sz="1200"/>
                        <a:t>Merchant name responsible for the transaction</a:t>
                      </a:r>
                      <a:endParaRPr sz="1200"/>
                    </a:p>
                  </a:txBody>
                  <a:tcPr marT="91425" marB="0" marR="91425" marL="91425"/>
                </a:tc>
              </a:tr>
              <a:tr h="312750">
                <a:tc>
                  <a:txBody>
                    <a:bodyPr>
                      <a:noAutofit/>
                    </a:bodyPr>
                    <a:lstStyle/>
                    <a:p>
                      <a:pPr indent="0" lvl="0" marL="0" rtl="0" algn="l">
                        <a:spcBef>
                          <a:spcPts val="0"/>
                        </a:spcBef>
                        <a:spcAft>
                          <a:spcPts val="0"/>
                        </a:spcAft>
                        <a:buNone/>
                      </a:pPr>
                      <a:r>
                        <a:rPr lang="en-US" sz="1200"/>
                        <a:t>Merchant City</a:t>
                      </a:r>
                      <a:endParaRPr sz="1200"/>
                    </a:p>
                  </a:txBody>
                  <a:tcPr marT="91425" marB="0" marR="91425" marL="91425"/>
                </a:tc>
                <a:tc>
                  <a:txBody>
                    <a:bodyPr>
                      <a:noAutofit/>
                    </a:bodyPr>
                    <a:lstStyle/>
                    <a:p>
                      <a:pPr indent="0" lvl="0" marL="0" rtl="0" algn="l">
                        <a:spcBef>
                          <a:spcPts val="0"/>
                        </a:spcBef>
                        <a:spcAft>
                          <a:spcPts val="0"/>
                        </a:spcAft>
                        <a:buNone/>
                      </a:pPr>
                      <a:r>
                        <a:rPr lang="en-US" sz="1200"/>
                        <a:t>City of the merchant</a:t>
                      </a:r>
                      <a:endParaRPr sz="1200"/>
                    </a:p>
                  </a:txBody>
                  <a:tcPr marT="91425" marB="0" marR="91425" marL="91425"/>
                </a:tc>
              </a:tr>
              <a:tr h="312750">
                <a:tc>
                  <a:txBody>
                    <a:bodyPr>
                      <a:noAutofit/>
                    </a:bodyPr>
                    <a:lstStyle/>
                    <a:p>
                      <a:pPr indent="0" lvl="0" marL="0" rtl="0" algn="l">
                        <a:spcBef>
                          <a:spcPts val="0"/>
                        </a:spcBef>
                        <a:spcAft>
                          <a:spcPts val="0"/>
                        </a:spcAft>
                        <a:buNone/>
                      </a:pPr>
                      <a:r>
                        <a:rPr lang="en-US" sz="1200"/>
                        <a:t>Merchant Country</a:t>
                      </a:r>
                      <a:endParaRPr sz="1200"/>
                    </a:p>
                  </a:txBody>
                  <a:tcPr marT="91425" marB="0" marR="91425" marL="91425"/>
                </a:tc>
                <a:tc>
                  <a:txBody>
                    <a:bodyPr>
                      <a:noAutofit/>
                    </a:bodyPr>
                    <a:lstStyle/>
                    <a:p>
                      <a:pPr indent="0" lvl="0" marL="0" rtl="0" algn="l">
                        <a:spcBef>
                          <a:spcPts val="0"/>
                        </a:spcBef>
                        <a:spcAft>
                          <a:spcPts val="0"/>
                        </a:spcAft>
                        <a:buNone/>
                      </a:pPr>
                      <a:r>
                        <a:rPr lang="en-US" sz="1200"/>
                        <a:t>Country of the merchant</a:t>
                      </a:r>
                      <a:endParaRPr sz="1200"/>
                    </a:p>
                  </a:txBody>
                  <a:tcPr marT="91425" marB="0" marR="91425" marL="91425"/>
                </a:tc>
              </a:tr>
              <a:tr h="312750">
                <a:tc>
                  <a:txBody>
                    <a:bodyPr>
                      <a:noAutofit/>
                    </a:bodyPr>
                    <a:lstStyle/>
                    <a:p>
                      <a:pPr indent="0" lvl="0" marL="0" rtl="0" algn="l">
                        <a:spcBef>
                          <a:spcPts val="0"/>
                        </a:spcBef>
                        <a:spcAft>
                          <a:spcPts val="0"/>
                        </a:spcAft>
                        <a:buNone/>
                      </a:pPr>
                      <a:r>
                        <a:rPr lang="en-US" sz="1200"/>
                        <a:t>Card Number</a:t>
                      </a:r>
                      <a:endParaRPr sz="1200"/>
                    </a:p>
                  </a:txBody>
                  <a:tcPr marT="91425" marB="0" marR="91425" marL="91425"/>
                </a:tc>
                <a:tc>
                  <a:txBody>
                    <a:bodyPr>
                      <a:noAutofit/>
                    </a:bodyPr>
                    <a:lstStyle/>
                    <a:p>
                      <a:pPr indent="0" lvl="0" marL="0" rtl="0" algn="l">
                        <a:spcBef>
                          <a:spcPts val="0"/>
                        </a:spcBef>
                        <a:spcAft>
                          <a:spcPts val="0"/>
                        </a:spcAft>
                        <a:buNone/>
                      </a:pPr>
                      <a:r>
                        <a:rPr lang="en-US" sz="1200"/>
                        <a:t>Credit card number of the customer</a:t>
                      </a:r>
                      <a:endParaRPr sz="1200"/>
                    </a:p>
                  </a:txBody>
                  <a:tcPr marT="91425" marB="0" marR="91425" marL="91425"/>
                </a:tc>
              </a:tr>
              <a:tr h="312750">
                <a:tc>
                  <a:txBody>
                    <a:bodyPr>
                      <a:noAutofit/>
                    </a:bodyPr>
                    <a:lstStyle/>
                    <a:p>
                      <a:pPr indent="0" lvl="0" marL="0" rtl="0" algn="l">
                        <a:spcBef>
                          <a:spcPts val="0"/>
                        </a:spcBef>
                        <a:spcAft>
                          <a:spcPts val="0"/>
                        </a:spcAft>
                        <a:buNone/>
                      </a:pPr>
                      <a:r>
                        <a:rPr lang="en-US" sz="1200"/>
                        <a:t>I039_RSP_CD</a:t>
                      </a:r>
                      <a:endParaRPr sz="1200"/>
                    </a:p>
                  </a:txBody>
                  <a:tcPr marT="91425" marB="0" marR="91425" marL="91425"/>
                </a:tc>
                <a:tc>
                  <a:txBody>
                    <a:bodyPr>
                      <a:noAutofit/>
                    </a:bodyPr>
                    <a:lstStyle/>
                    <a:p>
                      <a:pPr indent="0" lvl="0" marL="0" rtl="0" algn="l">
                        <a:spcBef>
                          <a:spcPts val="0"/>
                        </a:spcBef>
                        <a:spcAft>
                          <a:spcPts val="0"/>
                        </a:spcAft>
                        <a:buNone/>
                      </a:pPr>
                      <a:r>
                        <a:rPr lang="en-US" sz="1200"/>
                        <a:t>ISO </a:t>
                      </a:r>
                      <a:r>
                        <a:rPr lang="en-US" sz="1200"/>
                        <a:t>Response</a:t>
                      </a:r>
                      <a:r>
                        <a:rPr lang="en-US" sz="1200"/>
                        <a:t> code for </a:t>
                      </a:r>
                      <a:r>
                        <a:rPr lang="en-US" sz="1200"/>
                        <a:t>transaction</a:t>
                      </a:r>
                      <a:endParaRPr sz="1200"/>
                    </a:p>
                  </a:txBody>
                  <a:tcPr marT="91425" marB="0" marR="91425" marL="91425"/>
                </a:tc>
              </a:tr>
              <a:tr h="312750">
                <a:tc>
                  <a:txBody>
                    <a:bodyPr>
                      <a:noAutofit/>
                    </a:bodyPr>
                    <a:lstStyle/>
                    <a:p>
                      <a:pPr indent="0" lvl="0" marL="0" rtl="0" algn="l">
                        <a:spcBef>
                          <a:spcPts val="0"/>
                        </a:spcBef>
                        <a:spcAft>
                          <a:spcPts val="0"/>
                        </a:spcAft>
                        <a:buNone/>
                      </a:pPr>
                      <a:r>
                        <a:rPr lang="en-US" sz="1200"/>
                        <a:t>Status</a:t>
                      </a:r>
                      <a:endParaRPr sz="1200"/>
                    </a:p>
                  </a:txBody>
                  <a:tcPr marT="91425" marB="0" marR="91425" marL="91425"/>
                </a:tc>
                <a:tc>
                  <a:txBody>
                    <a:bodyPr>
                      <a:noAutofit/>
                    </a:bodyPr>
                    <a:lstStyle/>
                    <a:p>
                      <a:pPr indent="0" lvl="0" marL="0" rtl="0" algn="l">
                        <a:spcBef>
                          <a:spcPts val="0"/>
                        </a:spcBef>
                        <a:spcAft>
                          <a:spcPts val="0"/>
                        </a:spcAft>
                        <a:buNone/>
                      </a:pPr>
                      <a:r>
                        <a:rPr lang="en-US" sz="1200"/>
                        <a:t>Approved or not approved status of the transaction</a:t>
                      </a:r>
                      <a:endParaRPr sz="1200"/>
                    </a:p>
                  </a:txBody>
                  <a:tcPr marT="91425" marB="0" marR="91425" marL="91425"/>
                </a:tc>
              </a:tr>
              <a:tr h="312750">
                <a:tc>
                  <a:txBody>
                    <a:bodyPr>
                      <a:noAutofit/>
                    </a:bodyPr>
                    <a:lstStyle/>
                    <a:p>
                      <a:pPr indent="0" lvl="0" marL="0" rtl="0" algn="l">
                        <a:spcBef>
                          <a:spcPts val="0"/>
                        </a:spcBef>
                        <a:spcAft>
                          <a:spcPts val="0"/>
                        </a:spcAft>
                        <a:buNone/>
                      </a:pPr>
                      <a:r>
                        <a:rPr lang="en-US" sz="1200"/>
                        <a:t>Merchant Category Code</a:t>
                      </a:r>
                      <a:endParaRPr sz="1200"/>
                    </a:p>
                  </a:txBody>
                  <a:tcPr marT="91425" marB="0" marR="91425" marL="91425"/>
                </a:tc>
                <a:tc>
                  <a:txBody>
                    <a:bodyPr>
                      <a:noAutofit/>
                    </a:bodyPr>
                    <a:lstStyle/>
                    <a:p>
                      <a:pPr indent="0" lvl="0" marL="0" rtl="0" algn="l">
                        <a:spcBef>
                          <a:spcPts val="0"/>
                        </a:spcBef>
                        <a:spcAft>
                          <a:spcPts val="0"/>
                        </a:spcAft>
                        <a:buNone/>
                      </a:pPr>
                      <a:r>
                        <a:rPr lang="en-US" sz="1200"/>
                        <a:t>Category code of the merchant</a:t>
                      </a:r>
                      <a:endParaRPr sz="1200"/>
                    </a:p>
                  </a:txBody>
                  <a:tcPr marT="91425" marB="0" marR="91425" marL="91425"/>
                </a:tc>
              </a:tr>
              <a:tr h="312750">
                <a:tc>
                  <a:txBody>
                    <a:bodyPr>
                      <a:noAutofit/>
                    </a:bodyPr>
                    <a:lstStyle/>
                    <a:p>
                      <a:pPr indent="0" lvl="0" marL="0" rtl="0" algn="l">
                        <a:spcBef>
                          <a:spcPts val="0"/>
                        </a:spcBef>
                        <a:spcAft>
                          <a:spcPts val="0"/>
                        </a:spcAft>
                        <a:buNone/>
                      </a:pPr>
                      <a:r>
                        <a:rPr lang="en-US" sz="1200"/>
                        <a:t>Location</a:t>
                      </a:r>
                      <a:endParaRPr sz="1200"/>
                    </a:p>
                  </a:txBody>
                  <a:tcPr marT="91425" marB="0" marR="91425" marL="91425"/>
                </a:tc>
                <a:tc>
                  <a:txBody>
                    <a:bodyPr>
                      <a:noAutofit/>
                    </a:bodyPr>
                    <a:lstStyle/>
                    <a:p>
                      <a:pPr indent="0" lvl="0" marL="0" rtl="0" algn="l">
                        <a:spcBef>
                          <a:spcPts val="0"/>
                        </a:spcBef>
                        <a:spcAft>
                          <a:spcPts val="0"/>
                        </a:spcAft>
                        <a:buNone/>
                      </a:pPr>
                      <a:r>
                        <a:rPr lang="en-US" sz="1200"/>
                        <a:t>Location of the card </a:t>
                      </a:r>
                      <a:r>
                        <a:rPr lang="en-US" sz="1200"/>
                        <a:t>present</a:t>
                      </a:r>
                      <a:r>
                        <a:rPr lang="en-US" sz="1200"/>
                        <a:t> transaction</a:t>
                      </a:r>
                      <a:endParaRPr sz="1200"/>
                    </a:p>
                  </a:txBody>
                  <a:tcPr marT="91425" marB="0" marR="91425" marL="91425"/>
                </a:tc>
              </a:tr>
            </a:tbl>
          </a:graphicData>
        </a:graphic>
      </p:graphicFrame>
      <p:sp>
        <p:nvSpPr>
          <p:cNvPr id="157" name="Google Shape;157;p21"/>
          <p:cNvSpPr txBox="1"/>
          <p:nvPr/>
        </p:nvSpPr>
        <p:spPr>
          <a:xfrm>
            <a:off x="1659425" y="4458500"/>
            <a:ext cx="6753000" cy="3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Selected features from the set of data.</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pic>
        <p:nvPicPr>
          <p:cNvPr id="163" name="Google Shape;163;p22"/>
          <p:cNvPicPr preferRelativeResize="0"/>
          <p:nvPr/>
        </p:nvPicPr>
        <p:blipFill>
          <a:blip r:embed="rId3">
            <a:alphaModFix/>
          </a:blip>
          <a:stretch>
            <a:fillRect/>
          </a:stretch>
        </p:blipFill>
        <p:spPr>
          <a:xfrm>
            <a:off x="-226025" y="1088850"/>
            <a:ext cx="9212099" cy="2452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t/>
            </a:r>
            <a:endParaRPr>
              <a:solidFill>
                <a:srgbClr val="F3F3F3"/>
              </a:solidFill>
              <a:latin typeface="Calibri"/>
              <a:ea typeface="Calibri"/>
              <a:cs typeface="Calibri"/>
              <a:sym typeface="Calibri"/>
            </a:endParaRPr>
          </a:p>
          <a:p>
            <a:pPr indent="0" lvl="0" marL="0" rtl="0" algn="l">
              <a:lnSpc>
                <a:spcPct val="107916"/>
              </a:lnSpc>
              <a:spcBef>
                <a:spcPts val="800"/>
              </a:spcBef>
              <a:spcAft>
                <a:spcPts val="0"/>
              </a:spcAft>
              <a:buNone/>
            </a:pPr>
            <a:r>
              <a:rPr lang="en-US">
                <a:solidFill>
                  <a:srgbClr val="F3F3F3"/>
                </a:solidFill>
                <a:latin typeface="Calibri"/>
                <a:ea typeface="Calibri"/>
                <a:cs typeface="Calibri"/>
                <a:sym typeface="Calibri"/>
              </a:rPr>
              <a:t>Identifying fraud categories and their patterns.</a:t>
            </a:r>
            <a:endParaRPr>
              <a:solidFill>
                <a:srgbClr val="F3F3F3"/>
              </a:solidFill>
              <a:latin typeface="Calibri"/>
              <a:ea typeface="Calibri"/>
              <a:cs typeface="Calibri"/>
              <a:sym typeface="Calibri"/>
            </a:endParaRPr>
          </a:p>
          <a:p>
            <a:pPr indent="0" lvl="0" marL="0" marR="0" rtl="0" algn="l">
              <a:lnSpc>
                <a:spcPct val="100000"/>
              </a:lnSpc>
              <a:spcBef>
                <a:spcPts val="800"/>
              </a:spcBef>
              <a:spcAft>
                <a:spcPts val="0"/>
              </a:spcAft>
              <a:buClr>
                <a:srgbClr val="FFFFFF"/>
              </a:buClr>
              <a:buSzPts val="2400"/>
              <a:buFont typeface="Dosis"/>
              <a:buNone/>
            </a:pPr>
            <a:r>
              <a:t/>
            </a:r>
            <a:endParaRPr sz="2800">
              <a:solidFill>
                <a:srgbClr val="F3F3F3"/>
              </a:solidFill>
            </a:endParaRPr>
          </a:p>
        </p:txBody>
      </p:sp>
      <p:sp>
        <p:nvSpPr>
          <p:cNvPr id="169" name="Google Shape;169;p2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170" name="Google Shape;170;p23"/>
          <p:cNvSpPr txBox="1"/>
          <p:nvPr/>
        </p:nvSpPr>
        <p:spPr>
          <a:xfrm>
            <a:off x="1329625" y="1224400"/>
            <a:ext cx="6906900" cy="3439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US" sz="1800">
                <a:latin typeface="Calibri"/>
                <a:ea typeface="Calibri"/>
                <a:cs typeface="Calibri"/>
                <a:sym typeface="Calibri"/>
              </a:rPr>
              <a:t>Bankruptcy fraud (CNP &amp; Card Present)</a:t>
            </a:r>
            <a:endParaRPr sz="1800">
              <a:latin typeface="Calibri"/>
              <a:ea typeface="Calibri"/>
              <a:cs typeface="Calibri"/>
              <a:sym typeface="Calibri"/>
            </a:endParaRPr>
          </a:p>
          <a:p>
            <a:pPr indent="-342900" lvl="0" marL="457200" rtl="0" algn="l">
              <a:lnSpc>
                <a:spcPct val="107916"/>
              </a:lnSpc>
              <a:spcBef>
                <a:spcPts val="800"/>
              </a:spcBef>
              <a:spcAft>
                <a:spcPts val="0"/>
              </a:spcAft>
              <a:buSzPts val="1800"/>
              <a:buFont typeface="Calibri"/>
              <a:buChar char="●"/>
            </a:pPr>
            <a:r>
              <a:rPr lang="en-US" sz="1800">
                <a:latin typeface="Calibri"/>
                <a:ea typeface="Calibri"/>
                <a:cs typeface="Calibri"/>
                <a:sym typeface="Calibri"/>
              </a:rPr>
              <a:t>When ISO response code receive as not sufficient funds (51).</a:t>
            </a:r>
            <a:endParaRPr sz="1800">
              <a:latin typeface="Calibri"/>
              <a:ea typeface="Calibri"/>
              <a:cs typeface="Calibri"/>
              <a:sym typeface="Calibri"/>
            </a:endParaRPr>
          </a:p>
          <a:p>
            <a:pPr indent="0" lvl="0" marL="0" rtl="0" algn="l">
              <a:lnSpc>
                <a:spcPct val="107916"/>
              </a:lnSpc>
              <a:spcBef>
                <a:spcPts val="0"/>
              </a:spcBef>
              <a:spcAft>
                <a:spcPts val="0"/>
              </a:spcAft>
              <a:buNone/>
            </a:pPr>
            <a:r>
              <a:t/>
            </a:r>
            <a:endParaRPr sz="1800">
              <a:latin typeface="Calibri"/>
              <a:ea typeface="Calibri"/>
              <a:cs typeface="Calibri"/>
              <a:sym typeface="Calibri"/>
            </a:endParaRPr>
          </a:p>
          <a:p>
            <a:pPr indent="0" lvl="0" marL="0" rtl="0" algn="l">
              <a:lnSpc>
                <a:spcPct val="107916"/>
              </a:lnSpc>
              <a:spcBef>
                <a:spcPts val="0"/>
              </a:spcBef>
              <a:spcAft>
                <a:spcPts val="0"/>
              </a:spcAft>
              <a:buNone/>
            </a:pPr>
            <a:r>
              <a:t/>
            </a:r>
            <a:endParaRPr sz="1800">
              <a:latin typeface="Calibri"/>
              <a:ea typeface="Calibri"/>
              <a:cs typeface="Calibri"/>
              <a:sym typeface="Calibri"/>
            </a:endParaRPr>
          </a:p>
          <a:p>
            <a:pPr indent="0" lvl="0" marL="0" rtl="0" algn="l">
              <a:lnSpc>
                <a:spcPct val="107916"/>
              </a:lnSpc>
              <a:spcBef>
                <a:spcPts val="0"/>
              </a:spcBef>
              <a:spcAft>
                <a:spcPts val="0"/>
              </a:spcAft>
              <a:buNone/>
            </a:pPr>
            <a:r>
              <a:rPr b="1" lang="en-US" sz="1800">
                <a:solidFill>
                  <a:schemeClr val="dk1"/>
                </a:solidFill>
                <a:latin typeface="Calibri"/>
                <a:ea typeface="Calibri"/>
                <a:cs typeface="Calibri"/>
                <a:sym typeface="Calibri"/>
              </a:rPr>
              <a:t>Application fraud</a:t>
            </a:r>
            <a:endParaRPr b="1" sz="18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b="1" sz="1800">
              <a:solidFill>
                <a:schemeClr val="dk1"/>
              </a:solidFill>
              <a:latin typeface="Calibri"/>
              <a:ea typeface="Calibri"/>
              <a:cs typeface="Calibri"/>
              <a:sym typeface="Calibri"/>
            </a:endParaRPr>
          </a:p>
          <a:p>
            <a:pPr indent="-342900" lvl="0" marL="457200" rtl="0" algn="l">
              <a:lnSpc>
                <a:spcPct val="107916"/>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When applications come from a same individual with the same details.</a:t>
            </a:r>
            <a:endParaRPr sz="1800">
              <a:solidFill>
                <a:schemeClr val="dk1"/>
              </a:solidFill>
              <a:latin typeface="Calibri"/>
              <a:ea typeface="Calibri"/>
              <a:cs typeface="Calibri"/>
              <a:sym typeface="Calibri"/>
            </a:endParaRPr>
          </a:p>
          <a:p>
            <a:pPr indent="-342900" lvl="0" marL="457200" rtl="0" algn="l">
              <a:lnSpc>
                <a:spcPct val="107916"/>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When applications come from different individuals with similar details.</a:t>
            </a:r>
            <a:endParaRPr sz="18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07916"/>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07916"/>
              </a:lnSpc>
              <a:spcBef>
                <a:spcPts val="800"/>
              </a:spcBef>
              <a:spcAft>
                <a:spcPts val="0"/>
              </a:spcAft>
              <a:buNone/>
            </a:pPr>
            <a:r>
              <a:t/>
            </a:r>
            <a:endParaRPr b="1" sz="1800">
              <a:latin typeface="Times New Roman"/>
              <a:ea typeface="Times New Roman"/>
              <a:cs typeface="Times New Roman"/>
              <a:sym typeface="Times New Roman"/>
            </a:endParaRPr>
          </a:p>
          <a:p>
            <a:pPr indent="0" lvl="0" marL="0" rtl="0" algn="l">
              <a:spcBef>
                <a:spcPts val="8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176" name="Google Shape;176;p24"/>
          <p:cNvSpPr txBox="1"/>
          <p:nvPr/>
        </p:nvSpPr>
        <p:spPr>
          <a:xfrm>
            <a:off x="1424175" y="870975"/>
            <a:ext cx="7072500" cy="36243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US" sz="1800">
                <a:solidFill>
                  <a:schemeClr val="dk1"/>
                </a:solidFill>
                <a:latin typeface="Calibri"/>
                <a:ea typeface="Calibri"/>
                <a:cs typeface="Calibri"/>
                <a:sym typeface="Calibri"/>
              </a:rPr>
              <a:t>Theft/Counterfeit fraud (Card Present)</a:t>
            </a:r>
            <a:endParaRPr b="1" sz="18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b="1" sz="1800">
              <a:solidFill>
                <a:schemeClr val="dk1"/>
              </a:solidFill>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lang="en-US" sz="1800">
                <a:latin typeface="Calibri"/>
                <a:ea typeface="Calibri"/>
                <a:cs typeface="Calibri"/>
                <a:sym typeface="Calibri"/>
              </a:rPr>
              <a:t>When too many transactions occur in card present transactions from the same card within a short period of time.</a:t>
            </a:r>
            <a:endParaRPr sz="1800">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lang="en-US" sz="1800">
                <a:latin typeface="Calibri"/>
                <a:ea typeface="Calibri"/>
                <a:cs typeface="Calibri"/>
                <a:sym typeface="Calibri"/>
              </a:rPr>
              <a:t>When the location change without informing by the customer in card present transactions.</a:t>
            </a:r>
            <a:endParaRPr sz="1800">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lang="en-US" sz="1800">
                <a:latin typeface="Calibri"/>
                <a:ea typeface="Calibri"/>
                <a:cs typeface="Calibri"/>
                <a:sym typeface="Calibri"/>
              </a:rPr>
              <a:t>When the location changes within a short period.</a:t>
            </a:r>
            <a:endParaRPr sz="1800">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lang="en-US" sz="1800">
                <a:latin typeface="Calibri"/>
                <a:ea typeface="Calibri"/>
                <a:cs typeface="Calibri"/>
                <a:sym typeface="Calibri"/>
              </a:rPr>
              <a:t>When ISO response code receive pickup card (41).</a:t>
            </a:r>
            <a:endParaRPr b="1"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182" name="Google Shape;182;p25"/>
          <p:cNvSpPr txBox="1"/>
          <p:nvPr/>
        </p:nvSpPr>
        <p:spPr>
          <a:xfrm>
            <a:off x="1589825" y="847450"/>
            <a:ext cx="6906900" cy="3648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US" sz="1800">
                <a:solidFill>
                  <a:schemeClr val="dk1"/>
                </a:solidFill>
                <a:latin typeface="Calibri"/>
                <a:ea typeface="Calibri"/>
                <a:cs typeface="Calibri"/>
                <a:sym typeface="Calibri"/>
              </a:rPr>
              <a:t>Behavioral fraud (CNP)</a:t>
            </a:r>
            <a:endParaRPr sz="1800">
              <a:solidFill>
                <a:schemeClr val="dk1"/>
              </a:solidFill>
              <a:latin typeface="Calibri"/>
              <a:ea typeface="Calibri"/>
              <a:cs typeface="Calibri"/>
              <a:sym typeface="Calibri"/>
            </a:endParaRPr>
          </a:p>
          <a:p>
            <a:pPr indent="-342900" lvl="0" marL="457200" rtl="0" algn="l">
              <a:lnSpc>
                <a:spcPct val="115000"/>
              </a:lnSpc>
              <a:spcBef>
                <a:spcPts val="800"/>
              </a:spcBef>
              <a:spcAft>
                <a:spcPts val="0"/>
              </a:spcAft>
              <a:buSzPts val="1800"/>
              <a:buFont typeface="Calibri"/>
              <a:buChar char="●"/>
            </a:pPr>
            <a:r>
              <a:rPr lang="en-US" sz="1800">
                <a:latin typeface="Calibri"/>
                <a:ea typeface="Calibri"/>
                <a:cs typeface="Calibri"/>
                <a:sym typeface="Calibri"/>
              </a:rPr>
              <a:t>When transaction amount is greater than $100.</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sz="1800">
                <a:latin typeface="Calibri"/>
                <a:ea typeface="Calibri"/>
                <a:cs typeface="Calibri"/>
                <a:sym typeface="Calibri"/>
              </a:rPr>
              <a:t>When large purchase after a smaller one.</a:t>
            </a:r>
            <a:endParaRPr sz="1800">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lang="en-US" sz="1800">
                <a:latin typeface="Calibri"/>
                <a:ea typeface="Calibri"/>
                <a:cs typeface="Calibri"/>
                <a:sym typeface="Calibri"/>
              </a:rPr>
              <a:t>When merchant belongs to risky category.</a:t>
            </a:r>
            <a:endParaRPr sz="1800">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lang="en-US" sz="1800">
                <a:latin typeface="Calibri"/>
                <a:ea typeface="Calibri"/>
                <a:cs typeface="Calibri"/>
                <a:sym typeface="Calibri"/>
              </a:rPr>
              <a:t>When the merchant name is unidentified or banned. </a:t>
            </a:r>
            <a:endParaRPr sz="1800">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lang="en-US" sz="1800">
                <a:latin typeface="Calibri"/>
                <a:ea typeface="Calibri"/>
                <a:cs typeface="Calibri"/>
                <a:sym typeface="Calibri"/>
              </a:rPr>
              <a:t>When too many transactions occur in card present transactions from the same card within a short period of time.</a:t>
            </a:r>
            <a:endParaRPr sz="1800">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lang="en-US" sz="1800">
                <a:latin typeface="Calibri"/>
                <a:ea typeface="Calibri"/>
                <a:cs typeface="Calibri"/>
                <a:sym typeface="Calibri"/>
              </a:rPr>
              <a:t>When ISO response code receive as too many tries for CVV (N7).</a:t>
            </a:r>
            <a:endParaRPr sz="1800">
              <a:latin typeface="Calibri"/>
              <a:ea typeface="Calibri"/>
              <a:cs typeface="Calibri"/>
              <a:sym typeface="Calibri"/>
            </a:endParaRPr>
          </a:p>
          <a:p>
            <a:pPr indent="0" lvl="0" marL="457200" rtl="0" algn="l">
              <a:lnSpc>
                <a:spcPct val="107916"/>
              </a:lnSpc>
              <a:spcBef>
                <a:spcPts val="80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lang="en-US" sz="2800"/>
              <a:t>Selecting most suitable machine learning algorithms</a:t>
            </a:r>
            <a:endParaRPr b="0" i="0" sz="2800" u="none" cap="none" strike="noStrike">
              <a:solidFill>
                <a:srgbClr val="FFFFFF"/>
              </a:solidFill>
              <a:latin typeface="Dosis"/>
              <a:ea typeface="Dosis"/>
              <a:cs typeface="Dosis"/>
              <a:sym typeface="Dosis"/>
            </a:endParaRPr>
          </a:p>
        </p:txBody>
      </p:sp>
      <p:sp>
        <p:nvSpPr>
          <p:cNvPr id="188" name="Google Shape;188;p26"/>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US"/>
              <a:t>15</a:t>
            </a:r>
            <a:endParaRPr b="1" i="0" sz="1300" u="none" cap="none" strike="noStrike">
              <a:solidFill>
                <a:srgbClr val="FFFFFF"/>
              </a:solidFill>
              <a:latin typeface="Roboto"/>
              <a:ea typeface="Roboto"/>
              <a:cs typeface="Roboto"/>
              <a:sym typeface="Roboto"/>
            </a:endParaRPr>
          </a:p>
        </p:txBody>
      </p:sp>
      <p:sp>
        <p:nvSpPr>
          <p:cNvPr id="189" name="Google Shape;189;p26"/>
          <p:cNvSpPr txBox="1"/>
          <p:nvPr/>
        </p:nvSpPr>
        <p:spPr>
          <a:xfrm>
            <a:off x="1490175" y="1261825"/>
            <a:ext cx="7078200" cy="250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Support Vector Machine.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Logistic Regression.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K-means.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KNN.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Naive Bayes.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solidFill>
                  <a:schemeClr val="dk1"/>
                </a:solidFill>
                <a:latin typeface="Calibri"/>
                <a:ea typeface="Calibri"/>
                <a:cs typeface="Calibri"/>
                <a:sym typeface="Calibri"/>
              </a:rPr>
              <a:t>Decision Tree.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Random Forests.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Deep Learning.</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lang="en-US" sz="2800"/>
              <a:t>Model training </a:t>
            </a:r>
            <a:endParaRPr b="0" i="0" sz="2800" u="none" cap="none" strike="noStrike">
              <a:solidFill>
                <a:srgbClr val="FFFFFF"/>
              </a:solidFill>
              <a:latin typeface="Dosis"/>
              <a:ea typeface="Dosis"/>
              <a:cs typeface="Dosis"/>
              <a:sym typeface="Dosis"/>
            </a:endParaRPr>
          </a:p>
        </p:txBody>
      </p:sp>
      <p:sp>
        <p:nvSpPr>
          <p:cNvPr id="195" name="Google Shape;195;p27"/>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US"/>
              <a:t>16</a:t>
            </a:r>
            <a:endParaRPr b="1" i="0" sz="1300" u="none" cap="none" strike="noStrike">
              <a:solidFill>
                <a:srgbClr val="FFFFFF"/>
              </a:solidFill>
              <a:latin typeface="Roboto"/>
              <a:ea typeface="Roboto"/>
              <a:cs typeface="Roboto"/>
              <a:sym typeface="Roboto"/>
            </a:endParaRPr>
          </a:p>
        </p:txBody>
      </p:sp>
      <p:sp>
        <p:nvSpPr>
          <p:cNvPr id="196" name="Google Shape;196;p27"/>
          <p:cNvSpPr txBox="1"/>
          <p:nvPr/>
        </p:nvSpPr>
        <p:spPr>
          <a:xfrm>
            <a:off x="1330025" y="1489900"/>
            <a:ext cx="7132500" cy="1842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alibri"/>
              <a:buChar char="●"/>
            </a:pPr>
            <a:r>
              <a:rPr lang="en-US" sz="1800">
                <a:latin typeface="Calibri"/>
                <a:ea typeface="Calibri"/>
                <a:cs typeface="Calibri"/>
                <a:sym typeface="Calibri"/>
              </a:rPr>
              <a:t>Use the selected best fitting algorithms.</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lang="en-US" sz="1800">
                <a:latin typeface="Calibri"/>
                <a:ea typeface="Calibri"/>
                <a:cs typeface="Calibri"/>
                <a:sym typeface="Calibri"/>
              </a:rPr>
              <a:t>Train the model using Google cloud ML engine.</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lang="en-US" sz="1800">
                <a:latin typeface="Calibri"/>
                <a:ea typeface="Calibri"/>
                <a:cs typeface="Calibri"/>
                <a:sym typeface="Calibri"/>
              </a:rPr>
              <a:t>Retrain the model with the new transactions for identifying new fraud patterns.</a:t>
            </a:r>
            <a:endParaRPr sz="1800">
              <a:latin typeface="Calibri"/>
              <a:ea typeface="Calibri"/>
              <a:cs typeface="Calibri"/>
              <a:sym typeface="Calibri"/>
            </a:endParaRPr>
          </a:p>
          <a:p>
            <a:pPr indent="0" lvl="0" marL="0" rtl="0" algn="l">
              <a:lnSpc>
                <a:spcPct val="150000"/>
              </a:lnSpc>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PROPOSED SOLUTION</a:t>
            </a:r>
            <a:endParaRPr b="0" i="0" sz="2800" u="none" cap="none" strike="noStrike">
              <a:solidFill>
                <a:srgbClr val="FFFFFF"/>
              </a:solidFill>
              <a:latin typeface="Dosis"/>
              <a:ea typeface="Dosis"/>
              <a:cs typeface="Dosis"/>
              <a:sym typeface="Dosis"/>
            </a:endParaRPr>
          </a:p>
        </p:txBody>
      </p:sp>
      <p:sp>
        <p:nvSpPr>
          <p:cNvPr id="202" name="Google Shape;202;p28"/>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US"/>
              <a:t>17</a:t>
            </a:r>
            <a:endParaRPr b="1" i="0" sz="1300" u="none" cap="none" strike="noStrike">
              <a:solidFill>
                <a:srgbClr val="FFFFFF"/>
              </a:solidFill>
              <a:latin typeface="Roboto"/>
              <a:ea typeface="Roboto"/>
              <a:cs typeface="Roboto"/>
              <a:sym typeface="Roboto"/>
            </a:endParaRPr>
          </a:p>
        </p:txBody>
      </p:sp>
      <p:pic>
        <p:nvPicPr>
          <p:cNvPr id="203" name="Google Shape;203;p28"/>
          <p:cNvPicPr preferRelativeResize="0"/>
          <p:nvPr/>
        </p:nvPicPr>
        <p:blipFill rotWithShape="1">
          <a:blip r:embed="rId3">
            <a:alphaModFix/>
          </a:blip>
          <a:srcRect b="5258" l="3036" r="3242" t="4391"/>
          <a:stretch/>
        </p:blipFill>
        <p:spPr>
          <a:xfrm>
            <a:off x="2334475" y="1021950"/>
            <a:ext cx="5108175" cy="38181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1101386" y="272850"/>
            <a:ext cx="75744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Technologies Used</a:t>
            </a:r>
            <a:endParaRPr/>
          </a:p>
        </p:txBody>
      </p:sp>
      <p:sp>
        <p:nvSpPr>
          <p:cNvPr id="209" name="Google Shape;209;p2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pic>
        <p:nvPicPr>
          <p:cNvPr id="210" name="Google Shape;210;p29"/>
          <p:cNvPicPr preferRelativeResize="0"/>
          <p:nvPr/>
        </p:nvPicPr>
        <p:blipFill>
          <a:blip r:embed="rId3">
            <a:alphaModFix/>
          </a:blip>
          <a:stretch>
            <a:fillRect/>
          </a:stretch>
        </p:blipFill>
        <p:spPr>
          <a:xfrm>
            <a:off x="2040350" y="1719913"/>
            <a:ext cx="2757697" cy="749100"/>
          </a:xfrm>
          <a:prstGeom prst="rect">
            <a:avLst/>
          </a:prstGeom>
          <a:noFill/>
          <a:ln>
            <a:noFill/>
          </a:ln>
        </p:spPr>
      </p:pic>
      <p:pic>
        <p:nvPicPr>
          <p:cNvPr id="211" name="Google Shape;211;p29"/>
          <p:cNvPicPr preferRelativeResize="0"/>
          <p:nvPr/>
        </p:nvPicPr>
        <p:blipFill>
          <a:blip r:embed="rId4">
            <a:alphaModFix/>
          </a:blip>
          <a:stretch>
            <a:fillRect/>
          </a:stretch>
        </p:blipFill>
        <p:spPr>
          <a:xfrm>
            <a:off x="5637200" y="1604717"/>
            <a:ext cx="979500" cy="979500"/>
          </a:xfrm>
          <a:prstGeom prst="rect">
            <a:avLst/>
          </a:prstGeom>
          <a:noFill/>
          <a:ln>
            <a:noFill/>
          </a:ln>
        </p:spPr>
      </p:pic>
      <p:pic>
        <p:nvPicPr>
          <p:cNvPr id="212" name="Google Shape;212;p29"/>
          <p:cNvPicPr preferRelativeResize="0"/>
          <p:nvPr/>
        </p:nvPicPr>
        <p:blipFill>
          <a:blip r:embed="rId5">
            <a:alphaModFix/>
          </a:blip>
          <a:stretch>
            <a:fillRect/>
          </a:stretch>
        </p:blipFill>
        <p:spPr>
          <a:xfrm>
            <a:off x="7620650" y="1641775"/>
            <a:ext cx="852350" cy="905400"/>
          </a:xfrm>
          <a:prstGeom prst="rect">
            <a:avLst/>
          </a:prstGeom>
          <a:noFill/>
          <a:ln>
            <a:noFill/>
          </a:ln>
        </p:spPr>
      </p:pic>
      <p:pic>
        <p:nvPicPr>
          <p:cNvPr id="213" name="Google Shape;213;p29"/>
          <p:cNvPicPr preferRelativeResize="0"/>
          <p:nvPr/>
        </p:nvPicPr>
        <p:blipFill>
          <a:blip r:embed="rId6">
            <a:alphaModFix/>
          </a:blip>
          <a:stretch>
            <a:fillRect/>
          </a:stretch>
        </p:blipFill>
        <p:spPr>
          <a:xfrm>
            <a:off x="5240399" y="3167012"/>
            <a:ext cx="3283700" cy="1103075"/>
          </a:xfrm>
          <a:prstGeom prst="rect">
            <a:avLst/>
          </a:prstGeom>
          <a:noFill/>
          <a:ln>
            <a:noFill/>
          </a:ln>
        </p:spPr>
      </p:pic>
      <p:pic>
        <p:nvPicPr>
          <p:cNvPr id="214" name="Google Shape;214;p29"/>
          <p:cNvPicPr preferRelativeResize="0"/>
          <p:nvPr/>
        </p:nvPicPr>
        <p:blipFill>
          <a:blip r:embed="rId7">
            <a:alphaModFix/>
          </a:blip>
          <a:stretch>
            <a:fillRect/>
          </a:stretch>
        </p:blipFill>
        <p:spPr>
          <a:xfrm>
            <a:off x="2784225" y="2928724"/>
            <a:ext cx="2682701" cy="1341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2"/>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MEMBER DETAILS</a:t>
            </a:r>
            <a:endParaRPr b="0" i="0" sz="2800" u="none" cap="none" strike="noStrike">
              <a:solidFill>
                <a:srgbClr val="FFFFFF"/>
              </a:solidFill>
              <a:latin typeface="Dosis"/>
              <a:ea typeface="Dosis"/>
              <a:cs typeface="Dosis"/>
              <a:sym typeface="Dosis"/>
            </a:endParaRPr>
          </a:p>
        </p:txBody>
      </p:sp>
      <p:sp>
        <p:nvSpPr>
          <p:cNvPr id="82" name="Google Shape;82;p12"/>
          <p:cNvSpPr txBox="1"/>
          <p:nvPr>
            <p:ph idx="1" type="body"/>
          </p:nvPr>
        </p:nvSpPr>
        <p:spPr>
          <a:xfrm>
            <a:off x="2144483" y="3799116"/>
            <a:ext cx="5540700" cy="821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FF8700"/>
              </a:buClr>
              <a:buSzPts val="2600"/>
              <a:buFont typeface="Roboto"/>
              <a:buNone/>
            </a:pPr>
            <a:r>
              <a:rPr i="0" lang="en-US" sz="1800" u="none" cap="none" strike="noStrike">
                <a:solidFill>
                  <a:srgbClr val="222222"/>
                </a:solidFill>
                <a:latin typeface="Calibri"/>
                <a:ea typeface="Calibri"/>
                <a:cs typeface="Calibri"/>
                <a:sym typeface="Calibri"/>
              </a:rPr>
              <a:t>Supervisor : Mr. Nuwan Kuruwitaarachchi</a:t>
            </a:r>
            <a:endParaRPr i="0" sz="1800" u="none" cap="none" strike="noStrike">
              <a:solidFill>
                <a:srgbClr val="222222"/>
              </a:solidFill>
              <a:latin typeface="Calibri"/>
              <a:ea typeface="Calibri"/>
              <a:cs typeface="Calibri"/>
              <a:sym typeface="Calibri"/>
            </a:endParaRPr>
          </a:p>
          <a:p>
            <a:pPr indent="0" lvl="0" marL="0" marR="0" rtl="0" algn="l">
              <a:lnSpc>
                <a:spcPct val="150000"/>
              </a:lnSpc>
              <a:spcBef>
                <a:spcPts val="0"/>
              </a:spcBef>
              <a:spcAft>
                <a:spcPts val="0"/>
              </a:spcAft>
              <a:buClr>
                <a:srgbClr val="FF8700"/>
              </a:buClr>
              <a:buSzPts val="2600"/>
              <a:buFont typeface="Roboto"/>
              <a:buNone/>
            </a:pPr>
            <a:r>
              <a:rPr i="0" lang="en-US" sz="1800" u="none" cap="none" strike="noStrike">
                <a:solidFill>
                  <a:srgbClr val="222222"/>
                </a:solidFill>
                <a:latin typeface="Calibri"/>
                <a:ea typeface="Calibri"/>
                <a:cs typeface="Calibri"/>
                <a:sym typeface="Calibri"/>
              </a:rPr>
              <a:t>Co-Supervisor : Mr. Lakmal Rupasinghe</a:t>
            </a:r>
            <a:endParaRPr i="0" sz="1800" u="none" cap="none" strike="noStrike">
              <a:solidFill>
                <a:srgbClr val="222222"/>
              </a:solidFill>
              <a:latin typeface="Calibri"/>
              <a:ea typeface="Calibri"/>
              <a:cs typeface="Calibri"/>
              <a:sym typeface="Calibri"/>
            </a:endParaRPr>
          </a:p>
        </p:txBody>
      </p:sp>
      <p:sp>
        <p:nvSpPr>
          <p:cNvPr id="83" name="Google Shape;83;p12"/>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graphicFrame>
        <p:nvGraphicFramePr>
          <p:cNvPr id="84" name="Google Shape;84;p12"/>
          <p:cNvGraphicFramePr/>
          <p:nvPr/>
        </p:nvGraphicFramePr>
        <p:xfrm>
          <a:off x="2209799" y="1311941"/>
          <a:ext cx="3000000" cy="3000000"/>
        </p:xfrm>
        <a:graphic>
          <a:graphicData uri="http://schemas.openxmlformats.org/drawingml/2006/table">
            <a:tbl>
              <a:tblPr>
                <a:noFill/>
                <a:tableStyleId>{333C4E91-4DEA-4075-96A0-5CDAD0533439}</a:tableStyleId>
              </a:tblPr>
              <a:tblGrid>
                <a:gridCol w="2754000"/>
                <a:gridCol w="2732400"/>
              </a:tblGrid>
              <a:tr h="44265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8700"/>
                          </a:solidFill>
                          <a:latin typeface="Calibri"/>
                          <a:ea typeface="Calibri"/>
                          <a:cs typeface="Calibri"/>
                          <a:sym typeface="Calibri"/>
                        </a:rPr>
                        <a:t>Student Name</a:t>
                      </a:r>
                      <a:endParaRPr>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8700"/>
                          </a:solidFill>
                          <a:latin typeface="Calibri"/>
                          <a:ea typeface="Calibri"/>
                          <a:cs typeface="Calibri"/>
                          <a:sym typeface="Calibri"/>
                        </a:rPr>
                        <a:t>Student No.</a:t>
                      </a:r>
                      <a:endParaRPr>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r>
              <a:tr h="471925">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T.M.G.A.B. Thennakoon</a:t>
                      </a:r>
                      <a:endParaRPr>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IT15046512</a:t>
                      </a:r>
                      <a:endParaRPr sz="1800" u="none" cap="none" strike="noStrike">
                        <a:solidFill>
                          <a:srgbClr val="222222"/>
                        </a:solidFill>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71925">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H.G.S. Premadasa</a:t>
                      </a:r>
                      <a:endParaRPr>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IT15142610</a:t>
                      </a:r>
                      <a:endParaRPr sz="1800" u="none" cap="none" strike="noStrike">
                        <a:solidFill>
                          <a:srgbClr val="222222"/>
                        </a:solidFill>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71925">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C.B.P. Lochana</a:t>
                      </a:r>
                      <a:endParaRPr>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IT15111784</a:t>
                      </a:r>
                      <a:endParaRPr sz="1800" u="none" cap="none" strike="noStrike">
                        <a:solidFill>
                          <a:srgbClr val="222222"/>
                        </a:solidFill>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2755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M.D.S. Mihiranga</a:t>
                      </a:r>
                      <a:endParaRPr>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76200">
                      <a:solidFill>
                        <a:srgbClr val="222222"/>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IT15004550</a:t>
                      </a:r>
                      <a:endParaRPr sz="1800" u="none" cap="none" strike="noStrike">
                        <a:solidFill>
                          <a:srgbClr val="222222"/>
                        </a:solidFill>
                        <a:latin typeface="Calibri"/>
                        <a:ea typeface="Calibri"/>
                        <a:cs typeface="Calibri"/>
                        <a:sym typeface="Calibri"/>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76200">
                      <a:solidFill>
                        <a:srgbClr val="222222"/>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lang="en-US" sz="2800"/>
              <a:t>UNIQUENESS</a:t>
            </a:r>
            <a:endParaRPr b="0" i="0" sz="2800" u="none" cap="none" strike="noStrike">
              <a:solidFill>
                <a:srgbClr val="FFFFFF"/>
              </a:solidFill>
              <a:latin typeface="Dosis"/>
              <a:ea typeface="Dosis"/>
              <a:cs typeface="Dosis"/>
              <a:sym typeface="Dosis"/>
            </a:endParaRPr>
          </a:p>
        </p:txBody>
      </p:sp>
      <p:sp>
        <p:nvSpPr>
          <p:cNvPr id="220" name="Google Shape;220;p30"/>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US"/>
              <a:t>19</a:t>
            </a:r>
            <a:endParaRPr b="1" i="0" sz="1300" u="none" cap="none" strike="noStrike">
              <a:solidFill>
                <a:srgbClr val="FFFFFF"/>
              </a:solidFill>
              <a:latin typeface="Roboto"/>
              <a:ea typeface="Roboto"/>
              <a:cs typeface="Roboto"/>
              <a:sym typeface="Roboto"/>
            </a:endParaRPr>
          </a:p>
        </p:txBody>
      </p:sp>
      <p:sp>
        <p:nvSpPr>
          <p:cNvPr id="221" name="Google Shape;221;p30"/>
          <p:cNvSpPr txBox="1"/>
          <p:nvPr/>
        </p:nvSpPr>
        <p:spPr>
          <a:xfrm>
            <a:off x="1306475" y="1238750"/>
            <a:ext cx="7574400" cy="345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Most of the detection systems have been implemented to plug in between the payment gateway and the e-commerce website. Our system is </a:t>
            </a:r>
            <a:r>
              <a:rPr lang="en-US" sz="1800">
                <a:latin typeface="Calibri"/>
                <a:ea typeface="Calibri"/>
                <a:cs typeface="Calibri"/>
                <a:sym typeface="Calibri"/>
              </a:rPr>
              <a:t>designed</a:t>
            </a:r>
            <a:r>
              <a:rPr lang="en-US" sz="1800">
                <a:latin typeface="Calibri"/>
                <a:ea typeface="Calibri"/>
                <a:cs typeface="Calibri"/>
                <a:sym typeface="Calibri"/>
              </a:rPr>
              <a:t> to deploy directly into banks.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Can get the summarized reports of already existing transaction logs by uploading a .csv file of the previous transactions.</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Efficient model training process by using the Google cloud ML engine.</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Retraining the model to adapt the model</a:t>
            </a:r>
            <a:r>
              <a:rPr lang="en-US" sz="1800">
                <a:solidFill>
                  <a:schemeClr val="dk1"/>
                </a:solidFill>
                <a:latin typeface="Calibri"/>
                <a:ea typeface="Calibri"/>
                <a:cs typeface="Calibri"/>
                <a:sym typeface="Calibri"/>
              </a:rPr>
              <a:t> to new fraud patterns.</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25" name="Shape 225"/>
        <p:cNvGrpSpPr/>
        <p:nvPr/>
      </p:nvGrpSpPr>
      <p:grpSpPr>
        <a:xfrm>
          <a:off x="0" y="0"/>
          <a:ext cx="0" cy="0"/>
          <a:chOff x="0" y="0"/>
          <a:chExt cx="0" cy="0"/>
        </a:xfrm>
      </p:grpSpPr>
      <p:sp>
        <p:nvSpPr>
          <p:cNvPr id="226" name="Google Shape;226;p3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graphicFrame>
        <p:nvGraphicFramePr>
          <p:cNvPr id="227" name="Google Shape;227;p31"/>
          <p:cNvGraphicFramePr/>
          <p:nvPr/>
        </p:nvGraphicFramePr>
        <p:xfrm>
          <a:off x="1105650" y="779325"/>
          <a:ext cx="3000000" cy="3000000"/>
        </p:xfrm>
        <a:graphic>
          <a:graphicData uri="http://schemas.openxmlformats.org/drawingml/2006/table">
            <a:tbl>
              <a:tblPr>
                <a:noFill/>
                <a:tableStyleId>{B889915D-A65B-45C0-8CB8-563E1B0B9FC4}</a:tableStyleId>
              </a:tblPr>
              <a:tblGrid>
                <a:gridCol w="2085225"/>
                <a:gridCol w="1197925"/>
                <a:gridCol w="831900"/>
                <a:gridCol w="851100"/>
                <a:gridCol w="976375"/>
                <a:gridCol w="947475"/>
                <a:gridCol w="957075"/>
              </a:tblGrid>
              <a:tr h="381000">
                <a:tc>
                  <a:txBody>
                    <a:bodyPr>
                      <a:noAutofit/>
                    </a:bodyPr>
                    <a:lstStyle/>
                    <a:p>
                      <a:pPr indent="0" lvl="0" marL="0" rtl="0" algn="ctr">
                        <a:spcBef>
                          <a:spcPts val="0"/>
                        </a:spcBef>
                        <a:spcAft>
                          <a:spcPts val="0"/>
                        </a:spcAft>
                        <a:buNone/>
                      </a:pPr>
                      <a:r>
                        <a:rPr lang="en-US" sz="1200"/>
                        <a:t>Feature</a:t>
                      </a:r>
                      <a:endParaRPr sz="1200"/>
                    </a:p>
                  </a:txBody>
                  <a:tcPr marT="91425" marB="91425" marR="91425" marL="91425" anchor="ctr"/>
                </a:tc>
                <a:tc>
                  <a:txBody>
                    <a:bodyPr>
                      <a:noAutofit/>
                    </a:bodyPr>
                    <a:lstStyle/>
                    <a:p>
                      <a:pPr indent="0" lvl="0" marL="0" rtl="0" algn="ctr">
                        <a:spcBef>
                          <a:spcPts val="0"/>
                        </a:spcBef>
                        <a:spcAft>
                          <a:spcPts val="0"/>
                        </a:spcAft>
                        <a:buNone/>
                      </a:pPr>
                      <a:r>
                        <a:rPr lang="en-US" sz="1200"/>
                        <a:t>SAS Fraud management</a:t>
                      </a:r>
                      <a:endParaRPr sz="1200"/>
                    </a:p>
                  </a:txBody>
                  <a:tcPr marT="91425" marB="91425" marR="91425" marL="91425" anchor="ctr"/>
                </a:tc>
                <a:tc>
                  <a:txBody>
                    <a:bodyPr>
                      <a:noAutofit/>
                    </a:bodyPr>
                    <a:lstStyle/>
                    <a:p>
                      <a:pPr indent="0" lvl="0" marL="0" rtl="0" algn="ctr">
                        <a:spcBef>
                          <a:spcPts val="0"/>
                        </a:spcBef>
                        <a:spcAft>
                          <a:spcPts val="0"/>
                        </a:spcAft>
                        <a:buNone/>
                      </a:pPr>
                      <a:r>
                        <a:rPr lang="en-US" sz="1200"/>
                        <a:t>Simility</a:t>
                      </a:r>
                      <a:endParaRPr sz="1200"/>
                    </a:p>
                  </a:txBody>
                  <a:tcPr marT="91425" marB="91425" marR="91425" marL="91425" anchor="ctr"/>
                </a:tc>
                <a:tc>
                  <a:txBody>
                    <a:bodyPr>
                      <a:noAutofit/>
                    </a:bodyPr>
                    <a:lstStyle/>
                    <a:p>
                      <a:pPr indent="0" lvl="0" marL="0" rtl="0" algn="ctr">
                        <a:spcBef>
                          <a:spcPts val="0"/>
                        </a:spcBef>
                        <a:spcAft>
                          <a:spcPts val="0"/>
                        </a:spcAft>
                        <a:buNone/>
                      </a:pPr>
                      <a:r>
                        <a:rPr lang="en-US" sz="1200"/>
                        <a:t>Riskified</a:t>
                      </a:r>
                      <a:endParaRPr sz="1200"/>
                    </a:p>
                  </a:txBody>
                  <a:tcPr marT="91425" marB="91425" marR="91425" marL="91425" anchor="ctr"/>
                </a:tc>
                <a:tc>
                  <a:txBody>
                    <a:bodyPr>
                      <a:noAutofit/>
                    </a:bodyPr>
                    <a:lstStyle/>
                    <a:p>
                      <a:pPr indent="0" lvl="0" marL="0" rtl="0" algn="ctr">
                        <a:spcBef>
                          <a:spcPts val="0"/>
                        </a:spcBef>
                        <a:spcAft>
                          <a:spcPts val="0"/>
                        </a:spcAft>
                        <a:buNone/>
                      </a:pPr>
                      <a:r>
                        <a:rPr lang="en-US" sz="1200"/>
                        <a:t>Fraudhunt</a:t>
                      </a:r>
                      <a:endParaRPr sz="1200"/>
                    </a:p>
                  </a:txBody>
                  <a:tcPr marT="91425" marB="91425" marR="91425" marL="91425" anchor="ctr"/>
                </a:tc>
                <a:tc>
                  <a:txBody>
                    <a:bodyPr>
                      <a:noAutofit/>
                    </a:bodyPr>
                    <a:lstStyle/>
                    <a:p>
                      <a:pPr indent="0" lvl="0" marL="0" rtl="0" algn="ctr">
                        <a:spcBef>
                          <a:spcPts val="0"/>
                        </a:spcBef>
                        <a:spcAft>
                          <a:spcPts val="0"/>
                        </a:spcAft>
                        <a:buNone/>
                      </a:pPr>
                      <a:r>
                        <a:rPr lang="en-US" sz="1200"/>
                        <a:t>FraudLabs</a:t>
                      </a:r>
                      <a:endParaRPr sz="1200"/>
                    </a:p>
                  </a:txBody>
                  <a:tcPr marT="91425" marB="91425" marR="91425" marL="91425" anchor="ctr"/>
                </a:tc>
                <a:tc>
                  <a:txBody>
                    <a:bodyPr>
                      <a:noAutofit/>
                    </a:bodyPr>
                    <a:lstStyle/>
                    <a:p>
                      <a:pPr indent="0" lvl="0" marL="0" rtl="0" algn="ctr">
                        <a:spcBef>
                          <a:spcPts val="0"/>
                        </a:spcBef>
                        <a:spcAft>
                          <a:spcPts val="0"/>
                        </a:spcAft>
                        <a:buNone/>
                      </a:pPr>
                      <a:r>
                        <a:rPr lang="en-US" sz="1200"/>
                        <a:t>Our System</a:t>
                      </a:r>
                      <a:endParaRPr sz="1200"/>
                    </a:p>
                  </a:txBody>
                  <a:tcPr marT="91425" marB="91425" marR="91425" marL="91425" anchor="ctr"/>
                </a:tc>
              </a:tr>
              <a:tr h="381000">
                <a:tc>
                  <a:txBody>
                    <a:bodyPr>
                      <a:noAutofit/>
                    </a:bodyPr>
                    <a:lstStyle/>
                    <a:p>
                      <a:pPr indent="0" lvl="0" marL="0" rtl="0" algn="l">
                        <a:spcBef>
                          <a:spcPts val="0"/>
                        </a:spcBef>
                        <a:spcAft>
                          <a:spcPts val="0"/>
                        </a:spcAft>
                        <a:buNone/>
                      </a:pPr>
                      <a:r>
                        <a:rPr lang="en-US" sz="1200">
                          <a:solidFill>
                            <a:schemeClr val="dk1"/>
                          </a:solidFill>
                        </a:rPr>
                        <a:t>Detecting</a:t>
                      </a:r>
                      <a:r>
                        <a:rPr lang="en-US" sz="1200">
                          <a:solidFill>
                            <a:schemeClr val="dk1"/>
                          </a:solidFill>
                        </a:rPr>
                        <a:t> card present frauds</a:t>
                      </a:r>
                      <a:endParaRPr sz="1200"/>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US" sz="1200">
                          <a:solidFill>
                            <a:schemeClr val="dk1"/>
                          </a:solidFill>
                        </a:rPr>
                        <a:t>Detecting</a:t>
                      </a:r>
                      <a:r>
                        <a:rPr lang="en-US" sz="1200">
                          <a:solidFill>
                            <a:schemeClr val="dk1"/>
                          </a:solidFill>
                        </a:rPr>
                        <a:t> card not present frauds</a:t>
                      </a:r>
                      <a:endParaRPr sz="1200"/>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US" sz="1200">
                          <a:solidFill>
                            <a:schemeClr val="dk1"/>
                          </a:solidFill>
                        </a:rPr>
                        <a:t>Can apply directly to bank systems</a:t>
                      </a:r>
                      <a:endParaRPr sz="1200"/>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US" sz="1200">
                          <a:solidFill>
                            <a:schemeClr val="dk1"/>
                          </a:solidFill>
                        </a:rPr>
                        <a:t>Ability to retrain for new transactions</a:t>
                      </a:r>
                      <a:endParaRPr sz="1200"/>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US" sz="1200">
                          <a:solidFill>
                            <a:schemeClr val="dk1"/>
                          </a:solidFill>
                        </a:rPr>
                        <a:t>Can get the summarized reports of already existing transaction logs</a:t>
                      </a:r>
                      <a:endParaRPr sz="1200"/>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490750">
                <a:tc>
                  <a:txBody>
                    <a:bodyPr>
                      <a:noAutofit/>
                    </a:bodyPr>
                    <a:lstStyle/>
                    <a:p>
                      <a:pPr indent="0" lvl="0" marL="0" rtl="0" algn="l">
                        <a:spcBef>
                          <a:spcPts val="0"/>
                        </a:spcBef>
                        <a:spcAft>
                          <a:spcPts val="0"/>
                        </a:spcAft>
                        <a:buNone/>
                      </a:pPr>
                      <a:r>
                        <a:rPr lang="en-US" sz="1200">
                          <a:solidFill>
                            <a:schemeClr val="dk1"/>
                          </a:solidFill>
                        </a:rPr>
                        <a:t>Alert management</a:t>
                      </a:r>
                      <a:endParaRPr sz="1200"/>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228" name="Google Shape;228;p31"/>
          <p:cNvPicPr preferRelativeResize="0"/>
          <p:nvPr/>
        </p:nvPicPr>
        <p:blipFill>
          <a:blip r:embed="rId3">
            <a:alphaModFix/>
          </a:blip>
          <a:stretch>
            <a:fillRect/>
          </a:stretch>
        </p:blipFill>
        <p:spPr>
          <a:xfrm>
            <a:off x="8191796" y="1427721"/>
            <a:ext cx="443000" cy="340475"/>
          </a:xfrm>
          <a:prstGeom prst="rect">
            <a:avLst/>
          </a:prstGeom>
          <a:noFill/>
          <a:ln>
            <a:noFill/>
          </a:ln>
        </p:spPr>
      </p:pic>
      <p:pic>
        <p:nvPicPr>
          <p:cNvPr id="229" name="Google Shape;229;p31"/>
          <p:cNvPicPr preferRelativeResize="0"/>
          <p:nvPr/>
        </p:nvPicPr>
        <p:blipFill>
          <a:blip r:embed="rId3">
            <a:alphaModFix/>
          </a:blip>
          <a:stretch>
            <a:fillRect/>
          </a:stretch>
        </p:blipFill>
        <p:spPr>
          <a:xfrm>
            <a:off x="8191796" y="1984671"/>
            <a:ext cx="443000" cy="340475"/>
          </a:xfrm>
          <a:prstGeom prst="rect">
            <a:avLst/>
          </a:prstGeom>
          <a:noFill/>
          <a:ln>
            <a:noFill/>
          </a:ln>
        </p:spPr>
      </p:pic>
      <p:pic>
        <p:nvPicPr>
          <p:cNvPr id="230" name="Google Shape;230;p31"/>
          <p:cNvPicPr preferRelativeResize="0"/>
          <p:nvPr/>
        </p:nvPicPr>
        <p:blipFill>
          <a:blip r:embed="rId3">
            <a:alphaModFix/>
          </a:blip>
          <a:stretch>
            <a:fillRect/>
          </a:stretch>
        </p:blipFill>
        <p:spPr>
          <a:xfrm>
            <a:off x="8191796" y="2541621"/>
            <a:ext cx="443000" cy="340475"/>
          </a:xfrm>
          <a:prstGeom prst="rect">
            <a:avLst/>
          </a:prstGeom>
          <a:noFill/>
          <a:ln>
            <a:noFill/>
          </a:ln>
        </p:spPr>
      </p:pic>
      <p:pic>
        <p:nvPicPr>
          <p:cNvPr id="231" name="Google Shape;231;p31"/>
          <p:cNvPicPr preferRelativeResize="0"/>
          <p:nvPr/>
        </p:nvPicPr>
        <p:blipFill>
          <a:blip r:embed="rId3">
            <a:alphaModFix/>
          </a:blip>
          <a:stretch>
            <a:fillRect/>
          </a:stretch>
        </p:blipFill>
        <p:spPr>
          <a:xfrm>
            <a:off x="8191796" y="3098571"/>
            <a:ext cx="443000" cy="340475"/>
          </a:xfrm>
          <a:prstGeom prst="rect">
            <a:avLst/>
          </a:prstGeom>
          <a:noFill/>
          <a:ln>
            <a:noFill/>
          </a:ln>
        </p:spPr>
      </p:pic>
      <p:pic>
        <p:nvPicPr>
          <p:cNvPr id="232" name="Google Shape;232;p31"/>
          <p:cNvPicPr preferRelativeResize="0"/>
          <p:nvPr/>
        </p:nvPicPr>
        <p:blipFill>
          <a:blip r:embed="rId3">
            <a:alphaModFix/>
          </a:blip>
          <a:stretch>
            <a:fillRect/>
          </a:stretch>
        </p:blipFill>
        <p:spPr>
          <a:xfrm>
            <a:off x="8191796" y="3742171"/>
            <a:ext cx="443000" cy="340475"/>
          </a:xfrm>
          <a:prstGeom prst="rect">
            <a:avLst/>
          </a:prstGeom>
          <a:noFill/>
          <a:ln>
            <a:noFill/>
          </a:ln>
        </p:spPr>
      </p:pic>
      <p:pic>
        <p:nvPicPr>
          <p:cNvPr id="233" name="Google Shape;233;p31"/>
          <p:cNvPicPr preferRelativeResize="0"/>
          <p:nvPr/>
        </p:nvPicPr>
        <p:blipFill>
          <a:blip r:embed="rId3">
            <a:alphaModFix/>
          </a:blip>
          <a:stretch>
            <a:fillRect/>
          </a:stretch>
        </p:blipFill>
        <p:spPr>
          <a:xfrm>
            <a:off x="8250646" y="4308746"/>
            <a:ext cx="443000" cy="340475"/>
          </a:xfrm>
          <a:prstGeom prst="rect">
            <a:avLst/>
          </a:prstGeom>
          <a:noFill/>
          <a:ln>
            <a:noFill/>
          </a:ln>
        </p:spPr>
      </p:pic>
      <p:pic>
        <p:nvPicPr>
          <p:cNvPr id="234" name="Google Shape;234;p31"/>
          <p:cNvPicPr preferRelativeResize="0"/>
          <p:nvPr/>
        </p:nvPicPr>
        <p:blipFill>
          <a:blip r:embed="rId3">
            <a:alphaModFix/>
          </a:blip>
          <a:stretch>
            <a:fillRect/>
          </a:stretch>
        </p:blipFill>
        <p:spPr>
          <a:xfrm>
            <a:off x="3614671" y="1984671"/>
            <a:ext cx="443000" cy="340475"/>
          </a:xfrm>
          <a:prstGeom prst="rect">
            <a:avLst/>
          </a:prstGeom>
          <a:noFill/>
          <a:ln>
            <a:noFill/>
          </a:ln>
        </p:spPr>
      </p:pic>
      <p:pic>
        <p:nvPicPr>
          <p:cNvPr id="235" name="Google Shape;235;p31"/>
          <p:cNvPicPr preferRelativeResize="0"/>
          <p:nvPr/>
        </p:nvPicPr>
        <p:blipFill>
          <a:blip r:embed="rId3">
            <a:alphaModFix/>
          </a:blip>
          <a:stretch>
            <a:fillRect/>
          </a:stretch>
        </p:blipFill>
        <p:spPr>
          <a:xfrm>
            <a:off x="3614671" y="3074546"/>
            <a:ext cx="443000" cy="340475"/>
          </a:xfrm>
          <a:prstGeom prst="rect">
            <a:avLst/>
          </a:prstGeom>
          <a:noFill/>
          <a:ln>
            <a:noFill/>
          </a:ln>
        </p:spPr>
      </p:pic>
      <p:pic>
        <p:nvPicPr>
          <p:cNvPr id="236" name="Google Shape;236;p31"/>
          <p:cNvPicPr preferRelativeResize="0"/>
          <p:nvPr/>
        </p:nvPicPr>
        <p:blipFill>
          <a:blip r:embed="rId3">
            <a:alphaModFix/>
          </a:blip>
          <a:stretch>
            <a:fillRect/>
          </a:stretch>
        </p:blipFill>
        <p:spPr>
          <a:xfrm>
            <a:off x="4636396" y="4308746"/>
            <a:ext cx="443000" cy="340475"/>
          </a:xfrm>
          <a:prstGeom prst="rect">
            <a:avLst/>
          </a:prstGeom>
          <a:noFill/>
          <a:ln>
            <a:noFill/>
          </a:ln>
        </p:spPr>
      </p:pic>
      <p:pic>
        <p:nvPicPr>
          <p:cNvPr id="237" name="Google Shape;237;p31"/>
          <p:cNvPicPr preferRelativeResize="0"/>
          <p:nvPr/>
        </p:nvPicPr>
        <p:blipFill>
          <a:blip r:embed="rId3">
            <a:alphaModFix/>
          </a:blip>
          <a:stretch>
            <a:fillRect/>
          </a:stretch>
        </p:blipFill>
        <p:spPr>
          <a:xfrm>
            <a:off x="7304996" y="1984671"/>
            <a:ext cx="443000" cy="340475"/>
          </a:xfrm>
          <a:prstGeom prst="rect">
            <a:avLst/>
          </a:prstGeom>
          <a:noFill/>
          <a:ln>
            <a:noFill/>
          </a:ln>
        </p:spPr>
      </p:pic>
      <p:pic>
        <p:nvPicPr>
          <p:cNvPr id="238" name="Google Shape;238;p31"/>
          <p:cNvPicPr preferRelativeResize="0"/>
          <p:nvPr/>
        </p:nvPicPr>
        <p:blipFill>
          <a:blip r:embed="rId4">
            <a:alphaModFix/>
          </a:blip>
          <a:stretch>
            <a:fillRect/>
          </a:stretch>
        </p:blipFill>
        <p:spPr>
          <a:xfrm>
            <a:off x="3665938" y="1459175"/>
            <a:ext cx="340475" cy="340475"/>
          </a:xfrm>
          <a:prstGeom prst="rect">
            <a:avLst/>
          </a:prstGeom>
          <a:noFill/>
          <a:ln>
            <a:noFill/>
          </a:ln>
        </p:spPr>
      </p:pic>
      <p:pic>
        <p:nvPicPr>
          <p:cNvPr id="239" name="Google Shape;239;p31"/>
          <p:cNvPicPr preferRelativeResize="0"/>
          <p:nvPr/>
        </p:nvPicPr>
        <p:blipFill>
          <a:blip r:embed="rId3">
            <a:alphaModFix/>
          </a:blip>
          <a:stretch>
            <a:fillRect/>
          </a:stretch>
        </p:blipFill>
        <p:spPr>
          <a:xfrm>
            <a:off x="7304996" y="4308746"/>
            <a:ext cx="443000" cy="340475"/>
          </a:xfrm>
          <a:prstGeom prst="rect">
            <a:avLst/>
          </a:prstGeom>
          <a:noFill/>
          <a:ln>
            <a:noFill/>
          </a:ln>
        </p:spPr>
      </p:pic>
      <p:pic>
        <p:nvPicPr>
          <p:cNvPr id="240" name="Google Shape;240;p31"/>
          <p:cNvPicPr preferRelativeResize="0"/>
          <p:nvPr/>
        </p:nvPicPr>
        <p:blipFill>
          <a:blip r:embed="rId3">
            <a:alphaModFix/>
          </a:blip>
          <a:stretch>
            <a:fillRect/>
          </a:stretch>
        </p:blipFill>
        <p:spPr>
          <a:xfrm>
            <a:off x="4636396" y="3655571"/>
            <a:ext cx="443000" cy="340475"/>
          </a:xfrm>
          <a:prstGeom prst="rect">
            <a:avLst/>
          </a:prstGeom>
          <a:noFill/>
          <a:ln>
            <a:noFill/>
          </a:ln>
        </p:spPr>
      </p:pic>
      <p:pic>
        <p:nvPicPr>
          <p:cNvPr id="241" name="Google Shape;241;p31"/>
          <p:cNvPicPr preferRelativeResize="0"/>
          <p:nvPr/>
        </p:nvPicPr>
        <p:blipFill>
          <a:blip r:embed="rId3">
            <a:alphaModFix/>
          </a:blip>
          <a:stretch>
            <a:fillRect/>
          </a:stretch>
        </p:blipFill>
        <p:spPr>
          <a:xfrm>
            <a:off x="4636383" y="3098596"/>
            <a:ext cx="443000" cy="340475"/>
          </a:xfrm>
          <a:prstGeom prst="rect">
            <a:avLst/>
          </a:prstGeom>
          <a:noFill/>
          <a:ln>
            <a:noFill/>
          </a:ln>
        </p:spPr>
      </p:pic>
      <p:pic>
        <p:nvPicPr>
          <p:cNvPr id="242" name="Google Shape;242;p31"/>
          <p:cNvPicPr preferRelativeResize="0"/>
          <p:nvPr/>
        </p:nvPicPr>
        <p:blipFill>
          <a:blip r:embed="rId4">
            <a:alphaModFix/>
          </a:blip>
          <a:stretch>
            <a:fillRect/>
          </a:stretch>
        </p:blipFill>
        <p:spPr>
          <a:xfrm>
            <a:off x="7356250" y="3742175"/>
            <a:ext cx="340475" cy="340475"/>
          </a:xfrm>
          <a:prstGeom prst="rect">
            <a:avLst/>
          </a:prstGeom>
          <a:noFill/>
          <a:ln>
            <a:noFill/>
          </a:ln>
        </p:spPr>
      </p:pic>
      <p:pic>
        <p:nvPicPr>
          <p:cNvPr id="243" name="Google Shape;243;p31"/>
          <p:cNvPicPr preferRelativeResize="0"/>
          <p:nvPr/>
        </p:nvPicPr>
        <p:blipFill>
          <a:blip r:embed="rId4">
            <a:alphaModFix/>
          </a:blip>
          <a:stretch>
            <a:fillRect/>
          </a:stretch>
        </p:blipFill>
        <p:spPr>
          <a:xfrm>
            <a:off x="7356238" y="3098587"/>
            <a:ext cx="340475" cy="340475"/>
          </a:xfrm>
          <a:prstGeom prst="rect">
            <a:avLst/>
          </a:prstGeom>
          <a:noFill/>
          <a:ln>
            <a:noFill/>
          </a:ln>
        </p:spPr>
      </p:pic>
      <p:pic>
        <p:nvPicPr>
          <p:cNvPr id="244" name="Google Shape;244;p31"/>
          <p:cNvPicPr preferRelativeResize="0"/>
          <p:nvPr/>
        </p:nvPicPr>
        <p:blipFill>
          <a:blip r:embed="rId3">
            <a:alphaModFix/>
          </a:blip>
          <a:stretch>
            <a:fillRect/>
          </a:stretch>
        </p:blipFill>
        <p:spPr>
          <a:xfrm>
            <a:off x="3614671" y="4308746"/>
            <a:ext cx="443000" cy="340475"/>
          </a:xfrm>
          <a:prstGeom prst="rect">
            <a:avLst/>
          </a:prstGeom>
          <a:noFill/>
          <a:ln>
            <a:noFill/>
          </a:ln>
        </p:spPr>
      </p:pic>
      <p:pic>
        <p:nvPicPr>
          <p:cNvPr id="245" name="Google Shape;245;p31"/>
          <p:cNvPicPr preferRelativeResize="0"/>
          <p:nvPr/>
        </p:nvPicPr>
        <p:blipFill>
          <a:blip r:embed="rId4">
            <a:alphaModFix/>
          </a:blip>
          <a:stretch>
            <a:fillRect/>
          </a:stretch>
        </p:blipFill>
        <p:spPr>
          <a:xfrm>
            <a:off x="7356238" y="2541625"/>
            <a:ext cx="340475" cy="340475"/>
          </a:xfrm>
          <a:prstGeom prst="rect">
            <a:avLst/>
          </a:prstGeom>
          <a:noFill/>
          <a:ln>
            <a:noFill/>
          </a:ln>
        </p:spPr>
      </p:pic>
      <p:pic>
        <p:nvPicPr>
          <p:cNvPr id="246" name="Google Shape;246;p31"/>
          <p:cNvPicPr preferRelativeResize="0"/>
          <p:nvPr/>
        </p:nvPicPr>
        <p:blipFill>
          <a:blip r:embed="rId4">
            <a:alphaModFix/>
          </a:blip>
          <a:stretch>
            <a:fillRect/>
          </a:stretch>
        </p:blipFill>
        <p:spPr>
          <a:xfrm>
            <a:off x="4687650" y="2541625"/>
            <a:ext cx="340475" cy="340475"/>
          </a:xfrm>
          <a:prstGeom prst="rect">
            <a:avLst/>
          </a:prstGeom>
          <a:noFill/>
          <a:ln>
            <a:noFill/>
          </a:ln>
        </p:spPr>
      </p:pic>
      <p:pic>
        <p:nvPicPr>
          <p:cNvPr id="247" name="Google Shape;247;p31"/>
          <p:cNvPicPr preferRelativeResize="0"/>
          <p:nvPr/>
        </p:nvPicPr>
        <p:blipFill>
          <a:blip r:embed="rId4">
            <a:alphaModFix/>
          </a:blip>
          <a:stretch>
            <a:fillRect/>
          </a:stretch>
        </p:blipFill>
        <p:spPr>
          <a:xfrm>
            <a:off x="3665938" y="2493537"/>
            <a:ext cx="340475" cy="340475"/>
          </a:xfrm>
          <a:prstGeom prst="rect">
            <a:avLst/>
          </a:prstGeom>
          <a:noFill/>
          <a:ln>
            <a:noFill/>
          </a:ln>
        </p:spPr>
      </p:pic>
      <p:pic>
        <p:nvPicPr>
          <p:cNvPr id="248" name="Google Shape;248;p31"/>
          <p:cNvPicPr preferRelativeResize="0"/>
          <p:nvPr/>
        </p:nvPicPr>
        <p:blipFill>
          <a:blip r:embed="rId4">
            <a:alphaModFix/>
          </a:blip>
          <a:stretch>
            <a:fillRect/>
          </a:stretch>
        </p:blipFill>
        <p:spPr>
          <a:xfrm>
            <a:off x="7356238" y="1459150"/>
            <a:ext cx="340475" cy="340475"/>
          </a:xfrm>
          <a:prstGeom prst="rect">
            <a:avLst/>
          </a:prstGeom>
          <a:noFill/>
          <a:ln>
            <a:noFill/>
          </a:ln>
        </p:spPr>
      </p:pic>
      <p:pic>
        <p:nvPicPr>
          <p:cNvPr id="249" name="Google Shape;249;p31"/>
          <p:cNvPicPr preferRelativeResize="0"/>
          <p:nvPr/>
        </p:nvPicPr>
        <p:blipFill>
          <a:blip r:embed="rId4">
            <a:alphaModFix/>
          </a:blip>
          <a:stretch>
            <a:fillRect/>
          </a:stretch>
        </p:blipFill>
        <p:spPr>
          <a:xfrm>
            <a:off x="4636388" y="1459150"/>
            <a:ext cx="340475" cy="340475"/>
          </a:xfrm>
          <a:prstGeom prst="rect">
            <a:avLst/>
          </a:prstGeom>
          <a:noFill/>
          <a:ln>
            <a:noFill/>
          </a:ln>
        </p:spPr>
      </p:pic>
      <p:pic>
        <p:nvPicPr>
          <p:cNvPr id="250" name="Google Shape;250;p31"/>
          <p:cNvPicPr preferRelativeResize="0"/>
          <p:nvPr/>
        </p:nvPicPr>
        <p:blipFill>
          <a:blip r:embed="rId4">
            <a:alphaModFix/>
          </a:blip>
          <a:stretch>
            <a:fillRect/>
          </a:stretch>
        </p:blipFill>
        <p:spPr>
          <a:xfrm>
            <a:off x="5408688" y="1459150"/>
            <a:ext cx="340475" cy="340475"/>
          </a:xfrm>
          <a:prstGeom prst="rect">
            <a:avLst/>
          </a:prstGeom>
          <a:noFill/>
          <a:ln>
            <a:noFill/>
          </a:ln>
        </p:spPr>
      </p:pic>
      <p:pic>
        <p:nvPicPr>
          <p:cNvPr id="251" name="Google Shape;251;p31"/>
          <p:cNvPicPr preferRelativeResize="0"/>
          <p:nvPr/>
        </p:nvPicPr>
        <p:blipFill>
          <a:blip r:embed="rId4">
            <a:alphaModFix/>
          </a:blip>
          <a:stretch>
            <a:fillRect/>
          </a:stretch>
        </p:blipFill>
        <p:spPr>
          <a:xfrm>
            <a:off x="6382463" y="1459175"/>
            <a:ext cx="340475" cy="340475"/>
          </a:xfrm>
          <a:prstGeom prst="rect">
            <a:avLst/>
          </a:prstGeom>
          <a:noFill/>
          <a:ln>
            <a:noFill/>
          </a:ln>
        </p:spPr>
      </p:pic>
      <p:pic>
        <p:nvPicPr>
          <p:cNvPr id="252" name="Google Shape;252;p31"/>
          <p:cNvPicPr preferRelativeResize="0"/>
          <p:nvPr/>
        </p:nvPicPr>
        <p:blipFill>
          <a:blip r:embed="rId3">
            <a:alphaModFix/>
          </a:blip>
          <a:stretch>
            <a:fillRect/>
          </a:stretch>
        </p:blipFill>
        <p:spPr>
          <a:xfrm>
            <a:off x="4636396" y="1992558"/>
            <a:ext cx="443000" cy="340475"/>
          </a:xfrm>
          <a:prstGeom prst="rect">
            <a:avLst/>
          </a:prstGeom>
          <a:noFill/>
          <a:ln>
            <a:noFill/>
          </a:ln>
        </p:spPr>
      </p:pic>
      <p:pic>
        <p:nvPicPr>
          <p:cNvPr id="253" name="Google Shape;253;p31"/>
          <p:cNvPicPr preferRelativeResize="0"/>
          <p:nvPr/>
        </p:nvPicPr>
        <p:blipFill>
          <a:blip r:embed="rId3">
            <a:alphaModFix/>
          </a:blip>
          <a:stretch>
            <a:fillRect/>
          </a:stretch>
        </p:blipFill>
        <p:spPr>
          <a:xfrm>
            <a:off x="5483796" y="1984683"/>
            <a:ext cx="443000" cy="340475"/>
          </a:xfrm>
          <a:prstGeom prst="rect">
            <a:avLst/>
          </a:prstGeom>
          <a:noFill/>
          <a:ln>
            <a:noFill/>
          </a:ln>
        </p:spPr>
      </p:pic>
      <p:pic>
        <p:nvPicPr>
          <p:cNvPr id="254" name="Google Shape;254;p31"/>
          <p:cNvPicPr preferRelativeResize="0"/>
          <p:nvPr/>
        </p:nvPicPr>
        <p:blipFill>
          <a:blip r:embed="rId4">
            <a:alphaModFix/>
          </a:blip>
          <a:stretch>
            <a:fillRect/>
          </a:stretch>
        </p:blipFill>
        <p:spPr>
          <a:xfrm>
            <a:off x="3665938" y="3655587"/>
            <a:ext cx="340475" cy="340475"/>
          </a:xfrm>
          <a:prstGeom prst="rect">
            <a:avLst/>
          </a:prstGeom>
          <a:noFill/>
          <a:ln>
            <a:noFill/>
          </a:ln>
        </p:spPr>
      </p:pic>
      <p:pic>
        <p:nvPicPr>
          <p:cNvPr id="255" name="Google Shape;255;p31"/>
          <p:cNvPicPr preferRelativeResize="0"/>
          <p:nvPr/>
        </p:nvPicPr>
        <p:blipFill>
          <a:blip r:embed="rId3">
            <a:alphaModFix/>
          </a:blip>
          <a:stretch>
            <a:fillRect/>
          </a:stretch>
        </p:blipFill>
        <p:spPr>
          <a:xfrm>
            <a:off x="6331208" y="1984671"/>
            <a:ext cx="443000" cy="340475"/>
          </a:xfrm>
          <a:prstGeom prst="rect">
            <a:avLst/>
          </a:prstGeom>
          <a:noFill/>
          <a:ln>
            <a:noFill/>
          </a:ln>
        </p:spPr>
      </p:pic>
      <p:pic>
        <p:nvPicPr>
          <p:cNvPr id="256" name="Google Shape;256;p31"/>
          <p:cNvPicPr preferRelativeResize="0"/>
          <p:nvPr/>
        </p:nvPicPr>
        <p:blipFill>
          <a:blip r:embed="rId3">
            <a:alphaModFix/>
          </a:blip>
          <a:stretch>
            <a:fillRect/>
          </a:stretch>
        </p:blipFill>
        <p:spPr>
          <a:xfrm>
            <a:off x="6331208" y="3742171"/>
            <a:ext cx="443000" cy="340475"/>
          </a:xfrm>
          <a:prstGeom prst="rect">
            <a:avLst/>
          </a:prstGeom>
          <a:noFill/>
          <a:ln>
            <a:noFill/>
          </a:ln>
        </p:spPr>
      </p:pic>
      <p:pic>
        <p:nvPicPr>
          <p:cNvPr id="257" name="Google Shape;257;p31"/>
          <p:cNvPicPr preferRelativeResize="0"/>
          <p:nvPr/>
        </p:nvPicPr>
        <p:blipFill>
          <a:blip r:embed="rId3">
            <a:alphaModFix/>
          </a:blip>
          <a:stretch>
            <a:fillRect/>
          </a:stretch>
        </p:blipFill>
        <p:spPr>
          <a:xfrm>
            <a:off x="6359358" y="4308746"/>
            <a:ext cx="443000" cy="340475"/>
          </a:xfrm>
          <a:prstGeom prst="rect">
            <a:avLst/>
          </a:prstGeom>
          <a:noFill/>
          <a:ln>
            <a:noFill/>
          </a:ln>
        </p:spPr>
      </p:pic>
      <p:pic>
        <p:nvPicPr>
          <p:cNvPr id="258" name="Google Shape;258;p31"/>
          <p:cNvPicPr preferRelativeResize="0"/>
          <p:nvPr/>
        </p:nvPicPr>
        <p:blipFill>
          <a:blip r:embed="rId4">
            <a:alphaModFix/>
          </a:blip>
          <a:stretch>
            <a:fillRect/>
          </a:stretch>
        </p:blipFill>
        <p:spPr>
          <a:xfrm>
            <a:off x="6382463" y="2510175"/>
            <a:ext cx="340475" cy="340475"/>
          </a:xfrm>
          <a:prstGeom prst="rect">
            <a:avLst/>
          </a:prstGeom>
          <a:noFill/>
          <a:ln>
            <a:noFill/>
          </a:ln>
        </p:spPr>
      </p:pic>
      <p:pic>
        <p:nvPicPr>
          <p:cNvPr id="259" name="Google Shape;259;p31"/>
          <p:cNvPicPr preferRelativeResize="0"/>
          <p:nvPr/>
        </p:nvPicPr>
        <p:blipFill>
          <a:blip r:embed="rId4">
            <a:alphaModFix/>
          </a:blip>
          <a:stretch>
            <a:fillRect/>
          </a:stretch>
        </p:blipFill>
        <p:spPr>
          <a:xfrm>
            <a:off x="6382450" y="3098575"/>
            <a:ext cx="340475" cy="340475"/>
          </a:xfrm>
          <a:prstGeom prst="rect">
            <a:avLst/>
          </a:prstGeom>
          <a:noFill/>
          <a:ln>
            <a:noFill/>
          </a:ln>
        </p:spPr>
      </p:pic>
      <p:pic>
        <p:nvPicPr>
          <p:cNvPr id="260" name="Google Shape;260;p31"/>
          <p:cNvPicPr preferRelativeResize="0"/>
          <p:nvPr/>
        </p:nvPicPr>
        <p:blipFill>
          <a:blip r:embed="rId4">
            <a:alphaModFix/>
          </a:blip>
          <a:stretch>
            <a:fillRect/>
          </a:stretch>
        </p:blipFill>
        <p:spPr>
          <a:xfrm>
            <a:off x="5483788" y="2541625"/>
            <a:ext cx="340475" cy="340475"/>
          </a:xfrm>
          <a:prstGeom prst="rect">
            <a:avLst/>
          </a:prstGeom>
          <a:noFill/>
          <a:ln>
            <a:noFill/>
          </a:ln>
        </p:spPr>
      </p:pic>
      <p:pic>
        <p:nvPicPr>
          <p:cNvPr id="261" name="Google Shape;261;p31"/>
          <p:cNvPicPr preferRelativeResize="0"/>
          <p:nvPr/>
        </p:nvPicPr>
        <p:blipFill>
          <a:blip r:embed="rId3">
            <a:alphaModFix/>
          </a:blip>
          <a:stretch>
            <a:fillRect/>
          </a:stretch>
        </p:blipFill>
        <p:spPr>
          <a:xfrm>
            <a:off x="5432546" y="3098571"/>
            <a:ext cx="443000" cy="340475"/>
          </a:xfrm>
          <a:prstGeom prst="rect">
            <a:avLst/>
          </a:prstGeom>
          <a:noFill/>
          <a:ln>
            <a:noFill/>
          </a:ln>
        </p:spPr>
      </p:pic>
      <p:pic>
        <p:nvPicPr>
          <p:cNvPr id="262" name="Google Shape;262;p31"/>
          <p:cNvPicPr preferRelativeResize="0"/>
          <p:nvPr/>
        </p:nvPicPr>
        <p:blipFill>
          <a:blip r:embed="rId4">
            <a:alphaModFix/>
          </a:blip>
          <a:stretch>
            <a:fillRect/>
          </a:stretch>
        </p:blipFill>
        <p:spPr>
          <a:xfrm>
            <a:off x="5483800" y="3742175"/>
            <a:ext cx="340475" cy="340475"/>
          </a:xfrm>
          <a:prstGeom prst="rect">
            <a:avLst/>
          </a:prstGeom>
          <a:noFill/>
          <a:ln>
            <a:noFill/>
          </a:ln>
        </p:spPr>
      </p:pic>
      <p:pic>
        <p:nvPicPr>
          <p:cNvPr id="263" name="Google Shape;263;p31"/>
          <p:cNvPicPr preferRelativeResize="0"/>
          <p:nvPr/>
        </p:nvPicPr>
        <p:blipFill>
          <a:blip r:embed="rId3">
            <a:alphaModFix/>
          </a:blip>
          <a:stretch>
            <a:fillRect/>
          </a:stretch>
        </p:blipFill>
        <p:spPr>
          <a:xfrm>
            <a:off x="5413696" y="4308746"/>
            <a:ext cx="443000" cy="34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lang="en-US" sz="2800"/>
              <a:t>UNIQUENESS</a:t>
            </a:r>
            <a:endParaRPr b="0" i="0" sz="2800" u="none" cap="none" strike="noStrike">
              <a:solidFill>
                <a:srgbClr val="FFFFFF"/>
              </a:solidFill>
              <a:latin typeface="Dosis"/>
              <a:ea typeface="Dosis"/>
              <a:cs typeface="Dosis"/>
              <a:sym typeface="Dosis"/>
            </a:endParaRPr>
          </a:p>
        </p:txBody>
      </p:sp>
      <p:sp>
        <p:nvSpPr>
          <p:cNvPr id="269" name="Google Shape;269;p32"/>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US"/>
              <a:t>21</a:t>
            </a:r>
            <a:endParaRPr b="1" i="0" sz="1300" u="none" cap="none" strike="noStrike">
              <a:solidFill>
                <a:srgbClr val="FFFFFF"/>
              </a:solidFill>
              <a:latin typeface="Roboto"/>
              <a:ea typeface="Roboto"/>
              <a:cs typeface="Roboto"/>
              <a:sym typeface="Roboto"/>
            </a:endParaRPr>
          </a:p>
        </p:txBody>
      </p:sp>
      <p:sp>
        <p:nvSpPr>
          <p:cNvPr id="270" name="Google Shape;270;p32"/>
          <p:cNvSpPr txBox="1"/>
          <p:nvPr/>
        </p:nvSpPr>
        <p:spPr>
          <a:xfrm>
            <a:off x="1306475" y="1238750"/>
            <a:ext cx="7574400" cy="345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Most of the detection systems have been implemented to plug in between the payment gateway and the e-commerce website. Our system is designed to deploy directly into banks.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Can get the summarized reports of already existing transaction logs by uploading a .csv file of the previous transactions.</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Efficient model training process by using the Google cloud ML engine.</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Retraining the model to adapt the model to new fraud patterns.</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lang="en-US" sz="2800"/>
              <a:t>MARKET VALUE</a:t>
            </a:r>
            <a:endParaRPr b="0" i="0" sz="2800" u="none" cap="none" strike="noStrike">
              <a:solidFill>
                <a:srgbClr val="FFFFFF"/>
              </a:solidFill>
              <a:latin typeface="Dosis"/>
              <a:ea typeface="Dosis"/>
              <a:cs typeface="Dosis"/>
              <a:sym typeface="Dosis"/>
            </a:endParaRPr>
          </a:p>
        </p:txBody>
      </p:sp>
      <p:sp>
        <p:nvSpPr>
          <p:cNvPr id="276" name="Google Shape;276;p3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US"/>
              <a:t>22</a:t>
            </a:r>
            <a:endParaRPr b="1" i="0" sz="1300" u="none" cap="none" strike="noStrike">
              <a:solidFill>
                <a:srgbClr val="FFFFFF"/>
              </a:solidFill>
              <a:latin typeface="Roboto"/>
              <a:ea typeface="Roboto"/>
              <a:cs typeface="Roboto"/>
              <a:sym typeface="Roboto"/>
            </a:endParaRPr>
          </a:p>
        </p:txBody>
      </p:sp>
      <p:sp>
        <p:nvSpPr>
          <p:cNvPr id="277" name="Google Shape;277;p33"/>
          <p:cNvSpPr txBox="1"/>
          <p:nvPr/>
        </p:nvSpPr>
        <p:spPr>
          <a:xfrm>
            <a:off x="1306475" y="1238750"/>
            <a:ext cx="7574400" cy="345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2C2F34"/>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Calibri"/>
              <a:buChar char="●"/>
            </a:pPr>
            <a:r>
              <a:rPr lang="en-US" sz="2400">
                <a:solidFill>
                  <a:srgbClr val="2C2F34"/>
                </a:solidFill>
                <a:highlight>
                  <a:srgbClr val="FFFFFF"/>
                </a:highlight>
                <a:latin typeface="Calibri"/>
                <a:ea typeface="Calibri"/>
                <a:cs typeface="Calibri"/>
                <a:sym typeface="Calibri"/>
              </a:rPr>
              <a:t>According to </a:t>
            </a:r>
            <a:r>
              <a:rPr lang="en-US" sz="2400">
                <a:solidFill>
                  <a:srgbClr val="2C2F34"/>
                </a:solidFill>
                <a:highlight>
                  <a:srgbClr val="FFFFFF"/>
                </a:highlight>
                <a:latin typeface="Calibri"/>
                <a:ea typeface="Calibri"/>
                <a:cs typeface="Calibri"/>
                <a:sym typeface="Calibri"/>
              </a:rPr>
              <a:t>Financial </a:t>
            </a:r>
            <a:r>
              <a:rPr lang="en-US" sz="2400">
                <a:solidFill>
                  <a:srgbClr val="2C2F34"/>
                </a:solidFill>
                <a:highlight>
                  <a:srgbClr val="FFFFFF"/>
                </a:highlight>
                <a:latin typeface="Calibri"/>
                <a:ea typeface="Calibri"/>
                <a:cs typeface="Calibri"/>
                <a:sym typeface="Calibri"/>
              </a:rPr>
              <a:t>Fraud Detection Software market report, The Financial Fraud Detection Software market is valued at hundreds of million dollars in 2017 and is expected to grow by millions by the end of 2025.</a:t>
            </a:r>
            <a:endParaRPr sz="2400">
              <a:solidFill>
                <a:srgbClr val="2C2F34"/>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2400">
              <a:solidFill>
                <a:srgbClr val="2C2F34"/>
              </a:solidFill>
              <a:highlight>
                <a:srgbClr val="FFFFFF"/>
              </a:highlight>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rgbClr val="2C2F34"/>
                </a:solidFill>
                <a:highlight>
                  <a:srgbClr val="FFFFFF"/>
                </a:highlight>
                <a:latin typeface="Calibri"/>
                <a:ea typeface="Calibri"/>
                <a:cs typeface="Calibri"/>
                <a:sym typeface="Calibri"/>
              </a:rPr>
              <a:t>Growing at a considerable amount of </a:t>
            </a:r>
            <a:r>
              <a:rPr lang="en-US" sz="2400">
                <a:solidFill>
                  <a:srgbClr val="222222"/>
                </a:solidFill>
                <a:highlight>
                  <a:srgbClr val="FFFFFF"/>
                </a:highlight>
                <a:latin typeface="Calibri"/>
                <a:ea typeface="Calibri"/>
                <a:cs typeface="Calibri"/>
                <a:sym typeface="Calibri"/>
              </a:rPr>
              <a:t>compound annual growth rate </a:t>
            </a:r>
            <a:r>
              <a:rPr lang="en-US" sz="2400">
                <a:solidFill>
                  <a:srgbClr val="2C2F34"/>
                </a:solidFill>
                <a:highlight>
                  <a:srgbClr val="FFFFFF"/>
                </a:highlight>
                <a:latin typeface="Calibri"/>
                <a:ea typeface="Calibri"/>
                <a:cs typeface="Calibri"/>
                <a:sym typeface="Calibri"/>
              </a:rPr>
              <a:t>between 2018 and 2025.</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283" name="Google Shape;283;p34"/>
          <p:cNvSpPr txBox="1"/>
          <p:nvPr>
            <p:ph idx="4294967295" type="ctrTitle"/>
          </p:nvPr>
        </p:nvSpPr>
        <p:spPr>
          <a:xfrm>
            <a:off x="4838645" y="3418436"/>
            <a:ext cx="4185612" cy="116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Dosis"/>
              <a:buNone/>
            </a:pPr>
            <a:r>
              <a:rPr b="0" i="0" lang="en-US" sz="4000" u="none" cap="none" strike="noStrike">
                <a:solidFill>
                  <a:srgbClr val="FF8700"/>
                </a:solidFill>
                <a:latin typeface="Dosis"/>
                <a:ea typeface="Dosis"/>
                <a:cs typeface="Dosis"/>
                <a:sym typeface="Dosis"/>
              </a:rPr>
              <a:t>THANK YOU</a:t>
            </a:r>
            <a:endParaRPr b="0" i="0" sz="4000" u="none" cap="none" strike="noStrike">
              <a:solidFill>
                <a:srgbClr val="FF8700"/>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INTRODUCTION</a:t>
            </a:r>
            <a:endParaRPr b="0" i="0" sz="2800" u="none" cap="none" strike="noStrike">
              <a:solidFill>
                <a:srgbClr val="FFFFFF"/>
              </a:solidFill>
              <a:latin typeface="Dosis"/>
              <a:ea typeface="Dosis"/>
              <a:cs typeface="Dosis"/>
              <a:sym typeface="Dosis"/>
            </a:endParaRPr>
          </a:p>
        </p:txBody>
      </p:sp>
      <p:sp>
        <p:nvSpPr>
          <p:cNvPr id="90" name="Google Shape;90;p13"/>
          <p:cNvSpPr txBox="1"/>
          <p:nvPr>
            <p:ph idx="1" type="body"/>
          </p:nvPr>
        </p:nvSpPr>
        <p:spPr>
          <a:xfrm>
            <a:off x="1116900" y="1885925"/>
            <a:ext cx="6910200" cy="2260200"/>
          </a:xfrm>
          <a:prstGeom prst="rect">
            <a:avLst/>
          </a:prstGeom>
          <a:noFill/>
          <a:ln>
            <a:noFill/>
          </a:ln>
        </p:spPr>
        <p:txBody>
          <a:bodyPr anchorCtr="0" anchor="t" bIns="91425" lIns="91425" spcFirstLastPara="1" rIns="91425" wrap="square" tIns="91425">
            <a:noAutofit/>
          </a:bodyPr>
          <a:lstStyle/>
          <a:p>
            <a:pPr indent="0" lvl="0" marL="457200" marR="0" rtl="0" algn="ctr">
              <a:lnSpc>
                <a:spcPct val="100000"/>
              </a:lnSpc>
              <a:spcBef>
                <a:spcPts val="600"/>
              </a:spcBef>
              <a:spcAft>
                <a:spcPts val="0"/>
              </a:spcAft>
              <a:buNone/>
            </a:pPr>
            <a:r>
              <a:rPr b="1" lang="en-US" sz="3000">
                <a:latin typeface="Calibri"/>
                <a:ea typeface="Calibri"/>
                <a:cs typeface="Calibri"/>
                <a:sym typeface="Calibri"/>
              </a:rPr>
              <a:t>C</a:t>
            </a:r>
            <a:r>
              <a:rPr b="1" i="0" lang="en-US" sz="3000" u="none" cap="none" strike="noStrike">
                <a:solidFill>
                  <a:srgbClr val="222222"/>
                </a:solidFill>
                <a:latin typeface="Calibri"/>
                <a:ea typeface="Calibri"/>
                <a:cs typeface="Calibri"/>
                <a:sym typeface="Calibri"/>
              </a:rPr>
              <a:t>redit card fraud is a wrongful or criminal deception aimed to bring </a:t>
            </a:r>
            <a:r>
              <a:rPr b="1" lang="en-US" sz="3000">
                <a:latin typeface="Calibri"/>
                <a:ea typeface="Calibri"/>
                <a:cs typeface="Calibri"/>
                <a:sym typeface="Calibri"/>
              </a:rPr>
              <a:t>fi</a:t>
            </a:r>
            <a:r>
              <a:rPr b="1" i="0" lang="en-US" sz="3000" u="none" cap="none" strike="noStrike">
                <a:solidFill>
                  <a:srgbClr val="222222"/>
                </a:solidFill>
                <a:latin typeface="Calibri"/>
                <a:ea typeface="Calibri"/>
                <a:cs typeface="Calibri"/>
                <a:sym typeface="Calibri"/>
              </a:rPr>
              <a:t>nancial or personal gain. </a:t>
            </a:r>
            <a:endParaRPr b="0" i="0" sz="3000" u="none" cap="none" strike="noStrike">
              <a:solidFill>
                <a:srgbClr val="222222"/>
              </a:solidFill>
              <a:latin typeface="Calibri"/>
              <a:ea typeface="Calibri"/>
              <a:cs typeface="Calibri"/>
              <a:sym typeface="Calibri"/>
            </a:endParaRPr>
          </a:p>
        </p:txBody>
      </p:sp>
      <p:sp>
        <p:nvSpPr>
          <p:cNvPr id="91" name="Google Shape;91;p1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97" name="Google Shape;97;p14"/>
          <p:cNvSpPr txBox="1"/>
          <p:nvPr/>
        </p:nvSpPr>
        <p:spPr>
          <a:xfrm>
            <a:off x="1541850" y="1649525"/>
            <a:ext cx="6670800" cy="2537400"/>
          </a:xfrm>
          <a:prstGeom prst="rect">
            <a:avLst/>
          </a:prstGeom>
          <a:noFill/>
          <a:ln>
            <a:noFill/>
          </a:ln>
        </p:spPr>
        <p:txBody>
          <a:bodyPr anchorCtr="0" anchor="t" bIns="45700" lIns="91425" spcFirstLastPara="1" rIns="91425" wrap="square" tIns="45700">
            <a:noAutofit/>
          </a:bodyPr>
          <a:lstStyle/>
          <a:p>
            <a:pPr indent="0" lvl="0" marL="0" rtl="0" algn="ctr">
              <a:lnSpc>
                <a:spcPct val="107916"/>
              </a:lnSpc>
              <a:spcBef>
                <a:spcPts val="0"/>
              </a:spcBef>
              <a:spcAft>
                <a:spcPts val="800"/>
              </a:spcAft>
              <a:buClr>
                <a:schemeClr val="dk1"/>
              </a:buClr>
              <a:buSzPts val="1100"/>
              <a:buFont typeface="Arial"/>
              <a:buNone/>
            </a:pPr>
            <a:r>
              <a:rPr b="1" lang="en-US" sz="3000">
                <a:solidFill>
                  <a:schemeClr val="dk1"/>
                </a:solidFill>
                <a:latin typeface="Calibri"/>
                <a:ea typeface="Calibri"/>
                <a:cs typeface="Calibri"/>
                <a:sym typeface="Calibri"/>
              </a:rPr>
              <a:t>Fraudulent transactions can occur in various ways and can be put into different categories. </a:t>
            </a:r>
            <a:endParaRPr b="1" sz="3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103" name="Google Shape;103;p15"/>
          <p:cNvSpPr/>
          <p:nvPr/>
        </p:nvSpPr>
        <p:spPr>
          <a:xfrm>
            <a:off x="3434139" y="1332300"/>
            <a:ext cx="2341800" cy="813900"/>
          </a:xfrm>
          <a:prstGeom prst="rect">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rgbClr val="F3F3F3"/>
                </a:solidFill>
              </a:rPr>
              <a:t>Credit card fraud</a:t>
            </a:r>
            <a:endParaRPr sz="1800">
              <a:solidFill>
                <a:srgbClr val="F3F3F3"/>
              </a:solidFill>
            </a:endParaRPr>
          </a:p>
        </p:txBody>
      </p:sp>
      <p:sp>
        <p:nvSpPr>
          <p:cNvPr id="104" name="Google Shape;104;p15"/>
          <p:cNvSpPr/>
          <p:nvPr/>
        </p:nvSpPr>
        <p:spPr>
          <a:xfrm>
            <a:off x="1378700" y="2868723"/>
            <a:ext cx="2443800" cy="8139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Roboto"/>
                <a:ea typeface="Roboto"/>
                <a:cs typeface="Roboto"/>
                <a:sym typeface="Roboto"/>
              </a:rPr>
              <a:t>Card Present</a:t>
            </a:r>
            <a:endParaRPr sz="1800">
              <a:solidFill>
                <a:srgbClr val="FFFFFF"/>
              </a:solidFill>
              <a:latin typeface="Roboto"/>
              <a:ea typeface="Roboto"/>
              <a:cs typeface="Roboto"/>
              <a:sym typeface="Roboto"/>
            </a:endParaRPr>
          </a:p>
        </p:txBody>
      </p:sp>
      <p:sp>
        <p:nvSpPr>
          <p:cNvPr id="105" name="Google Shape;105;p15"/>
          <p:cNvSpPr/>
          <p:nvPr/>
        </p:nvSpPr>
        <p:spPr>
          <a:xfrm>
            <a:off x="5489511" y="2868723"/>
            <a:ext cx="2275800" cy="8139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Roboto"/>
                <a:ea typeface="Roboto"/>
                <a:cs typeface="Roboto"/>
                <a:sym typeface="Roboto"/>
              </a:rPr>
              <a:t>Card Not Present</a:t>
            </a:r>
            <a:endParaRPr sz="1800">
              <a:solidFill>
                <a:srgbClr val="FFFFFF"/>
              </a:solidFill>
            </a:endParaRPr>
          </a:p>
        </p:txBody>
      </p:sp>
      <p:cxnSp>
        <p:nvCxnSpPr>
          <p:cNvPr id="106" name="Google Shape;106;p15"/>
          <p:cNvCxnSpPr>
            <a:stCxn id="103" idx="2"/>
            <a:endCxn id="105" idx="0"/>
          </p:cNvCxnSpPr>
          <p:nvPr/>
        </p:nvCxnSpPr>
        <p:spPr>
          <a:xfrm flipH="1" rot="-5400000">
            <a:off x="5254989" y="1496250"/>
            <a:ext cx="722400" cy="2022300"/>
          </a:xfrm>
          <a:prstGeom prst="bentConnector3">
            <a:avLst>
              <a:gd fmla="val 50009" name="adj1"/>
            </a:avLst>
          </a:prstGeom>
          <a:noFill/>
          <a:ln cap="flat" cmpd="sng" w="9525">
            <a:solidFill>
              <a:srgbClr val="000000"/>
            </a:solidFill>
            <a:prstDash val="solid"/>
            <a:round/>
            <a:headEnd len="sm" w="sm" type="none"/>
            <a:tailEnd len="sm" w="sm" type="none"/>
          </a:ln>
        </p:spPr>
      </p:cxnSp>
      <p:cxnSp>
        <p:nvCxnSpPr>
          <p:cNvPr id="107" name="Google Shape;107;p15"/>
          <p:cNvCxnSpPr>
            <a:stCxn id="104" idx="0"/>
            <a:endCxn id="103" idx="2"/>
          </p:cNvCxnSpPr>
          <p:nvPr/>
        </p:nvCxnSpPr>
        <p:spPr>
          <a:xfrm rot="-5400000">
            <a:off x="3241550" y="1505373"/>
            <a:ext cx="722400" cy="2004300"/>
          </a:xfrm>
          <a:prstGeom prst="bentConnector3">
            <a:avLst>
              <a:gd fmla="val 50009" name="adj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grpSp>
        <p:nvGrpSpPr>
          <p:cNvPr id="113" name="Google Shape;113;p16"/>
          <p:cNvGrpSpPr/>
          <p:nvPr/>
        </p:nvGrpSpPr>
        <p:grpSpPr>
          <a:xfrm>
            <a:off x="556301" y="1355524"/>
            <a:ext cx="8400625" cy="1739911"/>
            <a:chOff x="556301" y="1355524"/>
            <a:chExt cx="8400625" cy="1739911"/>
          </a:xfrm>
        </p:grpSpPr>
        <p:sp>
          <p:nvSpPr>
            <p:cNvPr id="114" name="Google Shape;114;p16"/>
            <p:cNvSpPr/>
            <p:nvPr/>
          </p:nvSpPr>
          <p:spPr>
            <a:xfrm>
              <a:off x="3814253" y="1355524"/>
              <a:ext cx="1919400" cy="584100"/>
            </a:xfrm>
            <a:prstGeom prst="rect">
              <a:avLst/>
            </a:prstGeom>
            <a:solidFill>
              <a:srgbClr val="0944A1"/>
            </a:solid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800"/>
                </a:spcAft>
                <a:buClr>
                  <a:schemeClr val="dk1"/>
                </a:buClr>
                <a:buSzPts val="1100"/>
                <a:buFont typeface="Arial"/>
                <a:buNone/>
              </a:pPr>
              <a:r>
                <a:rPr b="1" lang="en-US" sz="1800">
                  <a:solidFill>
                    <a:srgbClr val="FFFFFF"/>
                  </a:solidFill>
                  <a:latin typeface="Calibri"/>
                  <a:ea typeface="Calibri"/>
                  <a:cs typeface="Calibri"/>
                  <a:sym typeface="Calibri"/>
                </a:rPr>
                <a:t>Fraud Types</a:t>
              </a:r>
              <a:endParaRPr sz="1800">
                <a:solidFill>
                  <a:srgbClr val="FFFFFF"/>
                </a:solidFill>
                <a:latin typeface="Calibri"/>
                <a:ea typeface="Calibri"/>
                <a:cs typeface="Calibri"/>
                <a:sym typeface="Calibri"/>
              </a:endParaRPr>
            </a:p>
          </p:txBody>
        </p:sp>
        <p:sp>
          <p:nvSpPr>
            <p:cNvPr id="115" name="Google Shape;115;p16"/>
            <p:cNvSpPr/>
            <p:nvPr/>
          </p:nvSpPr>
          <p:spPr>
            <a:xfrm>
              <a:off x="7179725" y="2511325"/>
              <a:ext cx="1777200" cy="584100"/>
            </a:xfrm>
            <a:prstGeom prst="rect">
              <a:avLst/>
            </a:prstGeom>
            <a:solidFill>
              <a:srgbClr val="307BF3"/>
            </a:solid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800"/>
                </a:spcAft>
                <a:buNone/>
              </a:pPr>
              <a:r>
                <a:rPr lang="en-US" sz="1800">
                  <a:solidFill>
                    <a:srgbClr val="FFFFFF"/>
                  </a:solidFill>
                  <a:latin typeface="Calibri"/>
                  <a:ea typeface="Calibri"/>
                  <a:cs typeface="Calibri"/>
                  <a:sym typeface="Calibri"/>
                </a:rPr>
                <a:t>Behavioral </a:t>
              </a:r>
              <a:endParaRPr sz="1800">
                <a:solidFill>
                  <a:srgbClr val="FFFFFF"/>
                </a:solidFill>
                <a:latin typeface="Calibri"/>
                <a:ea typeface="Calibri"/>
                <a:cs typeface="Calibri"/>
                <a:sym typeface="Calibri"/>
              </a:endParaRPr>
            </a:p>
          </p:txBody>
        </p:sp>
        <p:sp>
          <p:nvSpPr>
            <p:cNvPr id="116" name="Google Shape;116;p16"/>
            <p:cNvSpPr/>
            <p:nvPr/>
          </p:nvSpPr>
          <p:spPr>
            <a:xfrm>
              <a:off x="5222499" y="2511325"/>
              <a:ext cx="1777200" cy="584100"/>
            </a:xfrm>
            <a:prstGeom prst="rect">
              <a:avLst/>
            </a:prstGeom>
            <a:solidFill>
              <a:srgbClr val="307BF3"/>
            </a:solid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800"/>
                </a:spcAft>
                <a:buNone/>
              </a:pPr>
              <a:r>
                <a:rPr lang="en-US" sz="1800">
                  <a:solidFill>
                    <a:srgbClr val="FFFFFF"/>
                  </a:solidFill>
                  <a:latin typeface="Calibri"/>
                  <a:ea typeface="Calibri"/>
                  <a:cs typeface="Calibri"/>
                  <a:sym typeface="Calibri"/>
                </a:rPr>
                <a:t>Application </a:t>
              </a:r>
              <a:endParaRPr sz="1800">
                <a:solidFill>
                  <a:srgbClr val="FFFFFF"/>
                </a:solidFill>
                <a:latin typeface="Calibri"/>
                <a:ea typeface="Calibri"/>
                <a:cs typeface="Calibri"/>
                <a:sym typeface="Calibri"/>
              </a:endParaRPr>
            </a:p>
          </p:txBody>
        </p:sp>
        <p:sp>
          <p:nvSpPr>
            <p:cNvPr id="117" name="Google Shape;117;p16"/>
            <p:cNvSpPr/>
            <p:nvPr/>
          </p:nvSpPr>
          <p:spPr>
            <a:xfrm>
              <a:off x="2709037" y="2511325"/>
              <a:ext cx="2289900" cy="584100"/>
            </a:xfrm>
            <a:prstGeom prst="rect">
              <a:avLst/>
            </a:prstGeom>
            <a:solidFill>
              <a:srgbClr val="307BF3"/>
            </a:solid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800"/>
                </a:spcAft>
                <a:buNone/>
              </a:pPr>
              <a:r>
                <a:rPr lang="en-US" sz="1800">
                  <a:solidFill>
                    <a:srgbClr val="FFFFFF"/>
                  </a:solidFill>
                  <a:latin typeface="Calibri"/>
                  <a:ea typeface="Calibri"/>
                  <a:cs typeface="Calibri"/>
                  <a:sym typeface="Calibri"/>
                </a:rPr>
                <a:t>Theft/counterfeit</a:t>
              </a:r>
              <a:endParaRPr sz="1800">
                <a:solidFill>
                  <a:srgbClr val="FFFFFF"/>
                </a:solidFill>
                <a:latin typeface="Calibri"/>
                <a:ea typeface="Calibri"/>
                <a:cs typeface="Calibri"/>
                <a:sym typeface="Calibri"/>
              </a:endParaRPr>
            </a:p>
          </p:txBody>
        </p:sp>
        <p:sp>
          <p:nvSpPr>
            <p:cNvPr id="118" name="Google Shape;118;p16"/>
            <p:cNvSpPr/>
            <p:nvPr/>
          </p:nvSpPr>
          <p:spPr>
            <a:xfrm>
              <a:off x="556301" y="2511335"/>
              <a:ext cx="1919400" cy="584100"/>
            </a:xfrm>
            <a:prstGeom prst="rect">
              <a:avLst/>
            </a:prstGeom>
            <a:solidFill>
              <a:srgbClr val="307BF3"/>
            </a:solid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800"/>
                </a:spcAft>
                <a:buNone/>
              </a:pPr>
              <a:r>
                <a:rPr lang="en-US" sz="1800">
                  <a:solidFill>
                    <a:srgbClr val="FFFFFF"/>
                  </a:solidFill>
                  <a:latin typeface="Calibri"/>
                  <a:ea typeface="Calibri"/>
                  <a:cs typeface="Calibri"/>
                  <a:sym typeface="Calibri"/>
                </a:rPr>
                <a:t>Bankruptcy</a:t>
              </a:r>
              <a:endParaRPr sz="1800">
                <a:solidFill>
                  <a:srgbClr val="FFFFFF"/>
                </a:solidFill>
                <a:latin typeface="Calibri"/>
                <a:ea typeface="Calibri"/>
                <a:cs typeface="Calibri"/>
                <a:sym typeface="Calibri"/>
              </a:endParaRPr>
            </a:p>
          </p:txBody>
        </p:sp>
        <p:cxnSp>
          <p:nvCxnSpPr>
            <p:cNvPr id="119" name="Google Shape;119;p16"/>
            <p:cNvCxnSpPr>
              <a:stCxn id="118" idx="0"/>
              <a:endCxn id="115" idx="0"/>
            </p:cNvCxnSpPr>
            <p:nvPr/>
          </p:nvCxnSpPr>
          <p:spPr>
            <a:xfrm flipH="1" rot="-5400000">
              <a:off x="4791851" y="-764515"/>
              <a:ext cx="600" cy="6552300"/>
            </a:xfrm>
            <a:prstGeom prst="bentConnector3">
              <a:avLst>
                <a:gd fmla="val -39689231" name="adj1"/>
              </a:avLst>
            </a:prstGeom>
            <a:noFill/>
            <a:ln cap="flat" cmpd="sng" w="9525">
              <a:solidFill>
                <a:schemeClr val="dk2"/>
              </a:solidFill>
              <a:prstDash val="solid"/>
              <a:round/>
              <a:headEnd len="med" w="med" type="none"/>
              <a:tailEnd len="med" w="med" type="none"/>
            </a:ln>
          </p:spPr>
        </p:cxnSp>
        <p:cxnSp>
          <p:nvCxnSpPr>
            <p:cNvPr id="120" name="Google Shape;120;p16"/>
            <p:cNvCxnSpPr>
              <a:stCxn id="117" idx="0"/>
              <a:endCxn id="116" idx="0"/>
            </p:cNvCxnSpPr>
            <p:nvPr/>
          </p:nvCxnSpPr>
          <p:spPr>
            <a:xfrm flipH="1" rot="-5400000">
              <a:off x="4982287" y="1383025"/>
              <a:ext cx="600" cy="2257200"/>
            </a:xfrm>
            <a:prstGeom prst="bentConnector3">
              <a:avLst>
                <a:gd fmla="val -39687500" name="adj1"/>
              </a:avLst>
            </a:prstGeom>
            <a:noFill/>
            <a:ln cap="flat" cmpd="sng" w="9525">
              <a:solidFill>
                <a:schemeClr val="dk2"/>
              </a:solidFill>
              <a:prstDash val="solid"/>
              <a:round/>
              <a:headEnd len="med" w="med" type="none"/>
              <a:tailEnd len="med" w="med" type="none"/>
            </a:ln>
          </p:spPr>
        </p:cxnSp>
      </p:grpSp>
      <p:cxnSp>
        <p:nvCxnSpPr>
          <p:cNvPr id="121" name="Google Shape;121;p16"/>
          <p:cNvCxnSpPr>
            <a:stCxn id="114" idx="2"/>
          </p:cNvCxnSpPr>
          <p:nvPr/>
        </p:nvCxnSpPr>
        <p:spPr>
          <a:xfrm flipH="1">
            <a:off x="4766753" y="1939624"/>
            <a:ext cx="7200" cy="331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lang="en-US" sz="2800"/>
              <a:t>RESEARCH PROBLEM</a:t>
            </a:r>
            <a:endParaRPr b="0" i="0" sz="2800" u="none" cap="none" strike="noStrike">
              <a:solidFill>
                <a:srgbClr val="FFFFFF"/>
              </a:solidFill>
              <a:latin typeface="Dosis"/>
              <a:ea typeface="Dosis"/>
              <a:cs typeface="Dosis"/>
              <a:sym typeface="Dosis"/>
            </a:endParaRPr>
          </a:p>
        </p:txBody>
      </p:sp>
      <p:sp>
        <p:nvSpPr>
          <p:cNvPr id="127" name="Google Shape;127;p17"/>
          <p:cNvSpPr txBox="1"/>
          <p:nvPr>
            <p:ph idx="1" type="body"/>
          </p:nvPr>
        </p:nvSpPr>
        <p:spPr>
          <a:xfrm>
            <a:off x="4809925" y="1163025"/>
            <a:ext cx="4264800" cy="36390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Noto Sans Symbols"/>
              <a:buChar char="▪"/>
            </a:pPr>
            <a:r>
              <a:rPr lang="en-US" sz="1800">
                <a:latin typeface="Calibri"/>
                <a:ea typeface="Calibri"/>
                <a:cs typeface="Calibri"/>
                <a:sym typeface="Calibri"/>
              </a:rPr>
              <a:t>According to the Nilson Report in October 2016, more than $31 trillion were generated worldwide by online payment systems in 2015, increasing 7.3% than 2014.</a:t>
            </a:r>
            <a:endParaRPr sz="1800">
              <a:latin typeface="Calibri"/>
              <a:ea typeface="Calibri"/>
              <a:cs typeface="Calibri"/>
              <a:sym typeface="Calibri"/>
            </a:endParaRPr>
          </a:p>
          <a:p>
            <a:pPr indent="-393700" lvl="0" marL="457200" rtl="0" algn="l">
              <a:spcBef>
                <a:spcPts val="600"/>
              </a:spcBef>
              <a:spcAft>
                <a:spcPts val="0"/>
              </a:spcAft>
              <a:buSzPts val="2600"/>
              <a:buFont typeface="Noto Sans Symbols"/>
              <a:buChar char="▪"/>
            </a:pPr>
            <a:r>
              <a:rPr lang="en-US" sz="1800">
                <a:latin typeface="Calibri"/>
                <a:ea typeface="Calibri"/>
                <a:cs typeface="Calibri"/>
                <a:sym typeface="Calibri"/>
              </a:rPr>
              <a:t>Worldwide losses from credit card fraud rose to $21 billion in 2015, and will possibly reach $31 billion by 2020.</a:t>
            </a:r>
            <a:endParaRPr sz="1800">
              <a:latin typeface="Calibri"/>
              <a:ea typeface="Calibri"/>
              <a:cs typeface="Calibri"/>
              <a:sym typeface="Calibri"/>
            </a:endParaRPr>
          </a:p>
          <a:p>
            <a:pPr indent="-228600" lvl="0" marL="457200" marR="0" rtl="0" algn="l">
              <a:lnSpc>
                <a:spcPct val="100000"/>
              </a:lnSpc>
              <a:spcBef>
                <a:spcPts val="600"/>
              </a:spcBef>
              <a:spcAft>
                <a:spcPts val="0"/>
              </a:spcAft>
              <a:buClr>
                <a:srgbClr val="FF8700"/>
              </a:buClr>
              <a:buSzPts val="2600"/>
              <a:buFont typeface="Roboto"/>
              <a:buNone/>
            </a:pPr>
            <a:r>
              <a:t/>
            </a:r>
            <a:endParaRPr sz="1800">
              <a:latin typeface="Calibri"/>
              <a:ea typeface="Calibri"/>
              <a:cs typeface="Calibri"/>
              <a:sym typeface="Calibri"/>
            </a:endParaRPr>
          </a:p>
        </p:txBody>
      </p:sp>
      <p:sp>
        <p:nvSpPr>
          <p:cNvPr id="128" name="Google Shape;128;p17"/>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pic>
        <p:nvPicPr>
          <p:cNvPr descr="https://lh6.googleusercontent.com/DxuwwrxdygZMM4cAFhQqjs0yLBzwlRJi4BGXDjvSFkLr2dCMP2sgSDiHp1T3ELO1MA7DZCXA3PVmUvm47Ywupl5QzzqW6Nh0c7EB-3Sbp0J2Wl7IeW3onMO5lvD5UmkAxlPEmrjeCls" id="129" name="Google Shape;129;p17"/>
          <p:cNvPicPr preferRelativeResize="0"/>
          <p:nvPr/>
        </p:nvPicPr>
        <p:blipFill rotWithShape="1">
          <a:blip r:embed="rId3">
            <a:alphaModFix/>
          </a:blip>
          <a:srcRect b="0" l="0" r="0" t="0"/>
          <a:stretch/>
        </p:blipFill>
        <p:spPr>
          <a:xfrm>
            <a:off x="1530100" y="1106525"/>
            <a:ext cx="3162125" cy="379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pic>
        <p:nvPicPr>
          <p:cNvPr id="135" name="Google Shape;135;p18"/>
          <p:cNvPicPr preferRelativeResize="0"/>
          <p:nvPr/>
        </p:nvPicPr>
        <p:blipFill>
          <a:blip r:embed="rId3">
            <a:alphaModFix/>
          </a:blip>
          <a:stretch>
            <a:fillRect/>
          </a:stretch>
        </p:blipFill>
        <p:spPr>
          <a:xfrm>
            <a:off x="804450" y="918050"/>
            <a:ext cx="8167199" cy="3589875"/>
          </a:xfrm>
          <a:prstGeom prst="rect">
            <a:avLst/>
          </a:prstGeom>
          <a:noFill/>
          <a:ln>
            <a:noFill/>
          </a:ln>
        </p:spPr>
      </p:pic>
      <p:sp>
        <p:nvSpPr>
          <p:cNvPr id="136" name="Google Shape;136;p18"/>
          <p:cNvSpPr txBox="1"/>
          <p:nvPr/>
        </p:nvSpPr>
        <p:spPr>
          <a:xfrm>
            <a:off x="1606338" y="4613225"/>
            <a:ext cx="6638400" cy="3171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600"/>
              </a:spcAft>
              <a:buNone/>
            </a:pPr>
            <a:r>
              <a:rPr lang="en-US" sz="1200">
                <a:solidFill>
                  <a:srgbClr val="333333"/>
                </a:solidFill>
              </a:rPr>
              <a:t>Credit card fraud statistics</a:t>
            </a:r>
            <a:endParaRPr sz="1200">
              <a:solidFill>
                <a:srgbClr val="33333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lang="en-US" sz="2800"/>
              <a:t>MAIN</a:t>
            </a:r>
            <a:r>
              <a:rPr lang="en-US" sz="2800"/>
              <a:t> OBJECTIVES</a:t>
            </a:r>
            <a:endParaRPr b="0" i="0" sz="2800" u="none" cap="none" strike="noStrike">
              <a:solidFill>
                <a:srgbClr val="FFFFFF"/>
              </a:solidFill>
              <a:latin typeface="Dosis"/>
              <a:ea typeface="Dosis"/>
              <a:cs typeface="Dosis"/>
              <a:sym typeface="Dosis"/>
            </a:endParaRPr>
          </a:p>
        </p:txBody>
      </p:sp>
      <p:sp>
        <p:nvSpPr>
          <p:cNvPr id="142" name="Google Shape;142;p19"/>
          <p:cNvSpPr txBox="1"/>
          <p:nvPr>
            <p:ph idx="1" type="body"/>
          </p:nvPr>
        </p:nvSpPr>
        <p:spPr>
          <a:xfrm>
            <a:off x="897600" y="1403375"/>
            <a:ext cx="8246400" cy="3259500"/>
          </a:xfrm>
          <a:prstGeom prst="rect">
            <a:avLst/>
          </a:prstGeom>
          <a:noFill/>
          <a:ln>
            <a:noFill/>
          </a:ln>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SzPts val="1800"/>
              <a:buFont typeface="Calibri"/>
              <a:buChar char="▪"/>
            </a:pPr>
            <a:r>
              <a:rPr lang="en-US" sz="1800">
                <a:solidFill>
                  <a:schemeClr val="dk1"/>
                </a:solidFill>
                <a:latin typeface="Calibri"/>
                <a:ea typeface="Calibri"/>
                <a:cs typeface="Calibri"/>
                <a:sym typeface="Calibri"/>
              </a:rPr>
              <a:t>Identifying fraud categories and their patterns.</a:t>
            </a:r>
            <a:endParaRPr sz="1800">
              <a:solidFill>
                <a:schemeClr val="dk1"/>
              </a:solidFill>
              <a:latin typeface="Calibri"/>
              <a:ea typeface="Calibri"/>
              <a:cs typeface="Calibri"/>
              <a:sym typeface="Calibri"/>
            </a:endParaRPr>
          </a:p>
          <a:p>
            <a:pPr indent="-342900" lvl="0" marL="457200" rtl="0" algn="l">
              <a:lnSpc>
                <a:spcPct val="107916"/>
              </a:lnSpc>
              <a:spcBef>
                <a:spcPts val="800"/>
              </a:spcBef>
              <a:spcAft>
                <a:spcPts val="0"/>
              </a:spcAft>
              <a:buSzPts val="1800"/>
              <a:buFont typeface="Calibri"/>
              <a:buChar char="▪"/>
            </a:pPr>
            <a:r>
              <a:rPr lang="en-US" sz="1800">
                <a:solidFill>
                  <a:schemeClr val="dk1"/>
                </a:solidFill>
                <a:latin typeface="Calibri"/>
                <a:ea typeface="Calibri"/>
                <a:cs typeface="Calibri"/>
                <a:sym typeface="Calibri"/>
              </a:rPr>
              <a:t>Selecting the</a:t>
            </a:r>
            <a:r>
              <a:rPr lang="en-US" sz="1800">
                <a:solidFill>
                  <a:schemeClr val="dk1"/>
                </a:solidFill>
                <a:latin typeface="Calibri"/>
                <a:ea typeface="Calibri"/>
                <a:cs typeface="Calibri"/>
                <a:sym typeface="Calibri"/>
              </a:rPr>
              <a:t> most suitable</a:t>
            </a:r>
            <a:r>
              <a:rPr lang="en-US" sz="1800">
                <a:solidFill>
                  <a:schemeClr val="dk1"/>
                </a:solidFill>
                <a:latin typeface="Calibri"/>
                <a:ea typeface="Calibri"/>
                <a:cs typeface="Calibri"/>
                <a:sym typeface="Calibri"/>
              </a:rPr>
              <a:t> machine learning algorithms</a:t>
            </a:r>
            <a:r>
              <a:rPr lang="en-US" sz="1800">
                <a:solidFill>
                  <a:schemeClr val="dk1"/>
                </a:solidFill>
                <a:latin typeface="Calibri"/>
                <a:ea typeface="Calibri"/>
                <a:cs typeface="Calibri"/>
                <a:sym typeface="Calibri"/>
              </a:rPr>
              <a:t> that best fit data</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457200" rtl="0" algn="l">
              <a:lnSpc>
                <a:spcPct val="107916"/>
              </a:lnSpc>
              <a:spcBef>
                <a:spcPts val="800"/>
              </a:spcBef>
              <a:spcAft>
                <a:spcPts val="0"/>
              </a:spcAft>
              <a:buSzPts val="1800"/>
              <a:buFont typeface="Calibri"/>
              <a:buChar char="▪"/>
            </a:pPr>
            <a:r>
              <a:rPr lang="en-US" sz="1800">
                <a:solidFill>
                  <a:schemeClr val="dk1"/>
                </a:solidFill>
                <a:latin typeface="Calibri"/>
                <a:ea typeface="Calibri"/>
                <a:cs typeface="Calibri"/>
                <a:sym typeface="Calibri"/>
              </a:rPr>
              <a:t>Train a machine learning model with the highest accuracy and efficiency.</a:t>
            </a:r>
            <a:endParaRPr sz="1800">
              <a:solidFill>
                <a:schemeClr val="dk1"/>
              </a:solidFill>
              <a:latin typeface="Calibri"/>
              <a:ea typeface="Calibri"/>
              <a:cs typeface="Calibri"/>
              <a:sym typeface="Calibri"/>
            </a:endParaRPr>
          </a:p>
          <a:p>
            <a:pPr indent="-342900" lvl="0" marL="457200" rtl="0" algn="l">
              <a:lnSpc>
                <a:spcPct val="107916"/>
              </a:lnSpc>
              <a:spcBef>
                <a:spcPts val="800"/>
              </a:spcBef>
              <a:spcAft>
                <a:spcPts val="0"/>
              </a:spcAft>
              <a:buSzPts val="1800"/>
              <a:buFont typeface="Calibri"/>
              <a:buChar char="▪"/>
            </a:pPr>
            <a:r>
              <a:rPr lang="en-US" sz="1800">
                <a:solidFill>
                  <a:schemeClr val="dk1"/>
                </a:solidFill>
                <a:latin typeface="Calibri"/>
                <a:ea typeface="Calibri"/>
                <a:cs typeface="Calibri"/>
                <a:sym typeface="Calibri"/>
              </a:rPr>
              <a:t>Implementing a fraud detection system.</a:t>
            </a:r>
            <a:endParaRPr sz="18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None/>
            </a:pPr>
            <a:r>
              <a:t/>
            </a:r>
            <a:endParaRPr b="1" sz="2400">
              <a:solidFill>
                <a:srgbClr val="C55911"/>
              </a:solidFill>
              <a:latin typeface="Times New Roman"/>
              <a:ea typeface="Times New Roman"/>
              <a:cs typeface="Times New Roman"/>
              <a:sym typeface="Times New Roman"/>
            </a:endParaRPr>
          </a:p>
          <a:p>
            <a:pPr indent="0" lvl="0" marL="457200" rtl="0" algn="l">
              <a:spcBef>
                <a:spcPts val="800"/>
              </a:spcBef>
              <a:spcAft>
                <a:spcPts val="0"/>
              </a:spcAft>
              <a:buNone/>
            </a:pPr>
            <a:r>
              <a:t/>
            </a:r>
            <a:endParaRPr sz="1800">
              <a:latin typeface="Times New Roman"/>
              <a:ea typeface="Times New Roman"/>
              <a:cs typeface="Times New Roman"/>
              <a:sym typeface="Times New Roman"/>
            </a:endParaRPr>
          </a:p>
          <a:p>
            <a:pPr indent="-228600" lvl="0" marL="457200" marR="0" rtl="0" algn="l">
              <a:lnSpc>
                <a:spcPct val="100000"/>
              </a:lnSpc>
              <a:spcBef>
                <a:spcPts val="600"/>
              </a:spcBef>
              <a:spcAft>
                <a:spcPts val="0"/>
              </a:spcAft>
              <a:buClr>
                <a:srgbClr val="FF8700"/>
              </a:buClr>
              <a:buSzPts val="2600"/>
              <a:buFont typeface="Roboto"/>
              <a:buNone/>
            </a:pPr>
            <a:r>
              <a:t/>
            </a:r>
            <a:endParaRPr sz="1800">
              <a:latin typeface="Times New Roman"/>
              <a:ea typeface="Times New Roman"/>
              <a:cs typeface="Times New Roman"/>
              <a:sym typeface="Times New Roman"/>
            </a:endParaRPr>
          </a:p>
        </p:txBody>
      </p:sp>
      <p:sp>
        <p:nvSpPr>
          <p:cNvPr id="143" name="Google Shape;143;p19"/>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