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Dosis"/>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80CC4F-6D5C-4B42-9A54-FAA8934FBDBF}">
  <a:tblStyle styleId="{3B80CC4F-6D5C-4B42-9A54-FAA8934FBDBF}"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Dosis-bold.fntdata"/><Relationship Id="rId10" Type="http://schemas.openxmlformats.org/officeDocument/2006/relationships/slide" Target="slides/slide4.xml"/><Relationship Id="rId32" Type="http://schemas.openxmlformats.org/officeDocument/2006/relationships/font" Target="fonts/Dosis-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Adaptive learning: An ability to learn how to do tasks based on the data given for training or initial experience.</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Self-Organisation: An ANN can create its own organisation or representation of the information it receives during learning time.</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Real Time Operation: ANN computations may be carried out in parallel, and special hardware devices are being designed and manufactured which take advantage of this capability.</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100" u="none" cap="none" strike="noStrike">
                <a:solidFill>
                  <a:srgbClr val="000000"/>
                </a:solidFill>
                <a:latin typeface="Arial"/>
                <a:ea typeface="Arial"/>
                <a:cs typeface="Arial"/>
                <a:sym typeface="Arial"/>
              </a:rPr>
              <a:t>Fault Tolerance via Redundant Information Coding: Partial destruction of a network leads to the corresponding degradation of performance. However, some network capabilities may be retained even with major network damage.</a:t>
            </a:r>
            <a:endParaRPr b="0" i="0" sz="11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8700">
              <a:alpha val="85098"/>
            </a:srgbClr>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28475" y="0"/>
            <a:ext cx="5238600" cy="40200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 name="Shape 15"/>
        <p:cNvGrpSpPr/>
        <p:nvPr/>
      </p:nvGrpSpPr>
      <p:grpSpPr>
        <a:xfrm>
          <a:off x="0" y="0"/>
          <a:ext cx="0" cy="0"/>
          <a:chOff x="0" y="0"/>
          <a:chExt cx="0" cy="0"/>
        </a:xfrm>
      </p:grpSpPr>
      <p:sp>
        <p:nvSpPr>
          <p:cNvPr id="16" name="Google Shape;16;p3"/>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17" name="Google Shape;17;p3"/>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23" name="Google Shape;23;p3"/>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393700" lvl="1" marL="914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393700" lvl="2" marL="1371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393700" lvl="3" marL="1828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393700" lvl="4" marL="22860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393700" lvl="5" marL="27432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393700" lvl="6" marL="3200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393700" lvl="7" marL="3657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393700" lvl="8" marL="4114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24" name="Google Shape;24;p3"/>
          <p:cNvSpPr txBox="1"/>
          <p:nvPr>
            <p:ph idx="2" type="body"/>
          </p:nvPr>
        </p:nvSpPr>
        <p:spPr>
          <a:xfrm>
            <a:off x="5004949" y="1311550"/>
            <a:ext cx="3681900" cy="3537900"/>
          </a:xfrm>
          <a:prstGeom prst="rect">
            <a:avLst/>
          </a:prstGeom>
          <a:noFill/>
          <a:ln>
            <a:noFill/>
          </a:ln>
        </p:spPr>
        <p:txBody>
          <a:bodyPr anchorCtr="0" anchor="t" bIns="91425" lIns="91425" spcFirstLastPara="1" rIns="91425" wrap="square" tIns="91425"/>
          <a:lstStyle>
            <a:lvl1pPr indent="-393700" lvl="0" marL="457200" marR="0" rtl="0" algn="l">
              <a:lnSpc>
                <a:spcPct val="100000"/>
              </a:lnSpc>
              <a:spcBef>
                <a:spcPts val="60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393700" lvl="1" marL="914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393700" lvl="2" marL="1371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393700" lvl="3" marL="1828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393700" lvl="4" marL="22860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393700" lvl="5" marL="27432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393700" lvl="6" marL="32004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393700" lvl="7" marL="36576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393700" lvl="8" marL="411480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25" name="Google Shape;25;p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4"/>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28" name="Google Shape;28;p4"/>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ted">
  <p:cSld name="BLANK_1">
    <p:bg>
      <p:bgPr>
        <a:solidFill>
          <a:srgbClr val="222222"/>
        </a:solidFill>
      </p:bgPr>
    </p:bg>
    <p:spTree>
      <p:nvGrpSpPr>
        <p:cNvPr id="32" name="Shape 32"/>
        <p:cNvGrpSpPr/>
        <p:nvPr/>
      </p:nvGrpSpPr>
      <p:grpSpPr>
        <a:xfrm>
          <a:off x="0" y="0"/>
          <a:ext cx="0" cy="0"/>
          <a:chOff x="0" y="0"/>
          <a:chExt cx="0" cy="0"/>
        </a:xfrm>
      </p:grpSpPr>
      <p:sp>
        <p:nvSpPr>
          <p:cNvPr id="33" name="Google Shape;33;p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333333"/>
          </a:solidFill>
          <a:ln>
            <a:noFill/>
          </a:ln>
        </p:spPr>
      </p:sp>
      <p:sp>
        <p:nvSpPr>
          <p:cNvPr id="34" name="Google Shape;34;p5"/>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lvl="1"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2pPr>
            <a:lvl3pPr lvl="2"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3pPr>
            <a:lvl4pPr lvl="3"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4pPr>
            <a:lvl5pPr lvl="4"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5pPr>
            <a:lvl6pPr lvl="5"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6pPr>
            <a:lvl7pPr lvl="6"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7pPr>
            <a:lvl8pPr lvl="7"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8pPr>
            <a:lvl9pPr lvl="8"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FF8700"/>
              </a:buClr>
              <a:buSzPts val="3000"/>
              <a:buFont typeface="Roboto"/>
              <a:buChar char="▸"/>
              <a:defRPr b="0" i="0" sz="3000" u="none" cap="none" strike="noStrike">
                <a:solidFill>
                  <a:srgbClr val="222222"/>
                </a:solidFill>
                <a:latin typeface="Roboto"/>
                <a:ea typeface="Roboto"/>
                <a:cs typeface="Roboto"/>
                <a:sym typeface="Roboto"/>
              </a:defRPr>
            </a:lvl1pPr>
            <a:lvl2pPr indent="-381000" lvl="1" marL="9144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381000" lvl="2" marL="137160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342900" lvl="3" marL="1828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342900" lvl="4" marL="22860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342900" lvl="5" marL="27432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342900" lvl="6" marL="32004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342900" lvl="7" marL="36576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342900" lvl="8" marL="411480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846667" y="1387407"/>
            <a:ext cx="7208762"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200"/>
              <a:buFont typeface="Dosis"/>
              <a:buNone/>
            </a:pPr>
            <a:r>
              <a:rPr b="1" i="0" lang="en-US" sz="4000" u="none" cap="none" strike="noStrike">
                <a:solidFill>
                  <a:srgbClr val="FFFFFF"/>
                </a:solidFill>
                <a:latin typeface="Dosis"/>
                <a:ea typeface="Dosis"/>
                <a:cs typeface="Dosis"/>
                <a:sym typeface="Dosis"/>
              </a:rPr>
              <a:t>Credit Card Fraud Detection </a:t>
            </a:r>
            <a:br>
              <a:rPr b="1" i="0" lang="en-US" sz="4000" u="none" cap="none" strike="noStrike">
                <a:solidFill>
                  <a:srgbClr val="FFFFFF"/>
                </a:solidFill>
                <a:latin typeface="Dosis"/>
                <a:ea typeface="Dosis"/>
                <a:cs typeface="Dosis"/>
                <a:sym typeface="Dosis"/>
              </a:rPr>
            </a:br>
            <a:r>
              <a:rPr b="0" i="0" lang="en-US" sz="2800" u="none" cap="none" strike="noStrike">
                <a:solidFill>
                  <a:srgbClr val="FFFFFF"/>
                </a:solidFill>
                <a:latin typeface="Dosis"/>
                <a:ea typeface="Dosis"/>
                <a:cs typeface="Dosis"/>
                <a:sym typeface="Dosis"/>
              </a:rPr>
              <a:t>Approach Using Machine Learning</a:t>
            </a:r>
            <a:endParaRPr b="0" i="0" sz="2800" u="none" cap="none" strike="noStrike">
              <a:solidFill>
                <a:schemeClr val="lt1"/>
              </a:solidFill>
              <a:latin typeface="Dosis"/>
              <a:ea typeface="Dosis"/>
              <a:cs typeface="Dosis"/>
              <a:sym typeface="Dosis"/>
            </a:endParaRPr>
          </a:p>
        </p:txBody>
      </p:sp>
      <p:sp>
        <p:nvSpPr>
          <p:cNvPr id="43" name="Google Shape;43;p6"/>
          <p:cNvSpPr txBox="1"/>
          <p:nvPr/>
        </p:nvSpPr>
        <p:spPr>
          <a:xfrm>
            <a:off x="1132114" y="4180113"/>
            <a:ext cx="6927860" cy="85452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Bachelor of Science Special (Hons) in Information Technology Specialized in Software Engineering</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SUPPORT VECTOR MACHINE</a:t>
            </a:r>
            <a:endParaRPr b="0" i="0" sz="2800" u="none" cap="none" strike="noStrike">
              <a:solidFill>
                <a:srgbClr val="FFFFFF"/>
              </a:solidFill>
              <a:latin typeface="Dosis"/>
              <a:ea typeface="Dosis"/>
              <a:cs typeface="Dosis"/>
              <a:sym typeface="Dosis"/>
            </a:endParaRPr>
          </a:p>
        </p:txBody>
      </p:sp>
      <p:sp>
        <p:nvSpPr>
          <p:cNvPr id="105" name="Google Shape;105;p15"/>
          <p:cNvSpPr txBox="1"/>
          <p:nvPr>
            <p:ph idx="1" type="body"/>
          </p:nvPr>
        </p:nvSpPr>
        <p:spPr>
          <a:xfrm>
            <a:off x="957943" y="1028530"/>
            <a:ext cx="7500308" cy="35379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Roboto"/>
              <a:buChar char="▸"/>
            </a:pPr>
            <a:r>
              <a:rPr b="0" i="0" lang="en-US" sz="2600" u="none" cap="none" strike="noStrike">
                <a:solidFill>
                  <a:srgbClr val="222222"/>
                </a:solidFill>
                <a:latin typeface="Roboto"/>
                <a:ea typeface="Roboto"/>
                <a:cs typeface="Roboto"/>
                <a:sym typeface="Roboto"/>
              </a:rPr>
              <a:t>text</a:t>
            </a:r>
            <a:endParaRPr b="0" i="0" sz="2600" u="none" cap="none" strike="noStrike">
              <a:solidFill>
                <a:srgbClr val="222222"/>
              </a:solidFill>
              <a:latin typeface="Roboto"/>
              <a:ea typeface="Roboto"/>
              <a:cs typeface="Roboto"/>
              <a:sym typeface="Roboto"/>
            </a:endParaRPr>
          </a:p>
        </p:txBody>
      </p:sp>
      <p:sp>
        <p:nvSpPr>
          <p:cNvPr id="106" name="Google Shape;106;p1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LOGISTIC REGRESSION</a:t>
            </a:r>
            <a:endParaRPr b="0" i="0" sz="2800" u="none" cap="none" strike="noStrike">
              <a:solidFill>
                <a:srgbClr val="FFFFFF"/>
              </a:solidFill>
              <a:latin typeface="Dosis"/>
              <a:ea typeface="Dosis"/>
              <a:cs typeface="Dosis"/>
              <a:sym typeface="Dosis"/>
            </a:endParaRPr>
          </a:p>
        </p:txBody>
      </p:sp>
      <p:sp>
        <p:nvSpPr>
          <p:cNvPr id="112" name="Google Shape;112;p16"/>
          <p:cNvSpPr txBox="1"/>
          <p:nvPr>
            <p:ph idx="1" type="body"/>
          </p:nvPr>
        </p:nvSpPr>
        <p:spPr>
          <a:xfrm>
            <a:off x="957943" y="1028530"/>
            <a:ext cx="7500308" cy="35379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Roboto"/>
              <a:buChar char="▸"/>
            </a:pPr>
            <a:r>
              <a:rPr b="0" i="0" lang="en-US" sz="2600" u="none" cap="none" strike="noStrike">
                <a:solidFill>
                  <a:srgbClr val="222222"/>
                </a:solidFill>
                <a:latin typeface="Roboto"/>
                <a:ea typeface="Roboto"/>
                <a:cs typeface="Roboto"/>
                <a:sym typeface="Roboto"/>
              </a:rPr>
              <a:t>text</a:t>
            </a:r>
            <a:endParaRPr b="0" i="0" sz="2600" u="none" cap="none" strike="noStrike">
              <a:solidFill>
                <a:srgbClr val="222222"/>
              </a:solidFill>
              <a:latin typeface="Roboto"/>
              <a:ea typeface="Roboto"/>
              <a:cs typeface="Roboto"/>
              <a:sym typeface="Roboto"/>
            </a:endParaRPr>
          </a:p>
        </p:txBody>
      </p:sp>
      <p:sp>
        <p:nvSpPr>
          <p:cNvPr id="113" name="Google Shape;113;p16"/>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NEURAL NETWORK</a:t>
            </a:r>
            <a:endParaRPr b="0" i="0" sz="2800" u="none" cap="none" strike="noStrike">
              <a:solidFill>
                <a:srgbClr val="FFFFFF"/>
              </a:solidFill>
              <a:latin typeface="Dosis"/>
              <a:ea typeface="Dosis"/>
              <a:cs typeface="Dosis"/>
              <a:sym typeface="Dosis"/>
            </a:endParaRPr>
          </a:p>
        </p:txBody>
      </p:sp>
      <p:sp>
        <p:nvSpPr>
          <p:cNvPr id="119" name="Google Shape;119;p17"/>
          <p:cNvSpPr txBox="1"/>
          <p:nvPr>
            <p:ph idx="1" type="body"/>
          </p:nvPr>
        </p:nvSpPr>
        <p:spPr>
          <a:xfrm>
            <a:off x="957943" y="1028530"/>
            <a:ext cx="7500308" cy="35379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 neural network is a computer system modelled on the human brain and nervous system.</a:t>
            </a:r>
            <a:endParaRPr/>
          </a:p>
          <a:p>
            <a:pPr indent="-228600" lvl="0" marL="457200" marR="0" rtl="0" algn="l">
              <a:lnSpc>
                <a:spcPct val="100000"/>
              </a:lnSpc>
              <a:spcBef>
                <a:spcPts val="600"/>
              </a:spcBef>
              <a:spcAft>
                <a:spcPts val="0"/>
              </a:spcAft>
              <a:buClr>
                <a:srgbClr val="FF8700"/>
              </a:buClr>
              <a:buSzPts val="2600"/>
              <a:buFont typeface="Noto Sans Symbols"/>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Neural networks, with their remarkable ability to derive meaning from complicated or imprecise data, can be used to extract patterns and detect trends that are too complex to be noticed by either humans or other computer techniques.</a:t>
            </a:r>
            <a:endParaRPr b="0" i="0" sz="1800" u="none" cap="none" strike="noStrike">
              <a:solidFill>
                <a:srgbClr val="222222"/>
              </a:solidFill>
              <a:latin typeface="Roboto"/>
              <a:ea typeface="Roboto"/>
              <a:cs typeface="Roboto"/>
              <a:sym typeface="Roboto"/>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Adaptive learning</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Self Organization.</a:t>
            </a:r>
            <a:endParaRPr b="0" i="0" sz="1800" u="none" cap="none" strike="noStrike">
              <a:solidFill>
                <a:srgbClr val="222222"/>
              </a:solidFill>
              <a:latin typeface="Roboto"/>
              <a:ea typeface="Roboto"/>
              <a:cs typeface="Roboto"/>
              <a:sym typeface="Roboto"/>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Real Time Operation </a:t>
            </a:r>
            <a:endParaRPr b="0" i="0" sz="1800" u="none" cap="none" strike="noStrike">
              <a:solidFill>
                <a:srgbClr val="222222"/>
              </a:solidFill>
              <a:latin typeface="Roboto"/>
              <a:ea typeface="Roboto"/>
              <a:cs typeface="Roboto"/>
              <a:sym typeface="Roboto"/>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Fault Tolerance via Redundant Information Coding.</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0" lvl="0" marL="635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120" name="Google Shape;120;p1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26" name="Google Shape;126;p18"/>
          <p:cNvSpPr txBox="1"/>
          <p:nvPr/>
        </p:nvSpPr>
        <p:spPr>
          <a:xfrm>
            <a:off x="980521" y="802753"/>
            <a:ext cx="7500308" cy="3537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Arial"/>
                <a:ea typeface="Arial"/>
                <a:cs typeface="Arial"/>
                <a:sym typeface="Arial"/>
              </a:rPr>
              <a:t>As we said about NN we can recognize a pattern for frauds. From those patterns identify the frauds for given data set</a:t>
            </a: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DECISION TREE</a:t>
            </a:r>
            <a:endParaRPr b="0" i="0" sz="2800" u="none" cap="none" strike="noStrike">
              <a:solidFill>
                <a:srgbClr val="FFFFFF"/>
              </a:solidFill>
              <a:latin typeface="Dosis"/>
              <a:ea typeface="Dosis"/>
              <a:cs typeface="Dosis"/>
              <a:sym typeface="Dosis"/>
            </a:endParaRPr>
          </a:p>
        </p:txBody>
      </p:sp>
      <p:sp>
        <p:nvSpPr>
          <p:cNvPr id="132" name="Google Shape;132;p19"/>
          <p:cNvSpPr txBox="1"/>
          <p:nvPr>
            <p:ph idx="1" type="body"/>
          </p:nvPr>
        </p:nvSpPr>
        <p:spPr>
          <a:xfrm>
            <a:off x="957942" y="893062"/>
            <a:ext cx="8186057" cy="3859156"/>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 Decision tree algorithms are a method for approaching discrete-valued target functions, in which the learned function is denoted by a decision tree. A decision tree structure is made of root, internal and leaf nodes.</a:t>
            </a:r>
            <a:endParaRPr/>
          </a:p>
          <a:p>
            <a:pPr indent="-228600" lvl="0" marL="457200" marR="0" rtl="0" algn="l">
              <a:lnSpc>
                <a:spcPct val="100000"/>
              </a:lnSpc>
              <a:spcBef>
                <a:spcPts val="600"/>
              </a:spcBef>
              <a:spcAft>
                <a:spcPts val="0"/>
              </a:spcAft>
              <a:buClr>
                <a:srgbClr val="FF8700"/>
              </a:buClr>
              <a:buSzPts val="2600"/>
              <a:buFont typeface="Noto Sans Symbols"/>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Decision trees are recognized as very powerful and attractive classification tools, mainly because they produce easily interpretable and well-organized results and are, in general, computationally efficient and capable of dealing with noisy data.</a:t>
            </a:r>
            <a:endParaRPr/>
          </a:p>
          <a:p>
            <a:pPr indent="-228600" lvl="0" marL="457200" marR="0" rtl="0" algn="l">
              <a:lnSpc>
                <a:spcPct val="100000"/>
              </a:lnSpc>
              <a:spcBef>
                <a:spcPts val="600"/>
              </a:spcBef>
              <a:spcAft>
                <a:spcPts val="0"/>
              </a:spcAft>
              <a:buClr>
                <a:srgbClr val="FF8700"/>
              </a:buClr>
              <a:buSzPts val="2600"/>
              <a:buFont typeface="Noto Sans Symbols"/>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Decision trees are generated by algorithms that split a dataset into multiple branching segments based on decision rules. These decision rules are determined by identifying a relationship between input attributes and the outputs.</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133" name="Google Shape;133;p1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How do we select algorithms for the model?</a:t>
            </a:r>
            <a:endParaRPr b="0" i="0" sz="2800" u="none" cap="none" strike="noStrike">
              <a:solidFill>
                <a:srgbClr val="FFFFFF"/>
              </a:solidFill>
              <a:latin typeface="Dosis"/>
              <a:ea typeface="Dosis"/>
              <a:cs typeface="Dosis"/>
              <a:sym typeface="Dosis"/>
            </a:endParaRPr>
          </a:p>
        </p:txBody>
      </p:sp>
      <p:sp>
        <p:nvSpPr>
          <p:cNvPr id="139" name="Google Shape;139;p20"/>
          <p:cNvSpPr txBox="1"/>
          <p:nvPr>
            <p:ph idx="1" type="body"/>
          </p:nvPr>
        </p:nvSpPr>
        <p:spPr>
          <a:xfrm>
            <a:off x="957942" y="1028530"/>
            <a:ext cx="8028013" cy="3859156"/>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 Literature review will be done for the selected four algorithms.</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Implementing the algorithm and the same data set will be used to train all four algorithm.</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Output will be analyzed against selected features.</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Accuracy</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Efficiency</a:t>
            </a:r>
            <a:endParaRPr/>
          </a:p>
          <a:p>
            <a:pPr indent="0" lvl="1" marL="520700" marR="0" rtl="0" algn="l">
              <a:lnSpc>
                <a:spcPct val="100000"/>
              </a:lnSpc>
              <a:spcBef>
                <a:spcPts val="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In addition, by using a set of data individual accuracy of each algorithm will be checked using a suitable procedure.</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140" name="Google Shape;140;p2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Implement fraud detection model</a:t>
            </a:r>
            <a:endParaRPr b="0" i="0" sz="2800" u="none" cap="none" strike="noStrike">
              <a:solidFill>
                <a:srgbClr val="FFFFFF"/>
              </a:solidFill>
              <a:latin typeface="Dosis"/>
              <a:ea typeface="Dosis"/>
              <a:cs typeface="Dosis"/>
              <a:sym typeface="Dosis"/>
            </a:endParaRPr>
          </a:p>
        </p:txBody>
      </p:sp>
      <p:sp>
        <p:nvSpPr>
          <p:cNvPr id="146" name="Google Shape;146;p21"/>
          <p:cNvSpPr txBox="1"/>
          <p:nvPr>
            <p:ph idx="1" type="body"/>
          </p:nvPr>
        </p:nvSpPr>
        <p:spPr>
          <a:xfrm>
            <a:off x="957943" y="1028530"/>
            <a:ext cx="7500308" cy="3859156"/>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 Lit.</a:t>
            </a:r>
            <a:endParaRPr b="0" i="0" sz="1800" u="none" cap="none" strike="noStrike">
              <a:solidFill>
                <a:srgbClr val="222222"/>
              </a:solidFill>
              <a:latin typeface="Roboto"/>
              <a:ea typeface="Roboto"/>
              <a:cs typeface="Roboto"/>
              <a:sym typeface="Roboto"/>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147" name="Google Shape;147;p2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Data Preprocessing</a:t>
            </a:r>
            <a:endParaRPr b="0" i="0" sz="2800" u="none" cap="none" strike="noStrike">
              <a:solidFill>
                <a:srgbClr val="FFFFFF"/>
              </a:solidFill>
              <a:latin typeface="Dosis"/>
              <a:ea typeface="Dosis"/>
              <a:cs typeface="Dosis"/>
              <a:sym typeface="Dosis"/>
            </a:endParaRPr>
          </a:p>
        </p:txBody>
      </p:sp>
      <p:sp>
        <p:nvSpPr>
          <p:cNvPr id="153" name="Google Shape;153;p22"/>
          <p:cNvSpPr txBox="1"/>
          <p:nvPr>
            <p:ph idx="1" type="body"/>
          </p:nvPr>
        </p:nvSpPr>
        <p:spPr>
          <a:xfrm>
            <a:off x="957943" y="1028530"/>
            <a:ext cx="7500308" cy="3859156"/>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Real-world data is often incomplete, inconsistent and is likely to contain many errors. </a:t>
            </a:r>
            <a:endParaRPr b="0" i="0" sz="1800" u="none" cap="none" strike="noStrike">
              <a:solidFill>
                <a:srgbClr val="222222"/>
              </a:solidFill>
              <a:latin typeface="Roboto"/>
              <a:ea typeface="Roboto"/>
              <a:cs typeface="Roboto"/>
              <a:sym typeface="Roboto"/>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Data preprocessing is a proven method of resolving such issues by transforming raw data into an understandable format.</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Steps  - Data clearing.</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Data integration.</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Data transformation .</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Data reduction.</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154" name="Google Shape;154;p2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Data Visualization</a:t>
            </a:r>
            <a:endParaRPr b="0" i="0" sz="2800" u="none" cap="none" strike="noStrike">
              <a:solidFill>
                <a:srgbClr val="FFFFFF"/>
              </a:solidFill>
              <a:latin typeface="Dosis"/>
              <a:ea typeface="Dosis"/>
              <a:cs typeface="Dosis"/>
              <a:sym typeface="Dosis"/>
            </a:endParaRPr>
          </a:p>
        </p:txBody>
      </p:sp>
      <p:sp>
        <p:nvSpPr>
          <p:cNvPr id="160" name="Google Shape;160;p23"/>
          <p:cNvSpPr txBox="1"/>
          <p:nvPr>
            <p:ph idx="1" type="body"/>
          </p:nvPr>
        </p:nvSpPr>
        <p:spPr>
          <a:xfrm>
            <a:off x="957942" y="1028530"/>
            <a:ext cx="8084457" cy="3859156"/>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Data visualization is use to help people to understand the significance of data by placing it in a visual context.</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t-SNE , Sammon mapping, Isomap, and Locally Linear Embedding are the techniques uses for data visualization.</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t-Distributed Stochastic Neighbor Embedding (t-SNE) is a technique for dimensionality reduction that is particularly well suited for the visualization of high-dimensional datasets</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161" name="Google Shape;161;p2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Web Application</a:t>
            </a:r>
            <a:endParaRPr b="0" i="0" sz="2800" u="none" cap="none" strike="noStrike">
              <a:solidFill>
                <a:srgbClr val="FFFFFF"/>
              </a:solidFill>
              <a:latin typeface="Dosis"/>
              <a:ea typeface="Dosis"/>
              <a:cs typeface="Dosis"/>
              <a:sym typeface="Dosis"/>
            </a:endParaRPr>
          </a:p>
        </p:txBody>
      </p:sp>
      <p:sp>
        <p:nvSpPr>
          <p:cNvPr id="167" name="Google Shape;167;p24"/>
          <p:cNvSpPr txBox="1"/>
          <p:nvPr>
            <p:ph idx="1" type="body"/>
          </p:nvPr>
        </p:nvSpPr>
        <p:spPr>
          <a:xfrm>
            <a:off x="957943" y="1028530"/>
            <a:ext cx="7500308" cy="3859156"/>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We provide a web application to the end user. By the web application user able to work with the API we provide.</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Technologies</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Develop the web application using JavaScript framework.</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React JS use as the framework for the front end developments.</a:t>
            </a:r>
            <a:endParaRPr/>
          </a:p>
          <a:p>
            <a:pPr indent="-393700" lvl="1" marL="914400" marR="0" rtl="0" algn="l">
              <a:lnSpc>
                <a:spcPct val="100000"/>
              </a:lnSpc>
              <a:spcBef>
                <a:spcPts val="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React JS features like server-side communication.</a:t>
            </a:r>
            <a:endParaRPr/>
          </a:p>
          <a:p>
            <a:pPr indent="-228600" lvl="1" marL="914400" marR="0" rtl="0" algn="l">
              <a:lnSpc>
                <a:spcPct val="100000"/>
              </a:lnSpc>
              <a:spcBef>
                <a:spcPts val="0"/>
              </a:spcBef>
              <a:spcAft>
                <a:spcPts val="0"/>
              </a:spcAft>
              <a:buClr>
                <a:srgbClr val="FF8700"/>
              </a:buClr>
              <a:buSzPts val="2600"/>
              <a:buFont typeface="Roboto"/>
              <a:buNone/>
            </a:pPr>
            <a:r>
              <a:t/>
            </a:r>
            <a:endParaRPr b="0" i="0" sz="2600" u="none" cap="none" strike="noStrike">
              <a:solidFill>
                <a:srgbClr val="222222"/>
              </a:solidFill>
              <a:latin typeface="Dosis"/>
              <a:ea typeface="Dosis"/>
              <a:cs typeface="Dosis"/>
              <a:sym typeface="Dosis"/>
            </a:endParaRPr>
          </a:p>
        </p:txBody>
      </p:sp>
      <p:sp>
        <p:nvSpPr>
          <p:cNvPr id="168" name="Google Shape;168;p2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MEMBER DETAILS</a:t>
            </a:r>
            <a:endParaRPr b="0" i="0" sz="2800" u="none" cap="none" strike="noStrike">
              <a:solidFill>
                <a:srgbClr val="FFFFFF"/>
              </a:solidFill>
              <a:latin typeface="Dosis"/>
              <a:ea typeface="Dosis"/>
              <a:cs typeface="Dosis"/>
              <a:sym typeface="Dosis"/>
            </a:endParaRPr>
          </a:p>
        </p:txBody>
      </p:sp>
      <p:sp>
        <p:nvSpPr>
          <p:cNvPr id="49" name="Google Shape;49;p7"/>
          <p:cNvSpPr txBox="1"/>
          <p:nvPr>
            <p:ph idx="1" type="body"/>
          </p:nvPr>
        </p:nvSpPr>
        <p:spPr>
          <a:xfrm>
            <a:off x="2144483" y="3799116"/>
            <a:ext cx="5540832" cy="821744"/>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FF8700"/>
              </a:buClr>
              <a:buSzPts val="2600"/>
              <a:buFont typeface="Roboto"/>
              <a:buNone/>
            </a:pPr>
            <a:r>
              <a:rPr b="0" i="0" lang="en-US" sz="1800" u="none" cap="none" strike="noStrike">
                <a:solidFill>
                  <a:srgbClr val="222222"/>
                </a:solidFill>
                <a:latin typeface="Roboto"/>
                <a:ea typeface="Roboto"/>
                <a:cs typeface="Roboto"/>
                <a:sym typeface="Roboto"/>
              </a:rPr>
              <a:t>Supervisor : Mr. Nuwan Kuruwitaarachchi</a:t>
            </a:r>
            <a:endParaRPr b="0" i="0" sz="1800" u="none" cap="none" strike="noStrike">
              <a:solidFill>
                <a:srgbClr val="222222"/>
              </a:solidFill>
              <a:latin typeface="Roboto"/>
              <a:ea typeface="Roboto"/>
              <a:cs typeface="Roboto"/>
              <a:sym typeface="Roboto"/>
            </a:endParaRPr>
          </a:p>
          <a:p>
            <a:pPr indent="0" lvl="0" marL="0" marR="0" rtl="0" algn="l">
              <a:lnSpc>
                <a:spcPct val="150000"/>
              </a:lnSpc>
              <a:spcBef>
                <a:spcPts val="0"/>
              </a:spcBef>
              <a:spcAft>
                <a:spcPts val="0"/>
              </a:spcAft>
              <a:buClr>
                <a:srgbClr val="FF8700"/>
              </a:buClr>
              <a:buSzPts val="2600"/>
              <a:buFont typeface="Roboto"/>
              <a:buNone/>
            </a:pPr>
            <a:r>
              <a:rPr b="0" i="0" lang="en-US" sz="1800" u="none" cap="none" strike="noStrike">
                <a:solidFill>
                  <a:srgbClr val="222222"/>
                </a:solidFill>
                <a:latin typeface="Roboto"/>
                <a:ea typeface="Roboto"/>
                <a:cs typeface="Roboto"/>
                <a:sym typeface="Roboto"/>
              </a:rPr>
              <a:t>Co-Supervisor : Mr. Lakmal Rupasinghe</a:t>
            </a:r>
            <a:endParaRPr b="0" i="0" sz="1800" u="none" cap="none" strike="noStrike">
              <a:solidFill>
                <a:srgbClr val="222222"/>
              </a:solidFill>
              <a:latin typeface="Roboto"/>
              <a:ea typeface="Roboto"/>
              <a:cs typeface="Roboto"/>
              <a:sym typeface="Roboto"/>
            </a:endParaRPr>
          </a:p>
        </p:txBody>
      </p:sp>
      <p:sp>
        <p:nvSpPr>
          <p:cNvPr id="50" name="Google Shape;50;p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graphicFrame>
        <p:nvGraphicFramePr>
          <p:cNvPr id="51" name="Google Shape;51;p7"/>
          <p:cNvGraphicFramePr/>
          <p:nvPr/>
        </p:nvGraphicFramePr>
        <p:xfrm>
          <a:off x="2209799" y="1311941"/>
          <a:ext cx="3000000" cy="3000000"/>
        </p:xfrm>
        <a:graphic>
          <a:graphicData uri="http://schemas.openxmlformats.org/drawingml/2006/table">
            <a:tbl>
              <a:tblPr>
                <a:noFill/>
                <a:tableStyleId>{3B80CC4F-6D5C-4B42-9A54-FAA8934FBDBF}</a:tableStyleId>
              </a:tblPr>
              <a:tblGrid>
                <a:gridCol w="2754000"/>
                <a:gridCol w="2732400"/>
              </a:tblGrid>
              <a:tr h="44265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FF8700"/>
                          </a:solidFill>
                          <a:latin typeface="Roboto"/>
                          <a:ea typeface="Roboto"/>
                          <a:cs typeface="Roboto"/>
                          <a:sym typeface="Roboto"/>
                        </a:rPr>
                        <a:t>Student Name</a:t>
                      </a:r>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FF8700"/>
                          </a:solidFill>
                          <a:latin typeface="Roboto"/>
                          <a:ea typeface="Roboto"/>
                          <a:cs typeface="Roboto"/>
                          <a:sym typeface="Roboto"/>
                        </a:rPr>
                        <a:t>Student No.</a:t>
                      </a:r>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r>
              <a:tr h="471925">
                <a:tc>
                  <a:txBody>
                    <a:bodyPr>
                      <a:noAutofit/>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T.M.G.A.B. Thennakoon</a:t>
                      </a:r>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IT15046512</a:t>
                      </a:r>
                      <a:endParaRPr b="0" sz="1800" u="none" cap="none" strike="noStrike">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71925">
                <a:tc>
                  <a:txBody>
                    <a:bodyPr>
                      <a:noAutofit/>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H.G.S. Premadasa</a:t>
                      </a:r>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IT15142610</a:t>
                      </a:r>
                      <a:endParaRPr b="0" sz="1800" u="none" cap="none" strike="noStrike">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71925">
                <a:tc>
                  <a:txBody>
                    <a:bodyPr>
                      <a:noAutofit/>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C.B.P. Lochana</a:t>
                      </a:r>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IT15111784</a:t>
                      </a:r>
                      <a:endParaRPr b="0" sz="1800" u="none" cap="none" strike="noStrike">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27550">
                <a:tc>
                  <a:txBody>
                    <a:bodyPr>
                      <a:noAutofit/>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M.D.S. Mihiranga</a:t>
                      </a:r>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Roboto"/>
                          <a:ea typeface="Roboto"/>
                          <a:cs typeface="Roboto"/>
                          <a:sym typeface="Roboto"/>
                        </a:rPr>
                        <a:t>IT15004550</a:t>
                      </a:r>
                      <a:endParaRPr b="0" sz="1800" u="none" cap="none" strike="noStrike">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API Implementation</a:t>
            </a:r>
            <a:endParaRPr b="0" i="0" sz="2800" u="none" cap="none" strike="noStrike">
              <a:solidFill>
                <a:srgbClr val="FFFFFF"/>
              </a:solidFill>
              <a:latin typeface="Dosis"/>
              <a:ea typeface="Dosis"/>
              <a:cs typeface="Dosis"/>
              <a:sym typeface="Dosis"/>
            </a:endParaRPr>
          </a:p>
        </p:txBody>
      </p:sp>
      <p:sp>
        <p:nvSpPr>
          <p:cNvPr id="174" name="Google Shape;174;p25"/>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pic>
        <p:nvPicPr>
          <p:cNvPr descr="https://lh3.googleusercontent.com/t4n0Zf_zTrCkVCeuICOTZBUlTxxkqOCeYOkOK3oMEIeLLk0Q6_it1WfhgcQVjEFTxwqVh2GqcgFN2b9KkJTaWUnWYROuSbH2dqCJrieq7I_CGQde1iJwEXD7dDLbvkXzW2wn4VD7mvg" id="175" name="Google Shape;175;p25"/>
          <p:cNvPicPr preferRelativeResize="0"/>
          <p:nvPr/>
        </p:nvPicPr>
        <p:blipFill rotWithShape="1">
          <a:blip r:embed="rId3">
            <a:alphaModFix/>
          </a:blip>
          <a:srcRect b="0" l="0" r="0" t="0"/>
          <a:stretch/>
        </p:blipFill>
        <p:spPr>
          <a:xfrm>
            <a:off x="1536246" y="1379537"/>
            <a:ext cx="7259411" cy="30125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81" name="Google Shape;181;p26"/>
          <p:cNvSpPr txBox="1"/>
          <p:nvPr/>
        </p:nvSpPr>
        <p:spPr>
          <a:xfrm>
            <a:off x="947057" y="821701"/>
            <a:ext cx="7641772" cy="3537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We have decided to use python for the algorithm and model implementation. Therefore most suitable language is python to implement an API. Eve is an open source Python REST API framework designed for human beings. It allows to effortlessly build and deploy highly customizable, fully featured RESTful Web Services.</a:t>
            </a:r>
            <a:br>
              <a:rPr b="0" i="0" lang="en-US" sz="18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Data Encryption</a:t>
            </a:r>
            <a:endParaRPr b="0" i="0" sz="2800" u="none" cap="none" strike="noStrike">
              <a:solidFill>
                <a:srgbClr val="FFFFFF"/>
              </a:solidFill>
              <a:latin typeface="Dosis"/>
              <a:ea typeface="Dosis"/>
              <a:cs typeface="Dosis"/>
              <a:sym typeface="Dosis"/>
            </a:endParaRPr>
          </a:p>
        </p:txBody>
      </p:sp>
      <p:sp>
        <p:nvSpPr>
          <p:cNvPr id="187" name="Google Shape;187;p27"/>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pic>
        <p:nvPicPr>
          <p:cNvPr descr="https://lh5.googleusercontent.com/-80jvan9XC47FmJkdgyGGuwcfd02VTr64ZUnYbbUyRMu2MUJgtSvtdZXWMarPpAqxE7272sbb4Qsg6S7wvlyRdFeKWDXNYGCpN9n7ldOcXR0y_Z2N3pHAipc8-XNoEMzOgA1uFjcm4M" id="188" name="Google Shape;188;p27"/>
          <p:cNvPicPr preferRelativeResize="0"/>
          <p:nvPr/>
        </p:nvPicPr>
        <p:blipFill rotWithShape="1">
          <a:blip r:embed="rId3">
            <a:alphaModFix/>
          </a:blip>
          <a:srcRect b="0" l="0" r="0" t="0"/>
          <a:stretch/>
        </p:blipFill>
        <p:spPr>
          <a:xfrm>
            <a:off x="2731911" y="1103132"/>
            <a:ext cx="4573511" cy="37265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194" name="Google Shape;194;p28"/>
          <p:cNvSpPr txBox="1"/>
          <p:nvPr/>
        </p:nvSpPr>
        <p:spPr>
          <a:xfrm>
            <a:off x="957943" y="1028530"/>
            <a:ext cx="7837714" cy="385915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Arial"/>
                <a:ea typeface="Arial"/>
                <a:cs typeface="Arial"/>
                <a:sym typeface="Arial"/>
              </a:rPr>
              <a:t>Encryption is a way of keeping the data safe and confidential as it is sent over the internet.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Arial"/>
                <a:ea typeface="Arial"/>
                <a:cs typeface="Arial"/>
                <a:sym typeface="Arial"/>
              </a:rPr>
              <a:t>We have decided to use International Data Encryption Algorithm(IDEA) to encrypt the raw data set.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Arial"/>
                <a:ea typeface="Arial"/>
                <a:cs typeface="Arial"/>
                <a:sym typeface="Arial"/>
              </a:rPr>
              <a:t>End use can upload the raw data set and can add their own password. System will automatically encrypt the row data set and the user password.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Arial"/>
                <a:ea typeface="Arial"/>
                <a:cs typeface="Arial"/>
                <a:sym typeface="Arial"/>
              </a:rPr>
              <a:t>For this process we provide a minified JS file to do the encryption. This minified JS file will be compatible for all front end languages.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Dosis"/>
              <a:ea typeface="Dosis"/>
              <a:cs typeface="Dosis"/>
              <a:sym typeface="Dosi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Gantt Chart</a:t>
            </a:r>
            <a:endParaRPr b="0" i="0" sz="2800" u="none" cap="none" strike="noStrike">
              <a:solidFill>
                <a:srgbClr val="FFFFFF"/>
              </a:solidFill>
              <a:latin typeface="Dosis"/>
              <a:ea typeface="Dosis"/>
              <a:cs typeface="Dosis"/>
              <a:sym typeface="Dosis"/>
            </a:endParaRPr>
          </a:p>
        </p:txBody>
      </p:sp>
      <p:sp>
        <p:nvSpPr>
          <p:cNvPr id="200" name="Google Shape;200;p2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pic>
        <p:nvPicPr>
          <p:cNvPr descr="https://lh5.googleusercontent.com/sIYF1p2nIe0kJmdSQSou8bf-ZFcdKEtyfv5rOUGL-v-Hdz3CQBlY_kOHrP-4C9m5yrMoFM6Yn4oMrxTMkhnlTpL5o-L9xcaiQQsy3IEUWV8P0-FxVx8RRF4s6ZlDqpQQE-Y0ehMV" id="201" name="Google Shape;201;p29"/>
          <p:cNvPicPr preferRelativeResize="0"/>
          <p:nvPr/>
        </p:nvPicPr>
        <p:blipFill rotWithShape="1">
          <a:blip r:embed="rId3">
            <a:alphaModFix/>
          </a:blip>
          <a:srcRect b="0" l="0" r="0" t="0"/>
          <a:stretch/>
        </p:blipFill>
        <p:spPr>
          <a:xfrm>
            <a:off x="1151467" y="1131647"/>
            <a:ext cx="7890879" cy="36471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207" name="Google Shape;207;p30"/>
          <p:cNvSpPr txBox="1"/>
          <p:nvPr>
            <p:ph idx="4294967295" type="ctrTitle"/>
          </p:nvPr>
        </p:nvSpPr>
        <p:spPr>
          <a:xfrm>
            <a:off x="2347560" y="3018897"/>
            <a:ext cx="6672262" cy="1160462"/>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Dosis"/>
              <a:buNone/>
            </a:pPr>
            <a:r>
              <a:rPr b="0" i="0" lang="en-US" sz="4000" u="none" cap="none" strike="noStrike">
                <a:solidFill>
                  <a:srgbClr val="FF8700"/>
                </a:solidFill>
                <a:latin typeface="Dosis"/>
                <a:ea typeface="Dosis"/>
                <a:cs typeface="Dosis"/>
                <a:sym typeface="Dosis"/>
              </a:rPr>
              <a:t>THANK YOU</a:t>
            </a:r>
            <a:endParaRPr b="0" i="0" sz="4000" u="none" cap="none" strike="noStrike">
              <a:solidFill>
                <a:srgbClr val="FF8700"/>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INTRODUCTION</a:t>
            </a:r>
            <a:endParaRPr b="0" i="0" sz="2800" u="none" cap="none" strike="noStrike">
              <a:solidFill>
                <a:srgbClr val="FFFFFF"/>
              </a:solidFill>
              <a:latin typeface="Dosis"/>
              <a:ea typeface="Dosis"/>
              <a:cs typeface="Dosis"/>
              <a:sym typeface="Dosis"/>
            </a:endParaRPr>
          </a:p>
        </p:txBody>
      </p:sp>
      <p:sp>
        <p:nvSpPr>
          <p:cNvPr id="57" name="Google Shape;57;p8"/>
          <p:cNvSpPr txBox="1"/>
          <p:nvPr>
            <p:ph idx="1" type="body"/>
          </p:nvPr>
        </p:nvSpPr>
        <p:spPr>
          <a:xfrm>
            <a:off x="957943" y="1028530"/>
            <a:ext cx="7500308" cy="35379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With rapid development of electronic commerce the number of transactions by credit cards are increasing rapidly, therefore cases of transaction fraud are also increasing.</a:t>
            </a:r>
            <a:endParaRPr/>
          </a:p>
          <a:p>
            <a:pPr indent="0" lvl="0" marL="63500" marR="0" rtl="0" algn="l">
              <a:lnSpc>
                <a:spcPct val="100000"/>
              </a:lnSpc>
              <a:spcBef>
                <a:spcPts val="600"/>
              </a:spcBef>
              <a:spcAft>
                <a:spcPts val="0"/>
              </a:spcAft>
              <a:buClr>
                <a:srgbClr val="FF8700"/>
              </a:buClr>
              <a:buSzPts val="2600"/>
              <a:buFont typeface="Roboto"/>
              <a:buNone/>
            </a:pPr>
            <a:r>
              <a:rPr b="0" i="0" lang="en-US" sz="1800" u="none" cap="none" strike="noStrike">
                <a:solidFill>
                  <a:srgbClr val="222222"/>
                </a:solidFill>
                <a:latin typeface="Roboto"/>
                <a:ea typeface="Roboto"/>
                <a:cs typeface="Roboto"/>
                <a:sym typeface="Roboto"/>
              </a:rPr>
              <a:t>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 credit card fraud is a wrongful or criminal deception aimed to bring ﬁnancial or personal gain. </a:t>
            </a:r>
            <a:endParaRPr b="0" i="0" sz="1800" u="none" cap="none" strike="noStrike">
              <a:solidFill>
                <a:srgbClr val="222222"/>
              </a:solidFill>
              <a:latin typeface="Roboto"/>
              <a:ea typeface="Roboto"/>
              <a:cs typeface="Roboto"/>
              <a:sym typeface="Roboto"/>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In simple terms, Credit Card Fraud is defined as when an individual uses another individual’s credit card for personal reasons while the owner of the card and the card issuer are not aware of the fact that the card is being used. </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58" name="Google Shape;58;p8"/>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9"/>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sp>
        <p:nvSpPr>
          <p:cNvPr id="64" name="Google Shape;64;p9"/>
          <p:cNvSpPr txBox="1"/>
          <p:nvPr/>
        </p:nvSpPr>
        <p:spPr>
          <a:xfrm>
            <a:off x="947057" y="821701"/>
            <a:ext cx="7641772" cy="3537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Credit card fraud has been divided into two types; Offline fraud and Online fraud.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285750" lvl="8"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Offline fraud is committed by using a stolen physical card at call center or any other place.</a:t>
            </a:r>
            <a:endParaRPr/>
          </a:p>
          <a:p>
            <a:pPr indent="0" lvl="8" marL="0" marR="0" rtl="0" algn="l">
              <a:lnSpc>
                <a:spcPct val="10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a:p>
            <a:pPr indent="-285750" lvl="8" marL="285750" marR="0" rtl="0" algn="l">
              <a:lnSpc>
                <a:spcPct val="1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Online fraud is committed via internet, phone, shopping, web, or in absence of card holder.</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0"/>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RESEARCH PROBLEM</a:t>
            </a:r>
            <a:endParaRPr b="0" i="0" sz="2800" u="none" cap="none" strike="noStrike">
              <a:solidFill>
                <a:srgbClr val="FFFFFF"/>
              </a:solidFill>
              <a:latin typeface="Dosis"/>
              <a:ea typeface="Dosis"/>
              <a:cs typeface="Dosis"/>
              <a:sym typeface="Dosis"/>
            </a:endParaRPr>
          </a:p>
        </p:txBody>
      </p:sp>
      <p:sp>
        <p:nvSpPr>
          <p:cNvPr id="70" name="Google Shape;70;p10"/>
          <p:cNvSpPr txBox="1"/>
          <p:nvPr>
            <p:ph idx="1" type="body"/>
          </p:nvPr>
        </p:nvSpPr>
        <p:spPr>
          <a:xfrm>
            <a:off x="968829" y="1028530"/>
            <a:ext cx="5170714" cy="35379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Occurrence of fraud on credit cards make huge financial losses to both bank and card holder.</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According to the Nilson Report in October 2016, more than $31 trillion were generated worldwide by online payment systems in 2015, increasing 7.3% than 2014.</a:t>
            </a:r>
            <a:endParaRPr/>
          </a:p>
          <a:p>
            <a:pPr indent="0" lvl="0" marL="63500" marR="0" rtl="0" algn="l">
              <a:lnSpc>
                <a:spcPct val="100000"/>
              </a:lnSpc>
              <a:spcBef>
                <a:spcPts val="600"/>
              </a:spcBef>
              <a:spcAft>
                <a:spcPts val="0"/>
              </a:spcAft>
              <a:buClr>
                <a:srgbClr val="FF8700"/>
              </a:buClr>
              <a:buSzPts val="2600"/>
              <a:buFont typeface="Roboto"/>
              <a:buNone/>
            </a:pPr>
            <a:r>
              <a:t/>
            </a:r>
            <a:endParaRPr b="0" i="0" sz="1800" u="none" cap="none" strike="noStrike">
              <a:solidFill>
                <a:srgbClr val="222222"/>
              </a:solidFill>
              <a:latin typeface="Roboto"/>
              <a:ea typeface="Roboto"/>
              <a:cs typeface="Roboto"/>
              <a:sym typeface="Roboto"/>
            </a:endParaRPr>
          </a:p>
          <a:p>
            <a:pPr indent="-393700" lvl="0" marL="457200" marR="0" rtl="0" algn="l">
              <a:lnSpc>
                <a:spcPct val="100000"/>
              </a:lnSpc>
              <a:spcBef>
                <a:spcPts val="600"/>
              </a:spcBef>
              <a:spcAft>
                <a:spcPts val="0"/>
              </a:spcAft>
              <a:buClr>
                <a:srgbClr val="FF8700"/>
              </a:buClr>
              <a:buSzPts val="2600"/>
              <a:buFont typeface="Noto Sans Symbols"/>
              <a:buChar char="▪"/>
            </a:pPr>
            <a:r>
              <a:rPr b="0" i="0" lang="en-US" sz="1800" u="none" cap="none" strike="noStrike">
                <a:solidFill>
                  <a:srgbClr val="222222"/>
                </a:solidFill>
                <a:latin typeface="Roboto"/>
                <a:ea typeface="Roboto"/>
                <a:cs typeface="Roboto"/>
                <a:sym typeface="Roboto"/>
              </a:rPr>
              <a:t>Worldwide losses from credit card fraud rose to $21 billion in 2015, and will possibly reach $31 billion by 2020.</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71" name="Google Shape;71;p10"/>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FFFFFF"/>
                </a:solidFill>
                <a:latin typeface="Roboto"/>
                <a:ea typeface="Roboto"/>
                <a:cs typeface="Roboto"/>
                <a:sym typeface="Roboto"/>
              </a:rPr>
              <a:t>5</a:t>
            </a:r>
            <a:endParaRPr b="1" i="0" sz="1300" u="none" cap="none" strike="noStrike">
              <a:solidFill>
                <a:srgbClr val="FFFFFF"/>
              </a:solidFill>
              <a:latin typeface="Roboto"/>
              <a:ea typeface="Roboto"/>
              <a:cs typeface="Roboto"/>
              <a:sym typeface="Roboto"/>
            </a:endParaRPr>
          </a:p>
        </p:txBody>
      </p:sp>
      <p:pic>
        <p:nvPicPr>
          <p:cNvPr descr="https://lh6.googleusercontent.com/DxuwwrxdygZMM4cAFhQqjs0yLBzwlRJi4BGXDjvSFkLr2dCMP2sgSDiHp1T3ELO1MA7DZCXA3PVmUvm47Ywupl5QzzqW6Nh0c7EB-3Sbp0J2Wl7IeW3onMO5lvD5UmkAxlPEmrjeCls" id="72" name="Google Shape;72;p10"/>
          <p:cNvPicPr preferRelativeResize="0"/>
          <p:nvPr/>
        </p:nvPicPr>
        <p:blipFill rotWithShape="1">
          <a:blip r:embed="rId3">
            <a:alphaModFix/>
          </a:blip>
          <a:srcRect b="0" l="0" r="0" t="0"/>
          <a:stretch/>
        </p:blipFill>
        <p:spPr>
          <a:xfrm>
            <a:off x="6306005" y="1128712"/>
            <a:ext cx="2685596" cy="36395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1"/>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RESEARCH GAP</a:t>
            </a:r>
            <a:endParaRPr b="0" i="0" sz="2800" u="none" cap="none" strike="noStrike">
              <a:solidFill>
                <a:srgbClr val="FFFFFF"/>
              </a:solidFill>
              <a:latin typeface="Dosis"/>
              <a:ea typeface="Dosis"/>
              <a:cs typeface="Dosis"/>
              <a:sym typeface="Dosis"/>
            </a:endParaRPr>
          </a:p>
        </p:txBody>
      </p:sp>
      <p:sp>
        <p:nvSpPr>
          <p:cNvPr id="78" name="Google Shape;78;p11"/>
          <p:cNvSpPr txBox="1"/>
          <p:nvPr>
            <p:ph idx="1" type="body"/>
          </p:nvPr>
        </p:nvSpPr>
        <p:spPr>
          <a:xfrm>
            <a:off x="990599" y="1028530"/>
            <a:ext cx="7641771" cy="35379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50000"/>
              </a:lnSpc>
              <a:spcBef>
                <a:spcPts val="600"/>
              </a:spcBef>
              <a:spcAft>
                <a:spcPts val="0"/>
              </a:spcAft>
              <a:buClr>
                <a:srgbClr val="FF8700"/>
              </a:buClr>
              <a:buSzPts val="3000"/>
              <a:buFont typeface="Noto Sans Symbols"/>
              <a:buChar char="▪"/>
            </a:pPr>
            <a:r>
              <a:rPr b="0" i="0" lang="en-US" sz="1800" u="none" cap="none" strike="noStrike">
                <a:solidFill>
                  <a:srgbClr val="222222"/>
                </a:solidFill>
                <a:latin typeface="Roboto"/>
                <a:ea typeface="Roboto"/>
                <a:cs typeface="Roboto"/>
                <a:sym typeface="Roboto"/>
              </a:rPr>
              <a:t>The state of art today and the approach we choose</a:t>
            </a:r>
            <a:endParaRPr/>
          </a:p>
          <a:p>
            <a:pPr indent="-228600" lvl="0" marL="457200" marR="0" rtl="0" algn="l">
              <a:lnSpc>
                <a:spcPct val="100000"/>
              </a:lnSpc>
              <a:spcBef>
                <a:spcPts val="600"/>
              </a:spcBef>
              <a:spcAft>
                <a:spcPts val="0"/>
              </a:spcAft>
              <a:buClr>
                <a:srgbClr val="FF8700"/>
              </a:buClr>
              <a:buSzPts val="2600"/>
              <a:buFont typeface="Roboto"/>
              <a:buNone/>
            </a:pPr>
            <a:r>
              <a:t/>
            </a:r>
            <a:endParaRPr b="0" i="0" sz="2600" u="none" cap="none" strike="noStrike">
              <a:solidFill>
                <a:srgbClr val="222222"/>
              </a:solidFill>
              <a:latin typeface="Roboto"/>
              <a:ea typeface="Roboto"/>
              <a:cs typeface="Roboto"/>
              <a:sym typeface="Roboto"/>
            </a:endParaRPr>
          </a:p>
        </p:txBody>
      </p:sp>
      <p:sp>
        <p:nvSpPr>
          <p:cNvPr id="79" name="Google Shape;79;p1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FFFFFF"/>
                </a:solidFill>
                <a:latin typeface="Roboto"/>
                <a:ea typeface="Roboto"/>
                <a:cs typeface="Roboto"/>
                <a:sym typeface="Roboto"/>
              </a:rPr>
              <a:t>5</a:t>
            </a:r>
            <a:endParaRPr b="1" i="0" sz="1300" u="none" cap="none" strike="noStrike">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2"/>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PROPOSED</a:t>
            </a:r>
            <a:r>
              <a:rPr b="1" i="0" lang="en-US" sz="2800" u="none" cap="none" strike="noStrike">
                <a:solidFill>
                  <a:srgbClr val="FFFFFF"/>
                </a:solidFill>
                <a:latin typeface="Dosis"/>
                <a:ea typeface="Dosis"/>
                <a:cs typeface="Dosis"/>
                <a:sym typeface="Dosis"/>
              </a:rPr>
              <a:t> SOLUTION</a:t>
            </a:r>
            <a:endParaRPr b="0" i="0" sz="2800" u="none" cap="none" strike="noStrike">
              <a:solidFill>
                <a:srgbClr val="FFFFFF"/>
              </a:solidFill>
              <a:latin typeface="Dosis"/>
              <a:ea typeface="Dosis"/>
              <a:cs typeface="Dosis"/>
              <a:sym typeface="Dosis"/>
            </a:endParaRPr>
          </a:p>
        </p:txBody>
      </p:sp>
      <p:sp>
        <p:nvSpPr>
          <p:cNvPr id="85" name="Google Shape;85;p1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FFFFFF"/>
                </a:solidFill>
                <a:latin typeface="Roboto"/>
                <a:ea typeface="Roboto"/>
                <a:cs typeface="Roboto"/>
                <a:sym typeface="Roboto"/>
              </a:rPr>
              <a:t>5</a:t>
            </a:r>
            <a:endParaRPr b="1" i="0" sz="1300" u="none" cap="none" strike="noStrike">
              <a:solidFill>
                <a:srgbClr val="FFFFFF"/>
              </a:solidFill>
              <a:latin typeface="Roboto"/>
              <a:ea typeface="Roboto"/>
              <a:cs typeface="Roboto"/>
              <a:sym typeface="Roboto"/>
            </a:endParaRPr>
          </a:p>
        </p:txBody>
      </p:sp>
      <p:pic>
        <p:nvPicPr>
          <p:cNvPr descr="https://lh6.googleusercontent.com/7noBjOrawNsC5OAyu7j4NYfu54EgxSiL-bPAoz1RLX_V_fvaHKTtjKvQBpVdj2bmK9jrQsIE1Acz_PYQhhFTP6TBJMz8NuY1f1SkTBgDPEYW8K9Snrv91BhQFUfHeSJ_I2zjUfw6UuI" id="86" name="Google Shape;86;p12"/>
          <p:cNvPicPr preferRelativeResize="0"/>
          <p:nvPr/>
        </p:nvPicPr>
        <p:blipFill rotWithShape="1">
          <a:blip r:embed="rId3">
            <a:alphaModFix/>
          </a:blip>
          <a:srcRect b="0" l="0" r="0" t="0"/>
          <a:stretch/>
        </p:blipFill>
        <p:spPr>
          <a:xfrm>
            <a:off x="1287690" y="1218747"/>
            <a:ext cx="7486650" cy="355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Dosis"/>
              <a:buNone/>
            </a:pPr>
            <a:r>
              <a:rPr b="0" i="0" lang="en-US" sz="2800" u="none" cap="none" strike="noStrike">
                <a:solidFill>
                  <a:srgbClr val="FFFFFF"/>
                </a:solidFill>
                <a:latin typeface="Dosis"/>
                <a:ea typeface="Dosis"/>
                <a:cs typeface="Dosis"/>
                <a:sym typeface="Dosis"/>
              </a:rPr>
              <a:t>ALGORITHMS USED</a:t>
            </a:r>
            <a:endParaRPr b="0" i="0" sz="2800" u="none" cap="none" strike="noStrike">
              <a:solidFill>
                <a:srgbClr val="FFFFFF"/>
              </a:solidFill>
              <a:latin typeface="Dosis"/>
              <a:ea typeface="Dosis"/>
              <a:cs typeface="Dosis"/>
              <a:sym typeface="Dosis"/>
            </a:endParaRPr>
          </a:p>
        </p:txBody>
      </p:sp>
      <p:sp>
        <p:nvSpPr>
          <p:cNvPr id="92" name="Google Shape;92;p1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FFFFFF"/>
                </a:solidFill>
                <a:latin typeface="Roboto"/>
                <a:ea typeface="Roboto"/>
                <a:cs typeface="Roboto"/>
                <a:sym typeface="Roboto"/>
              </a:rPr>
              <a:t>5</a:t>
            </a:r>
            <a:endParaRPr b="1" i="0" sz="1300" u="none" cap="none" strike="noStrike">
              <a:solidFill>
                <a:srgbClr val="FFFFFF"/>
              </a:solidFill>
              <a:latin typeface="Roboto"/>
              <a:ea typeface="Roboto"/>
              <a:cs typeface="Roboto"/>
              <a:sym typeface="Roboto"/>
            </a:endParaRPr>
          </a:p>
        </p:txBody>
      </p:sp>
      <p:sp>
        <p:nvSpPr>
          <p:cNvPr id="93" name="Google Shape;93;p13"/>
          <p:cNvSpPr txBox="1"/>
          <p:nvPr/>
        </p:nvSpPr>
        <p:spPr>
          <a:xfrm>
            <a:off x="1045028" y="1224472"/>
            <a:ext cx="7641772" cy="3537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Support Vector Machine</a:t>
            </a:r>
            <a:endParaRPr/>
          </a:p>
          <a:p>
            <a:pPr indent="-285750" lvl="0" marL="285750" marR="0" rtl="0" algn="l">
              <a:lnSpc>
                <a:spcPct val="2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Logistic Regression</a:t>
            </a:r>
            <a:endParaRPr/>
          </a:p>
          <a:p>
            <a:pPr indent="-285750" lvl="0" marL="285750" marR="0" rtl="0" algn="l">
              <a:lnSpc>
                <a:spcPct val="2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Neural Networks</a:t>
            </a:r>
            <a:endParaRPr/>
          </a:p>
          <a:p>
            <a:pPr indent="-285750" lvl="0" marL="285750" marR="0" rtl="0" algn="l">
              <a:lnSpc>
                <a:spcPct val="200000"/>
              </a:lnSpc>
              <a:spcBef>
                <a:spcPts val="0"/>
              </a:spcBef>
              <a:spcAft>
                <a:spcPts val="0"/>
              </a:spcAft>
              <a:buClr>
                <a:srgbClr val="FF8700"/>
              </a:buClr>
              <a:buSzPts val="1800"/>
              <a:buFont typeface="Noto Sans Symbols"/>
              <a:buChar char="▪"/>
            </a:pPr>
            <a:r>
              <a:rPr b="0" i="0" lang="en-US" sz="1800" u="none" cap="none" strike="noStrike">
                <a:solidFill>
                  <a:srgbClr val="000000"/>
                </a:solidFill>
                <a:latin typeface="Roboto"/>
                <a:ea typeface="Roboto"/>
                <a:cs typeface="Roboto"/>
                <a:sym typeface="Roboto"/>
              </a:rPr>
              <a:t>Decision tree</a:t>
            </a:r>
            <a:br>
              <a:rPr b="0" i="0" lang="en-US" sz="18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FFFFFF"/>
                </a:solidFill>
                <a:latin typeface="Roboto"/>
                <a:ea typeface="Roboto"/>
                <a:cs typeface="Roboto"/>
                <a:sym typeface="Roboto"/>
              </a:rPr>
              <a:t>‹#›</a:t>
            </a:fld>
            <a:endParaRPr b="1" i="0" sz="1300" u="none" cap="none" strike="noStrike">
              <a:solidFill>
                <a:srgbClr val="FFFFFF"/>
              </a:solidFill>
              <a:latin typeface="Roboto"/>
              <a:ea typeface="Roboto"/>
              <a:cs typeface="Roboto"/>
              <a:sym typeface="Roboto"/>
            </a:endParaRPr>
          </a:p>
        </p:txBody>
      </p:sp>
      <p:pic>
        <p:nvPicPr>
          <p:cNvPr descr="https://lh6.googleusercontent.com/2Q_y9_sYp68J3v5Yw8B-SSDPhJ55cPkUqN1fUZLRZvRpmP7k3-ZaSOmptwDlNtKZea6GUi7RGZXFQ58ZF0U-RohF7B_nKN62VQxd3xxBgdvK6g1vJmt0liZf6s72aywVMVzkoYft0Pc" id="99" name="Google Shape;99;p14"/>
          <p:cNvPicPr preferRelativeResize="0"/>
          <p:nvPr/>
        </p:nvPicPr>
        <p:blipFill rotWithShape="1">
          <a:blip r:embed="rId3">
            <a:alphaModFix/>
          </a:blip>
          <a:srcRect b="0" l="0" r="0" t="0"/>
          <a:stretch/>
        </p:blipFill>
        <p:spPr>
          <a:xfrm>
            <a:off x="2909661" y="500743"/>
            <a:ext cx="5953125"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