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72" r:id="rId3"/>
    <p:sldId id="295" r:id="rId4"/>
    <p:sldId id="260" r:id="rId5"/>
    <p:sldId id="269" r:id="rId6"/>
    <p:sldId id="274" r:id="rId7"/>
    <p:sldId id="256" r:id="rId8"/>
    <p:sldId id="297" r:id="rId9"/>
    <p:sldId id="287" r:id="rId10"/>
    <p:sldId id="276" r:id="rId11"/>
    <p:sldId id="303" r:id="rId12"/>
    <p:sldId id="313" r:id="rId13"/>
    <p:sldId id="314" r:id="rId14"/>
    <p:sldId id="308" r:id="rId15"/>
    <p:sldId id="309" r:id="rId16"/>
    <p:sldId id="312" r:id="rId17"/>
    <p:sldId id="311" r:id="rId18"/>
    <p:sldId id="285" r:id="rId19"/>
    <p:sldId id="298" r:id="rId20"/>
    <p:sldId id="294"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UDH PRATAP SINGH" initials="APS" lastIdx="1" clrIdx="0">
    <p:extLst>
      <p:ext uri="{19B8F6BF-5375-455C-9EA6-DF929625EA0E}">
        <p15:presenceInfo xmlns:p15="http://schemas.microsoft.com/office/powerpoint/2012/main" userId="ANURUDH PRATAP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63" d="100"/>
          <a:sy n="163" d="100"/>
        </p:scale>
        <p:origin x="200" y="32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Rajput" userId="dbaab8c12e4c770c" providerId="LiveId" clId="{27D619EB-7BD2-4190-84F3-42282137FBDB}"/>
    <pc:docChg chg="undo redo custSel delSld modSld">
      <pc:chgData name="Anubhav Rajput" userId="dbaab8c12e4c770c" providerId="LiveId" clId="{27D619EB-7BD2-4190-84F3-42282137FBDB}" dt="2023-05-07T07:18:26.797" v="1632" actId="1076"/>
      <pc:docMkLst>
        <pc:docMk/>
      </pc:docMkLst>
      <pc:sldChg chg="modSp mod">
        <pc:chgData name="Anubhav Rajput" userId="dbaab8c12e4c770c" providerId="LiveId" clId="{27D619EB-7BD2-4190-84F3-42282137FBDB}" dt="2023-05-07T07:14:02.775" v="1616" actId="20577"/>
        <pc:sldMkLst>
          <pc:docMk/>
          <pc:sldMk cId="3261153336" sldId="256"/>
        </pc:sldMkLst>
        <pc:spChg chg="mod">
          <ac:chgData name="Anubhav Rajput" userId="dbaab8c12e4c770c" providerId="LiveId" clId="{27D619EB-7BD2-4190-84F3-42282137FBDB}" dt="2023-05-07T07:14:02.775" v="1616" actId="20577"/>
          <ac:spMkLst>
            <pc:docMk/>
            <pc:sldMk cId="3261153336" sldId="256"/>
            <ac:spMk id="9" creationId="{F60A2335-5D24-41B4-BDD4-E7B3AFCB9382}"/>
          </ac:spMkLst>
        </pc:spChg>
      </pc:sldChg>
      <pc:sldChg chg="modSp mod">
        <pc:chgData name="Anubhav Rajput" userId="dbaab8c12e4c770c" providerId="LiveId" clId="{27D619EB-7BD2-4190-84F3-42282137FBDB}" dt="2023-05-01T11:45:57.645" v="1090" actId="20577"/>
        <pc:sldMkLst>
          <pc:docMk/>
          <pc:sldMk cId="1429792216" sldId="260"/>
        </pc:sldMkLst>
        <pc:spChg chg="mod">
          <ac:chgData name="Anubhav Rajput" userId="dbaab8c12e4c770c" providerId="LiveId" clId="{27D619EB-7BD2-4190-84F3-42282137FBDB}" dt="2023-05-01T11:45:57.645" v="1090" actId="20577"/>
          <ac:spMkLst>
            <pc:docMk/>
            <pc:sldMk cId="1429792216" sldId="260"/>
            <ac:spMk id="3" creationId="{C7361F6E-A9A4-45BB-A118-39E295B3FCE1}"/>
          </ac:spMkLst>
        </pc:spChg>
      </pc:sldChg>
      <pc:sldChg chg="modSp mod">
        <pc:chgData name="Anubhav Rajput" userId="dbaab8c12e4c770c" providerId="LiveId" clId="{27D619EB-7BD2-4190-84F3-42282137FBDB}" dt="2023-05-01T06:12:29.767" v="27" actId="114"/>
        <pc:sldMkLst>
          <pc:docMk/>
          <pc:sldMk cId="2171842612" sldId="269"/>
        </pc:sldMkLst>
        <pc:spChg chg="mod">
          <ac:chgData name="Anubhav Rajput" userId="dbaab8c12e4c770c" providerId="LiveId" clId="{27D619EB-7BD2-4190-84F3-42282137FBDB}" dt="2023-05-01T06:12:29.767" v="27" actId="114"/>
          <ac:spMkLst>
            <pc:docMk/>
            <pc:sldMk cId="2171842612" sldId="269"/>
            <ac:spMk id="7" creationId="{7D193B44-44FE-4852-A88A-ADF551D3932D}"/>
          </ac:spMkLst>
        </pc:spChg>
      </pc:sldChg>
      <pc:sldChg chg="addSp modSp mod">
        <pc:chgData name="Anubhav Rajput" userId="dbaab8c12e4c770c" providerId="LiveId" clId="{27D619EB-7BD2-4190-84F3-42282137FBDB}" dt="2023-05-01T07:04:19.730" v="176" actId="1076"/>
        <pc:sldMkLst>
          <pc:docMk/>
          <pc:sldMk cId="3882841325" sldId="276"/>
        </pc:sldMkLst>
        <pc:spChg chg="mod">
          <ac:chgData name="Anubhav Rajput" userId="dbaab8c12e4c770c" providerId="LiveId" clId="{27D619EB-7BD2-4190-84F3-42282137FBDB}" dt="2023-05-01T07:04:19.730" v="176" actId="1076"/>
          <ac:spMkLst>
            <pc:docMk/>
            <pc:sldMk cId="3882841325" sldId="276"/>
            <ac:spMk id="3" creationId="{D4D06DE3-7C5A-2B26-7379-E31ED8D3CC0C}"/>
          </ac:spMkLst>
        </pc:spChg>
        <pc:picChg chg="add mod modCrop">
          <ac:chgData name="Anubhav Rajput" userId="dbaab8c12e4c770c" providerId="LiveId" clId="{27D619EB-7BD2-4190-84F3-42282137FBDB}" dt="2023-05-01T07:04:01.619" v="175" actId="14100"/>
          <ac:picMkLst>
            <pc:docMk/>
            <pc:sldMk cId="3882841325" sldId="276"/>
            <ac:picMk id="5" creationId="{D0131C2A-9C51-0894-A655-59D1B1730555}"/>
          </ac:picMkLst>
        </pc:picChg>
      </pc:sldChg>
      <pc:sldChg chg="modSp mod">
        <pc:chgData name="Anubhav Rajput" userId="dbaab8c12e4c770c" providerId="LiveId" clId="{27D619EB-7BD2-4190-84F3-42282137FBDB}" dt="2023-05-01T09:02:42.539" v="1005" actId="20577"/>
        <pc:sldMkLst>
          <pc:docMk/>
          <pc:sldMk cId="2718271336" sldId="285"/>
        </pc:sldMkLst>
        <pc:spChg chg="mod">
          <ac:chgData name="Anubhav Rajput" userId="dbaab8c12e4c770c" providerId="LiveId" clId="{27D619EB-7BD2-4190-84F3-42282137FBDB}" dt="2023-05-01T09:02:42.539" v="1005" actId="20577"/>
          <ac:spMkLst>
            <pc:docMk/>
            <pc:sldMk cId="2718271336" sldId="285"/>
            <ac:spMk id="5" creationId="{C37C0B90-267D-45FE-A9BC-124A04269283}"/>
          </ac:spMkLst>
        </pc:spChg>
      </pc:sldChg>
      <pc:sldChg chg="modSp mod">
        <pc:chgData name="Anubhav Rajput" userId="dbaab8c12e4c770c" providerId="LiveId" clId="{27D619EB-7BD2-4190-84F3-42282137FBDB}" dt="2023-05-01T11:51:29.973" v="1105" actId="14100"/>
        <pc:sldMkLst>
          <pc:docMk/>
          <pc:sldMk cId="1884648934" sldId="287"/>
        </pc:sldMkLst>
        <pc:spChg chg="mod">
          <ac:chgData name="Anubhav Rajput" userId="dbaab8c12e4c770c" providerId="LiveId" clId="{27D619EB-7BD2-4190-84F3-42282137FBDB}" dt="2023-05-01T11:51:29.973" v="1105" actId="14100"/>
          <ac:spMkLst>
            <pc:docMk/>
            <pc:sldMk cId="1884648934" sldId="287"/>
            <ac:spMk id="3" creationId="{C46AD34B-33EF-4445-A54B-78E29F9DCA32}"/>
          </ac:spMkLst>
        </pc:spChg>
      </pc:sldChg>
      <pc:sldChg chg="modSp mod">
        <pc:chgData name="Anubhav Rajput" userId="dbaab8c12e4c770c" providerId="LiveId" clId="{27D619EB-7BD2-4190-84F3-42282137FBDB}" dt="2023-05-01T06:11:10.295" v="18" actId="20577"/>
        <pc:sldMkLst>
          <pc:docMk/>
          <pc:sldMk cId="3684590038" sldId="295"/>
        </pc:sldMkLst>
        <pc:spChg chg="mod">
          <ac:chgData name="Anubhav Rajput" userId="dbaab8c12e4c770c" providerId="LiveId" clId="{27D619EB-7BD2-4190-84F3-42282137FBDB}" dt="2023-05-01T06:10:40.942" v="0" actId="1076"/>
          <ac:spMkLst>
            <pc:docMk/>
            <pc:sldMk cId="3684590038" sldId="295"/>
            <ac:spMk id="2" creationId="{BA08D559-8663-43DA-B8FC-96326B8EFFD2}"/>
          </ac:spMkLst>
        </pc:spChg>
        <pc:spChg chg="mod">
          <ac:chgData name="Anubhav Rajput" userId="dbaab8c12e4c770c" providerId="LiveId" clId="{27D619EB-7BD2-4190-84F3-42282137FBDB}" dt="2023-05-01T06:11:10.295" v="18" actId="20577"/>
          <ac:spMkLst>
            <pc:docMk/>
            <pc:sldMk cId="3684590038" sldId="295"/>
            <ac:spMk id="3" creationId="{362F63DF-A883-4CE5-847B-E0FA77796D62}"/>
          </ac:spMkLst>
        </pc:spChg>
      </pc:sldChg>
      <pc:sldChg chg="addSp delSp modSp mod">
        <pc:chgData name="Anubhav Rajput" userId="dbaab8c12e4c770c" providerId="LiveId" clId="{27D619EB-7BD2-4190-84F3-42282137FBDB}" dt="2023-05-07T07:17:07.453" v="1623" actId="1076"/>
        <pc:sldMkLst>
          <pc:docMk/>
          <pc:sldMk cId="4262164452" sldId="297"/>
        </pc:sldMkLst>
        <pc:picChg chg="add mod">
          <ac:chgData name="Anubhav Rajput" userId="dbaab8c12e4c770c" providerId="LiveId" clId="{27D619EB-7BD2-4190-84F3-42282137FBDB}" dt="2023-05-07T07:17:07.453" v="1623" actId="1076"/>
          <ac:picMkLst>
            <pc:docMk/>
            <pc:sldMk cId="4262164452" sldId="297"/>
            <ac:picMk id="3" creationId="{8BE67692-7CA0-14AB-BFA1-4ED5BF0CDB98}"/>
          </ac:picMkLst>
        </pc:picChg>
        <pc:picChg chg="add del mod modCrop">
          <ac:chgData name="Anubhav Rajput" userId="dbaab8c12e4c770c" providerId="LiveId" clId="{27D619EB-7BD2-4190-84F3-42282137FBDB}" dt="2023-05-01T12:02:41.395" v="1106" actId="478"/>
          <ac:picMkLst>
            <pc:docMk/>
            <pc:sldMk cId="4262164452" sldId="297"/>
            <ac:picMk id="3" creationId="{CC900F83-4ACD-39EF-7DF5-814AE95301C1}"/>
          </ac:picMkLst>
        </pc:picChg>
        <pc:picChg chg="add del mod modCrop">
          <ac:chgData name="Anubhav Rajput" userId="dbaab8c12e4c770c" providerId="LiveId" clId="{27D619EB-7BD2-4190-84F3-42282137FBDB}" dt="2023-05-07T07:14:14.846" v="1617" actId="478"/>
          <ac:picMkLst>
            <pc:docMk/>
            <pc:sldMk cId="4262164452" sldId="297"/>
            <ac:picMk id="4" creationId="{CEC362AC-71C8-5989-199F-828EBD11BA5E}"/>
          </ac:picMkLst>
        </pc:picChg>
        <pc:picChg chg="del">
          <ac:chgData name="Anubhav Rajput" userId="dbaab8c12e4c770c" providerId="LiveId" clId="{27D619EB-7BD2-4190-84F3-42282137FBDB}" dt="2023-05-01T06:13:47.475" v="32" actId="478"/>
          <ac:picMkLst>
            <pc:docMk/>
            <pc:sldMk cId="4262164452" sldId="297"/>
            <ac:picMk id="4" creationId="{F822810F-EBA2-F5CD-6FE8-4C69865C8028}"/>
          </ac:picMkLst>
        </pc:picChg>
      </pc:sldChg>
      <pc:sldChg chg="modSp mod">
        <pc:chgData name="Anubhav Rajput" userId="dbaab8c12e4c770c" providerId="LiveId" clId="{27D619EB-7BD2-4190-84F3-42282137FBDB}" dt="2023-05-01T09:19:22.967" v="1050" actId="207"/>
        <pc:sldMkLst>
          <pc:docMk/>
          <pc:sldMk cId="910020662" sldId="298"/>
        </pc:sldMkLst>
        <pc:spChg chg="mod">
          <ac:chgData name="Anubhav Rajput" userId="dbaab8c12e4c770c" providerId="LiveId" clId="{27D619EB-7BD2-4190-84F3-42282137FBDB}" dt="2023-05-01T09:19:22.967" v="1050" actId="207"/>
          <ac:spMkLst>
            <pc:docMk/>
            <pc:sldMk cId="910020662" sldId="298"/>
            <ac:spMk id="3" creationId="{6D4BA665-AD54-4C9D-BAA1-050D4B1579E7}"/>
          </ac:spMkLst>
        </pc:spChg>
      </pc:sldChg>
      <pc:sldChg chg="addSp modSp mod">
        <pc:chgData name="Anubhav Rajput" userId="dbaab8c12e4c770c" providerId="LiveId" clId="{27D619EB-7BD2-4190-84F3-42282137FBDB}" dt="2023-05-07T07:18:26.797" v="1632" actId="1076"/>
        <pc:sldMkLst>
          <pc:docMk/>
          <pc:sldMk cId="3203449276" sldId="303"/>
        </pc:sldMkLst>
        <pc:spChg chg="mod">
          <ac:chgData name="Anubhav Rajput" userId="dbaab8c12e4c770c" providerId="LiveId" clId="{27D619EB-7BD2-4190-84F3-42282137FBDB}" dt="2023-05-01T06:17:33.572" v="139" actId="20577"/>
          <ac:spMkLst>
            <pc:docMk/>
            <pc:sldMk cId="3203449276" sldId="303"/>
            <ac:spMk id="4" creationId="{A5E69BDF-99F8-A6A5-CE85-9661298741DF}"/>
          </ac:spMkLst>
        </pc:spChg>
        <pc:spChg chg="mod">
          <ac:chgData name="Anubhav Rajput" userId="dbaab8c12e4c770c" providerId="LiveId" clId="{27D619EB-7BD2-4190-84F3-42282137FBDB}" dt="2023-05-07T07:18:23.556" v="1630" actId="1076"/>
          <ac:spMkLst>
            <pc:docMk/>
            <pc:sldMk cId="3203449276" sldId="303"/>
            <ac:spMk id="6" creationId="{CB1523B0-7DA2-0233-1CB0-2BB1ECE3FC11}"/>
          </ac:spMkLst>
        </pc:spChg>
        <pc:picChg chg="add mod">
          <ac:chgData name="Anubhav Rajput" userId="dbaab8c12e4c770c" providerId="LiveId" clId="{27D619EB-7BD2-4190-84F3-42282137FBDB}" dt="2023-05-07T07:18:26.797" v="1632" actId="1076"/>
          <ac:picMkLst>
            <pc:docMk/>
            <pc:sldMk cId="3203449276" sldId="303"/>
            <ac:picMk id="3" creationId="{76B4BD02-5C23-F703-4621-BEE8864B0E15}"/>
          </ac:picMkLst>
        </pc:picChg>
      </pc:sldChg>
      <pc:sldChg chg="modSp mod">
        <pc:chgData name="Anubhav Rajput" userId="dbaab8c12e4c770c" providerId="LiveId" clId="{27D619EB-7BD2-4190-84F3-42282137FBDB}" dt="2023-05-01T12:15:18.164" v="1133" actId="1076"/>
        <pc:sldMkLst>
          <pc:docMk/>
          <pc:sldMk cId="3457730344" sldId="308"/>
        </pc:sldMkLst>
        <pc:spChg chg="mod">
          <ac:chgData name="Anubhav Rajput" userId="dbaab8c12e4c770c" providerId="LiveId" clId="{27D619EB-7BD2-4190-84F3-42282137FBDB}" dt="2023-05-01T12:15:10.913" v="1131" actId="1076"/>
          <ac:spMkLst>
            <pc:docMk/>
            <pc:sldMk cId="3457730344" sldId="308"/>
            <ac:spMk id="4" creationId="{A5E69BDF-99F8-A6A5-CE85-9661298741DF}"/>
          </ac:spMkLst>
        </pc:spChg>
        <pc:spChg chg="mod">
          <ac:chgData name="Anubhav Rajput" userId="dbaab8c12e4c770c" providerId="LiveId" clId="{27D619EB-7BD2-4190-84F3-42282137FBDB}" dt="2023-05-01T12:15:13.914" v="1132" actId="1076"/>
          <ac:spMkLst>
            <pc:docMk/>
            <pc:sldMk cId="3457730344" sldId="308"/>
            <ac:spMk id="6" creationId="{CB1523B0-7DA2-0233-1CB0-2BB1ECE3FC11}"/>
          </ac:spMkLst>
        </pc:spChg>
        <pc:picChg chg="mod">
          <ac:chgData name="Anubhav Rajput" userId="dbaab8c12e4c770c" providerId="LiveId" clId="{27D619EB-7BD2-4190-84F3-42282137FBDB}" dt="2023-05-01T12:15:18.164" v="1133" actId="1076"/>
          <ac:picMkLst>
            <pc:docMk/>
            <pc:sldMk cId="3457730344" sldId="308"/>
            <ac:picMk id="3" creationId="{35786339-82B9-DB7A-D8AF-FF424C5BA16A}"/>
          </ac:picMkLst>
        </pc:picChg>
      </pc:sldChg>
      <pc:sldChg chg="modSp mod">
        <pc:chgData name="Anubhav Rajput" userId="dbaab8c12e4c770c" providerId="LiveId" clId="{27D619EB-7BD2-4190-84F3-42282137FBDB}" dt="2023-05-01T08:22:53.041" v="698" actId="20577"/>
        <pc:sldMkLst>
          <pc:docMk/>
          <pc:sldMk cId="35640025" sldId="309"/>
        </pc:sldMkLst>
        <pc:spChg chg="mod">
          <ac:chgData name="Anubhav Rajput" userId="dbaab8c12e4c770c" providerId="LiveId" clId="{27D619EB-7BD2-4190-84F3-42282137FBDB}" dt="2023-05-01T08:22:53.041" v="698" actId="20577"/>
          <ac:spMkLst>
            <pc:docMk/>
            <pc:sldMk cId="35640025" sldId="309"/>
            <ac:spMk id="6" creationId="{CB1523B0-7DA2-0233-1CB0-2BB1ECE3FC11}"/>
          </ac:spMkLst>
        </pc:spChg>
        <pc:picChg chg="mod">
          <ac:chgData name="Anubhav Rajput" userId="dbaab8c12e4c770c" providerId="LiveId" clId="{27D619EB-7BD2-4190-84F3-42282137FBDB}" dt="2023-05-01T08:20:30.523" v="675" actId="14100"/>
          <ac:picMkLst>
            <pc:docMk/>
            <pc:sldMk cId="35640025" sldId="309"/>
            <ac:picMk id="3" creationId="{78CF3E14-035C-62FB-AF12-90F6FD7B42D3}"/>
          </ac:picMkLst>
        </pc:picChg>
      </pc:sldChg>
      <pc:sldChg chg="delSp del mod">
        <pc:chgData name="Anubhav Rajput" userId="dbaab8c12e4c770c" providerId="LiveId" clId="{27D619EB-7BD2-4190-84F3-42282137FBDB}" dt="2023-05-04T14:23:10.214" v="1252" actId="47"/>
        <pc:sldMkLst>
          <pc:docMk/>
          <pc:sldMk cId="437960590" sldId="310"/>
        </pc:sldMkLst>
        <pc:picChg chg="del">
          <ac:chgData name="Anubhav Rajput" userId="dbaab8c12e4c770c" providerId="LiveId" clId="{27D619EB-7BD2-4190-84F3-42282137FBDB}" dt="2023-05-01T09:19:36.837" v="1051" actId="478"/>
          <ac:picMkLst>
            <pc:docMk/>
            <pc:sldMk cId="437960590" sldId="310"/>
            <ac:picMk id="8" creationId="{96F3BFE2-E7BA-139F-8069-CA79666A92E7}"/>
          </ac:picMkLst>
        </pc:picChg>
      </pc:sldChg>
      <pc:sldChg chg="addSp delSp modSp mod">
        <pc:chgData name="Anubhav Rajput" userId="dbaab8c12e4c770c" providerId="LiveId" clId="{27D619EB-7BD2-4190-84F3-42282137FBDB}" dt="2023-05-04T14:30:38.803" v="1604" actId="20577"/>
        <pc:sldMkLst>
          <pc:docMk/>
          <pc:sldMk cId="2965404079" sldId="311"/>
        </pc:sldMkLst>
        <pc:spChg chg="add mod">
          <ac:chgData name="Anubhav Rajput" userId="dbaab8c12e4c770c" providerId="LiveId" clId="{27D619EB-7BD2-4190-84F3-42282137FBDB}" dt="2023-05-04T14:30:38.803" v="1604" actId="20577"/>
          <ac:spMkLst>
            <pc:docMk/>
            <pc:sldMk cId="2965404079" sldId="311"/>
            <ac:spMk id="5" creationId="{59C108B2-D913-FB2B-72A1-E296290F72D3}"/>
          </ac:spMkLst>
        </pc:spChg>
        <pc:spChg chg="mod">
          <ac:chgData name="Anubhav Rajput" userId="dbaab8c12e4c770c" providerId="LiveId" clId="{27D619EB-7BD2-4190-84F3-42282137FBDB}" dt="2023-05-04T14:23:57.213" v="1319" actId="1076"/>
          <ac:spMkLst>
            <pc:docMk/>
            <pc:sldMk cId="2965404079" sldId="311"/>
            <ac:spMk id="6" creationId="{CB1523B0-7DA2-0233-1CB0-2BB1ECE3FC11}"/>
          </ac:spMkLst>
        </pc:spChg>
        <pc:spChg chg="add del mod">
          <ac:chgData name="Anubhav Rajput" userId="dbaab8c12e4c770c" providerId="LiveId" clId="{27D619EB-7BD2-4190-84F3-42282137FBDB}" dt="2023-05-04T14:30:01.353" v="1591"/>
          <ac:spMkLst>
            <pc:docMk/>
            <pc:sldMk cId="2965404079" sldId="311"/>
            <ac:spMk id="7" creationId="{7B5F9117-44A7-F0A3-A858-D0EA041A7FA7}"/>
          </ac:spMkLst>
        </pc:spChg>
        <pc:picChg chg="del">
          <ac:chgData name="Anubhav Rajput" userId="dbaab8c12e4c770c" providerId="LiveId" clId="{27D619EB-7BD2-4190-84F3-42282137FBDB}" dt="2023-05-01T09:19:41.852" v="1052" actId="478"/>
          <ac:picMkLst>
            <pc:docMk/>
            <pc:sldMk cId="2965404079" sldId="311"/>
            <ac:picMk id="2" creationId="{DF84EB59-A88C-810C-CC60-226D1F8B22C1}"/>
          </ac:picMkLst>
        </pc:picChg>
        <pc:picChg chg="add mod modCrop">
          <ac:chgData name="Anubhav Rajput" userId="dbaab8c12e4c770c" providerId="LiveId" clId="{27D619EB-7BD2-4190-84F3-42282137FBDB}" dt="2023-05-04T14:24:34.926" v="1324" actId="14100"/>
          <ac:picMkLst>
            <pc:docMk/>
            <pc:sldMk cId="2965404079" sldId="311"/>
            <ac:picMk id="3" creationId="{BA95D9D7-EB12-C84A-700D-AD993EC03FC4}"/>
          </ac:picMkLst>
        </pc:picChg>
      </pc:sldChg>
      <pc:sldChg chg="addSp delSp modSp mod">
        <pc:chgData name="Anubhav Rajput" userId="dbaab8c12e4c770c" providerId="LiveId" clId="{27D619EB-7BD2-4190-84F3-42282137FBDB}" dt="2023-05-04T14:22:52.947" v="1251" actId="1076"/>
        <pc:sldMkLst>
          <pc:docMk/>
          <pc:sldMk cId="1637743259" sldId="312"/>
        </pc:sldMkLst>
        <pc:spChg chg="del mod">
          <ac:chgData name="Anubhav Rajput" userId="dbaab8c12e4c770c" providerId="LiveId" clId="{27D619EB-7BD2-4190-84F3-42282137FBDB}" dt="2023-05-04T14:21:53.304" v="1244" actId="478"/>
          <ac:spMkLst>
            <pc:docMk/>
            <pc:sldMk cId="1637743259" sldId="312"/>
            <ac:spMk id="5" creationId="{F7E52326-DCF9-DC48-E165-9C5ADEC76D5C}"/>
          </ac:spMkLst>
        </pc:spChg>
        <pc:spChg chg="mod">
          <ac:chgData name="Anubhav Rajput" userId="dbaab8c12e4c770c" providerId="LiveId" clId="{27D619EB-7BD2-4190-84F3-42282137FBDB}" dt="2023-05-04T14:22:49.603" v="1249" actId="1076"/>
          <ac:spMkLst>
            <pc:docMk/>
            <pc:sldMk cId="1637743259" sldId="312"/>
            <ac:spMk id="6" creationId="{CB1523B0-7DA2-0233-1CB0-2BB1ECE3FC11}"/>
          </ac:spMkLst>
        </pc:spChg>
        <pc:picChg chg="del">
          <ac:chgData name="Anubhav Rajput" userId="dbaab8c12e4c770c" providerId="LiveId" clId="{27D619EB-7BD2-4190-84F3-42282137FBDB}" dt="2023-05-01T09:19:50.466" v="1053" actId="478"/>
          <ac:picMkLst>
            <pc:docMk/>
            <pc:sldMk cId="1637743259" sldId="312"/>
            <ac:picMk id="3" creationId="{3157699A-9D45-7045-9A0B-02DDDB71B4B7}"/>
          </ac:picMkLst>
        </pc:picChg>
        <pc:picChg chg="add mod modCrop">
          <ac:chgData name="Anubhav Rajput" userId="dbaab8c12e4c770c" providerId="LiveId" clId="{27D619EB-7BD2-4190-84F3-42282137FBDB}" dt="2023-05-04T14:22:52.947" v="1251" actId="1076"/>
          <ac:picMkLst>
            <pc:docMk/>
            <pc:sldMk cId="1637743259" sldId="312"/>
            <ac:picMk id="3" creationId="{A92981C9-8AF6-D546-5B2A-82B4E6B20D14}"/>
          </ac:picMkLst>
        </pc:picChg>
      </pc:sldChg>
      <pc:sldChg chg="modSp mod">
        <pc:chgData name="Anubhav Rajput" userId="dbaab8c12e4c770c" providerId="LiveId" clId="{27D619EB-7BD2-4190-84F3-42282137FBDB}" dt="2023-05-01T07:20:57.545" v="563" actId="1076"/>
        <pc:sldMkLst>
          <pc:docMk/>
          <pc:sldMk cId="3461150504" sldId="313"/>
        </pc:sldMkLst>
        <pc:spChg chg="mod">
          <ac:chgData name="Anubhav Rajput" userId="dbaab8c12e4c770c" providerId="LiveId" clId="{27D619EB-7BD2-4190-84F3-42282137FBDB}" dt="2023-05-01T07:20:57.545" v="563" actId="1076"/>
          <ac:spMkLst>
            <pc:docMk/>
            <pc:sldMk cId="3461150504" sldId="313"/>
            <ac:spMk id="6" creationId="{CB1523B0-7DA2-0233-1CB0-2BB1ECE3FC11}"/>
          </ac:spMkLst>
        </pc:spChg>
        <pc:picChg chg="mod">
          <ac:chgData name="Anubhav Rajput" userId="dbaab8c12e4c770c" providerId="LiveId" clId="{27D619EB-7BD2-4190-84F3-42282137FBDB}" dt="2023-05-01T07:19:53.826" v="504" actId="14100"/>
          <ac:picMkLst>
            <pc:docMk/>
            <pc:sldMk cId="3461150504" sldId="313"/>
            <ac:picMk id="7" creationId="{DD675592-5AFD-FD3F-5091-5966B0138512}"/>
          </ac:picMkLst>
        </pc:picChg>
      </pc:sldChg>
      <pc:sldChg chg="addSp modSp mod">
        <pc:chgData name="Anubhav Rajput" userId="dbaab8c12e4c770c" providerId="LiveId" clId="{27D619EB-7BD2-4190-84F3-42282137FBDB}" dt="2023-05-01T07:24:00.174" v="625" actId="1076"/>
        <pc:sldMkLst>
          <pc:docMk/>
          <pc:sldMk cId="723088258" sldId="314"/>
        </pc:sldMkLst>
        <pc:spChg chg="mod">
          <ac:chgData name="Anubhav Rajput" userId="dbaab8c12e4c770c" providerId="LiveId" clId="{27D619EB-7BD2-4190-84F3-42282137FBDB}" dt="2023-05-01T07:22:11.965" v="620" actId="20577"/>
          <ac:spMkLst>
            <pc:docMk/>
            <pc:sldMk cId="723088258" sldId="314"/>
            <ac:spMk id="6" creationId="{CB1523B0-7DA2-0233-1CB0-2BB1ECE3FC11}"/>
          </ac:spMkLst>
        </pc:spChg>
        <pc:picChg chg="add mod modCrop">
          <ac:chgData name="Anubhav Rajput" userId="dbaab8c12e4c770c" providerId="LiveId" clId="{27D619EB-7BD2-4190-84F3-42282137FBDB}" dt="2023-05-01T07:24:00.174" v="625" actId="1076"/>
          <ac:picMkLst>
            <pc:docMk/>
            <pc:sldMk cId="723088258" sldId="314"/>
            <ac:picMk id="3" creationId="{34B0C13C-D0B7-E4FC-69C6-E0CC4EAC40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Verdana"/>
                <a:cs typeface="Verdana"/>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100" b="0" i="0">
                <a:solidFill>
                  <a:schemeClr val="bg1"/>
                </a:solidFill>
                <a:latin typeface="Lato"/>
                <a:cs typeface="Lato"/>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Verdana"/>
                <a:cs typeface="Verdana"/>
              </a:defRPr>
            </a:lvl1pPr>
          </a:lstStyle>
          <a:p>
            <a:r>
              <a:rPr lang="en-US"/>
              <a:t>Click to edit Master title style</a:t>
            </a:r>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Verdana"/>
                <a:cs typeface="Verdana"/>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A212B"/>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8" y="808798"/>
                </a:moveTo>
                <a:lnTo>
                  <a:pt x="404399" y="808798"/>
                </a:lnTo>
                <a:lnTo>
                  <a:pt x="0" y="404399"/>
                </a:lnTo>
                <a:lnTo>
                  <a:pt x="0" y="0"/>
                </a:lnTo>
                <a:lnTo>
                  <a:pt x="808798" y="808798"/>
                </a:lnTo>
                <a:close/>
              </a:path>
            </a:pathLst>
          </a:custGeom>
          <a:solidFill>
            <a:srgbClr val="0144AC"/>
          </a:solidFill>
        </p:spPr>
        <p:txBody>
          <a:bodyPr wrap="square" lIns="0" tIns="0" rIns="0" bIns="0" rtlCol="0"/>
          <a:lstStyle/>
          <a:p>
            <a:endParaRPr/>
          </a:p>
        </p:txBody>
      </p:sp>
      <p:sp>
        <p:nvSpPr>
          <p:cNvPr id="18" name="bg object 18"/>
          <p:cNvSpPr/>
          <p:nvPr/>
        </p:nvSpPr>
        <p:spPr>
          <a:xfrm>
            <a:off x="229049" y="588486"/>
            <a:ext cx="808990" cy="808990"/>
          </a:xfrm>
          <a:custGeom>
            <a:avLst/>
            <a:gdLst/>
            <a:ahLst/>
            <a:cxnLst/>
            <a:rect l="l" t="t" r="r" b="b"/>
            <a:pathLst>
              <a:path w="808990" h="808990">
                <a:moveTo>
                  <a:pt x="808798" y="808798"/>
                </a:moveTo>
                <a:lnTo>
                  <a:pt x="0" y="0"/>
                </a:lnTo>
                <a:lnTo>
                  <a:pt x="404399" y="0"/>
                </a:lnTo>
                <a:lnTo>
                  <a:pt x="808798" y="404399"/>
                </a:lnTo>
                <a:lnTo>
                  <a:pt x="808798" y="808798"/>
                </a:lnTo>
                <a:close/>
              </a:path>
            </a:pathLst>
          </a:custGeom>
          <a:solidFill>
            <a:srgbClr val="82C6A5"/>
          </a:solidFill>
        </p:spPr>
        <p:txBody>
          <a:bodyPr wrap="square" lIns="0" tIns="0" rIns="0" bIns="0" rtlCol="0"/>
          <a:lstStyle/>
          <a:p>
            <a:endParaRPr/>
          </a:p>
        </p:txBody>
      </p:sp>
      <p:sp>
        <p:nvSpPr>
          <p:cNvPr id="2" name="Holder 2"/>
          <p:cNvSpPr>
            <a:spLocks noGrp="1"/>
          </p:cNvSpPr>
          <p:nvPr>
            <p:ph type="title"/>
          </p:nvPr>
        </p:nvSpPr>
        <p:spPr>
          <a:xfrm>
            <a:off x="3158724" y="2169435"/>
            <a:ext cx="2826550" cy="574039"/>
          </a:xfrm>
          <a:prstGeom prst="rect">
            <a:avLst/>
          </a:prstGeom>
        </p:spPr>
        <p:txBody>
          <a:bodyPr wrap="square" lIns="0" tIns="0" rIns="0" bIns="0">
            <a:spAutoFit/>
          </a:bodyPr>
          <a:lstStyle>
            <a:lvl1pPr>
              <a:defRPr sz="3600" b="0" i="0">
                <a:solidFill>
                  <a:schemeClr val="bg1"/>
                </a:solidFill>
                <a:latin typeface="Verdana"/>
                <a:cs typeface="Verdana"/>
              </a:defRPr>
            </a:lvl1pPr>
          </a:lstStyle>
          <a:p>
            <a:endParaRPr/>
          </a:p>
        </p:txBody>
      </p:sp>
      <p:sp>
        <p:nvSpPr>
          <p:cNvPr id="3" name="Holder 3"/>
          <p:cNvSpPr>
            <a:spLocks noGrp="1"/>
          </p:cNvSpPr>
          <p:nvPr>
            <p:ph type="body" idx="1"/>
          </p:nvPr>
        </p:nvSpPr>
        <p:spPr>
          <a:xfrm>
            <a:off x="908967" y="1629902"/>
            <a:ext cx="7326065" cy="2362200"/>
          </a:xfrm>
          <a:prstGeom prst="rect">
            <a:avLst/>
          </a:prstGeom>
        </p:spPr>
        <p:txBody>
          <a:bodyPr wrap="square" lIns="0" tIns="0" rIns="0" bIns="0">
            <a:spAutoFit/>
          </a:bodyPr>
          <a:lstStyle>
            <a:lvl1pPr>
              <a:defRPr sz="2100" b="0" i="0">
                <a:solidFill>
                  <a:schemeClr val="bg1"/>
                </a:solidFill>
                <a:latin typeface="Lato"/>
                <a:cs typeface="La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vfoundation.org/openaccess/content_cvpr_2015/papers/Song_TVSum_Summarizing_Web_2015_CVPR_paper.pdf" TargetMode="External"/><Relationship Id="rId2" Type="http://schemas.openxmlformats.org/officeDocument/2006/relationships/hyperlink" Target="https://www.researchgate.net/publication/309770246_A_Study_on_Genetic_Algorithm_and_its_Applicationshttps:/docs.python.org/3/library/tkinter.html#tkinter-life-preserver" TargetMode="External"/><Relationship Id="rId1" Type="http://schemas.openxmlformats.org/officeDocument/2006/relationships/slideLayout" Target="../slideLayouts/slideLayout2.xml"/><Relationship Id="rId6" Type="http://schemas.openxmlformats.org/officeDocument/2006/relationships/hyperlink" Target="https://opencv.org/" TargetMode="External"/><Relationship Id="rId5" Type="http://schemas.openxmlformats.org/officeDocument/2006/relationships/hyperlink" Target="https://www.researchgate.net/publication/228731668_Automatic_Performance_Evaluation_for_Video_Summarization" TargetMode="External"/><Relationship Id="rId4" Type="http://schemas.openxmlformats.org/officeDocument/2006/relationships/hyperlink" Target="https://www.sciencedirect.com/science/article/pii/S18770509220013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1ECF-3562-408B-AC0C-D2DA89D77D8E}"/>
              </a:ext>
            </a:extLst>
          </p:cNvPr>
          <p:cNvSpPr>
            <a:spLocks noGrp="1"/>
          </p:cNvSpPr>
          <p:nvPr>
            <p:ph type="title"/>
          </p:nvPr>
        </p:nvSpPr>
        <p:spPr>
          <a:xfrm>
            <a:off x="342900" y="278815"/>
            <a:ext cx="8458200" cy="1661993"/>
          </a:xfrm>
        </p:spPr>
        <p:txBody>
          <a:bodyPr/>
          <a:lstStyle/>
          <a:p>
            <a:pPr algn="ctr"/>
            <a:r>
              <a:rPr lang="en-IN" b="1" dirty="0">
                <a:latin typeface="Georgia" panose="02040502050405020303" pitchFamily="18" charset="0"/>
              </a:rPr>
              <a:t>Video Summarization </a:t>
            </a:r>
            <a:br>
              <a:rPr lang="en-IN" b="1" dirty="0">
                <a:latin typeface="Georgia" panose="02040502050405020303" pitchFamily="18" charset="0"/>
              </a:rPr>
            </a:br>
            <a:r>
              <a:rPr lang="en-IN" b="1" dirty="0">
                <a:latin typeface="Georgia" panose="02040502050405020303" pitchFamily="18" charset="0"/>
              </a:rPr>
              <a:t>using </a:t>
            </a:r>
            <a:br>
              <a:rPr lang="en-IN" b="1" dirty="0">
                <a:latin typeface="Georgia" panose="02040502050405020303" pitchFamily="18" charset="0"/>
              </a:rPr>
            </a:br>
            <a:r>
              <a:rPr lang="en-IN" b="1" dirty="0">
                <a:latin typeface="Georgia" panose="02040502050405020303" pitchFamily="18" charset="0"/>
              </a:rPr>
              <a:t>		</a:t>
            </a:r>
            <a:r>
              <a:rPr lang="en-IN" b="1">
                <a:latin typeface="Georgia" panose="02040502050405020303" pitchFamily="18" charset="0"/>
              </a:rPr>
              <a:t>Genetic Algorithm</a:t>
            </a:r>
            <a:r>
              <a:rPr lang="en-IN" b="1" dirty="0">
                <a:latin typeface="Georgia" panose="02040502050405020303" pitchFamily="18" charset="0"/>
              </a:rPr>
              <a:t>			</a:t>
            </a:r>
            <a:endParaRPr lang="en-IN" b="1" i="1" dirty="0">
              <a:latin typeface="Georgia" panose="02040502050405020303" pitchFamily="18" charset="0"/>
            </a:endParaRPr>
          </a:p>
        </p:txBody>
      </p:sp>
      <p:sp>
        <p:nvSpPr>
          <p:cNvPr id="3" name="Text Placeholder 2">
            <a:extLst>
              <a:ext uri="{FF2B5EF4-FFF2-40B4-BE49-F238E27FC236}">
                <a16:creationId xmlns:a16="http://schemas.microsoft.com/office/drawing/2014/main" id="{D6316215-E74A-43B1-A512-671FF28E8068}"/>
              </a:ext>
            </a:extLst>
          </p:cNvPr>
          <p:cNvSpPr>
            <a:spLocks noGrp="1"/>
          </p:cNvSpPr>
          <p:nvPr>
            <p:ph type="body" idx="1"/>
          </p:nvPr>
        </p:nvSpPr>
        <p:spPr>
          <a:xfrm>
            <a:off x="626012" y="1934176"/>
            <a:ext cx="9465199" cy="2539157"/>
          </a:xfrm>
        </p:spPr>
        <p:txBody>
          <a:bodyPr/>
          <a:lstStyle/>
          <a:p>
            <a:pPr algn="l"/>
            <a:endParaRPr lang="en-IN" dirty="0"/>
          </a:p>
          <a:p>
            <a:pPr algn="l"/>
            <a:endParaRPr lang="en-IN" sz="2000" dirty="0"/>
          </a:p>
          <a:p>
            <a:pPr algn="l">
              <a:lnSpc>
                <a:spcPct val="150000"/>
              </a:lnSpc>
            </a:pPr>
            <a:r>
              <a:rPr lang="en-IN" sz="2400" dirty="0"/>
              <a:t>				</a:t>
            </a:r>
            <a:r>
              <a:rPr lang="en-IN" sz="2000" i="1" u="sng" dirty="0"/>
              <a:t>Team Members – </a:t>
            </a:r>
          </a:p>
          <a:p>
            <a:pPr algn="l"/>
            <a:r>
              <a:rPr lang="en-IN" sz="2000" dirty="0"/>
              <a:t>	                                          Anubhav Rajput (20194037)</a:t>
            </a:r>
            <a:r>
              <a:rPr lang="en-IN" sz="2400" dirty="0"/>
              <a:t> 	</a:t>
            </a:r>
          </a:p>
          <a:p>
            <a:pPr algn="l"/>
            <a:r>
              <a:rPr lang="en-IN" sz="2400" dirty="0"/>
              <a:t>                                     </a:t>
            </a:r>
            <a:r>
              <a:rPr lang="en-IN" sz="2000" dirty="0"/>
              <a:t>	Anurudh Pratap Singh (20194067)</a:t>
            </a:r>
          </a:p>
          <a:p>
            <a:pPr algn="l"/>
            <a:r>
              <a:rPr lang="en-IN" sz="2000" dirty="0"/>
              <a:t> 				Divyanshi Agrawal (20194171)</a:t>
            </a:r>
          </a:p>
          <a:p>
            <a:pPr algn="l"/>
            <a:r>
              <a:rPr lang="en-IN" sz="2000" dirty="0"/>
              <a:t>				Gaurav Dalal (20198069)</a:t>
            </a:r>
          </a:p>
        </p:txBody>
      </p:sp>
      <p:sp>
        <p:nvSpPr>
          <p:cNvPr id="5" name="TextBox 4">
            <a:extLst>
              <a:ext uri="{FF2B5EF4-FFF2-40B4-BE49-F238E27FC236}">
                <a16:creationId xmlns:a16="http://schemas.microsoft.com/office/drawing/2014/main" id="{4AB8FA3C-BB55-4861-8D05-FFD44ED8356A}"/>
              </a:ext>
            </a:extLst>
          </p:cNvPr>
          <p:cNvSpPr txBox="1"/>
          <p:nvPr/>
        </p:nvSpPr>
        <p:spPr>
          <a:xfrm>
            <a:off x="626012" y="4057834"/>
            <a:ext cx="2413747" cy="646331"/>
          </a:xfrm>
          <a:prstGeom prst="rect">
            <a:avLst/>
          </a:prstGeom>
          <a:noFill/>
        </p:spPr>
        <p:txBody>
          <a:bodyPr wrap="square" rtlCol="0">
            <a:spAutoFit/>
          </a:bodyPr>
          <a:lstStyle/>
          <a:p>
            <a:pPr algn="l"/>
            <a:r>
              <a:rPr lang="en-IN" sz="1800" dirty="0">
                <a:solidFill>
                  <a:schemeClr val="bg1"/>
                </a:solidFill>
              </a:rPr>
              <a:t>Under guidance of-</a:t>
            </a:r>
          </a:p>
          <a:p>
            <a:pPr algn="l"/>
            <a:r>
              <a:rPr lang="en-IN" sz="1800" b="1" i="1" dirty="0">
                <a:solidFill>
                  <a:schemeClr val="bg1"/>
                </a:solidFill>
              </a:rPr>
              <a:t>     Dr. Ranvijay Singh</a:t>
            </a:r>
          </a:p>
        </p:txBody>
      </p:sp>
      <p:sp>
        <p:nvSpPr>
          <p:cNvPr id="6" name="TextBox 5">
            <a:extLst>
              <a:ext uri="{FF2B5EF4-FFF2-40B4-BE49-F238E27FC236}">
                <a16:creationId xmlns:a16="http://schemas.microsoft.com/office/drawing/2014/main" id="{EFFAF662-53B3-454C-A70A-928D6D8EF20B}"/>
              </a:ext>
            </a:extLst>
          </p:cNvPr>
          <p:cNvSpPr txBox="1"/>
          <p:nvPr/>
        </p:nvSpPr>
        <p:spPr>
          <a:xfrm>
            <a:off x="387326" y="3048804"/>
            <a:ext cx="2891118" cy="461665"/>
          </a:xfrm>
          <a:prstGeom prst="rect">
            <a:avLst/>
          </a:prstGeom>
          <a:noFill/>
        </p:spPr>
        <p:txBody>
          <a:bodyPr wrap="square" rtlCol="0">
            <a:spAutoFit/>
          </a:bodyPr>
          <a:lstStyle/>
          <a:p>
            <a:r>
              <a:rPr lang="en-IN" sz="2400" dirty="0">
                <a:solidFill>
                  <a:schemeClr val="bg1"/>
                </a:solidFill>
                <a:latin typeface="Arial Rounded MT Bold" panose="020F0704030504030204" pitchFamily="34" charset="0"/>
              </a:rPr>
              <a:t> Group No.- CSA1</a:t>
            </a:r>
          </a:p>
        </p:txBody>
      </p:sp>
    </p:spTree>
    <p:extLst>
      <p:ext uri="{BB962C8B-B14F-4D97-AF65-F5344CB8AC3E}">
        <p14:creationId xmlns:p14="http://schemas.microsoft.com/office/powerpoint/2010/main" val="72914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115D43-D4D0-4E33-80FD-C3C42E2DF1F8}"/>
              </a:ext>
            </a:extLst>
          </p:cNvPr>
          <p:cNvSpPr txBox="1">
            <a:spLocks/>
          </p:cNvSpPr>
          <p:nvPr/>
        </p:nvSpPr>
        <p:spPr>
          <a:xfrm>
            <a:off x="1147202" y="397529"/>
            <a:ext cx="7758113"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r>
              <a:rPr lang="en-US" kern="0" dirty="0">
                <a:latin typeface="Georgia" panose="02040502050405020303" pitchFamily="18" charset="0"/>
              </a:rPr>
              <a:t>		</a:t>
            </a:r>
            <a:r>
              <a:rPr lang="en-US" u="sng" kern="0" dirty="0">
                <a:latin typeface="Georgia" panose="02040502050405020303" pitchFamily="18" charset="0"/>
              </a:rPr>
              <a:t>Genetic Algorithm</a:t>
            </a:r>
            <a:endParaRPr lang="en-IN" u="sng" kern="0" dirty="0">
              <a:latin typeface="Georgia" panose="02040502050405020303" pitchFamily="18" charset="0"/>
            </a:endParaRPr>
          </a:p>
        </p:txBody>
      </p:sp>
      <p:sp>
        <p:nvSpPr>
          <p:cNvPr id="3" name="TextBox 2">
            <a:extLst>
              <a:ext uri="{FF2B5EF4-FFF2-40B4-BE49-F238E27FC236}">
                <a16:creationId xmlns:a16="http://schemas.microsoft.com/office/drawing/2014/main" id="{D4D06DE3-7C5A-2B26-7379-E31ED8D3CC0C}"/>
              </a:ext>
            </a:extLst>
          </p:cNvPr>
          <p:cNvSpPr txBox="1"/>
          <p:nvPr/>
        </p:nvSpPr>
        <p:spPr>
          <a:xfrm>
            <a:off x="1210628" y="1138115"/>
            <a:ext cx="5061480" cy="3970318"/>
          </a:xfrm>
          <a:prstGeom prst="rect">
            <a:avLst/>
          </a:prstGeom>
          <a:noFill/>
        </p:spPr>
        <p:txBody>
          <a:bodyPr wrap="square">
            <a:spAutoFit/>
          </a:bodyPr>
          <a:lstStyle/>
          <a:p>
            <a:pPr marL="285750" indent="-285750">
              <a:buFont typeface="Arial" panose="020B0604020202020204" pitchFamily="34" charset="0"/>
              <a:buChar char="•"/>
            </a:pPr>
            <a:r>
              <a:rPr lang="en-IN" b="0" i="0" dirty="0">
                <a:solidFill>
                  <a:schemeClr val="bg1"/>
                </a:solidFill>
                <a:effectLst/>
                <a:latin typeface="Arial" panose="020B0604020202020204" pitchFamily="34" charset="0"/>
                <a:cs typeface="Arial" panose="020B0604020202020204" pitchFamily="34" charset="0"/>
              </a:rPr>
              <a:t>Genetic algorithms are a class of optimization algorithms that are inspired by the process of natural selection in biological systems. </a:t>
            </a:r>
          </a:p>
          <a:p>
            <a:pPr marL="285750" indent="-285750">
              <a:buFont typeface="Arial" panose="020B0604020202020204" pitchFamily="34" charset="0"/>
              <a:buChar char="•"/>
            </a:pPr>
            <a:endParaRPr lang="en-IN" b="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0" i="0" dirty="0">
                <a:solidFill>
                  <a:schemeClr val="bg1"/>
                </a:solidFill>
                <a:effectLst/>
                <a:latin typeface="Arial" panose="020B0604020202020204" pitchFamily="34" charset="0"/>
                <a:cs typeface="Arial" panose="020B0604020202020204" pitchFamily="34" charset="0"/>
              </a:rPr>
              <a:t>In nature, the survival and reproduction of organisms is determined by their fitness, which is a measure of how well</a:t>
            </a:r>
            <a:br>
              <a:rPr lang="en-IN" dirty="0">
                <a:solidFill>
                  <a:schemeClr val="bg1"/>
                </a:solidFill>
                <a:latin typeface="Arial" panose="020B0604020202020204" pitchFamily="34" charset="0"/>
                <a:cs typeface="Arial" panose="020B0604020202020204" pitchFamily="34" charset="0"/>
              </a:rPr>
            </a:br>
            <a:r>
              <a:rPr lang="en-IN" b="0" i="0" dirty="0">
                <a:solidFill>
                  <a:schemeClr val="bg1"/>
                </a:solidFill>
                <a:effectLst/>
                <a:latin typeface="Arial" panose="020B0604020202020204" pitchFamily="34" charset="0"/>
                <a:cs typeface="Arial" panose="020B0604020202020204" pitchFamily="34" charset="0"/>
              </a:rPr>
              <a:t>they are adapted to their environment. </a:t>
            </a:r>
          </a:p>
          <a:p>
            <a:pPr marL="285750" indent="-285750">
              <a:buFont typeface="Arial" panose="020B0604020202020204" pitchFamily="34" charset="0"/>
              <a:buChar char="•"/>
            </a:pPr>
            <a:endParaRPr lang="en-IN" b="0" i="0" dirty="0">
              <a:solidFill>
                <a:schemeClr val="bg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0" i="0" dirty="0">
                <a:solidFill>
                  <a:schemeClr val="bg1"/>
                </a:solidFill>
                <a:effectLst/>
                <a:latin typeface="Arial" panose="020B0604020202020204" pitchFamily="34" charset="0"/>
                <a:cs typeface="Arial" panose="020B0604020202020204" pitchFamily="34" charset="0"/>
              </a:rPr>
              <a:t>The fittest individuals are more likely to survive and pass their genes on to the next generation, while the less fit individuals are less likely to survive and reproduce.</a:t>
            </a:r>
            <a:endParaRPr lang="en-IN" dirty="0">
              <a:solidFill>
                <a:schemeClr val="bg1"/>
              </a:solidFill>
              <a:latin typeface="Arial" panose="020B0604020202020204" pitchFamily="34" charset="0"/>
              <a:ea typeface="Lato" panose="020F0502020204030203" pitchFamily="34" charset="0"/>
              <a:cs typeface="Arial" panose="020B0604020202020204" pitchFamily="34" charset="0"/>
            </a:endParaRPr>
          </a:p>
        </p:txBody>
      </p:sp>
      <p:pic>
        <p:nvPicPr>
          <p:cNvPr id="5" name="Picture 4">
            <a:extLst>
              <a:ext uri="{FF2B5EF4-FFF2-40B4-BE49-F238E27FC236}">
                <a16:creationId xmlns:a16="http://schemas.microsoft.com/office/drawing/2014/main" id="{D0131C2A-9C51-0894-A655-59D1B1730555}"/>
              </a:ext>
            </a:extLst>
          </p:cNvPr>
          <p:cNvPicPr>
            <a:picLocks noChangeAspect="1"/>
          </p:cNvPicPr>
          <p:nvPr/>
        </p:nvPicPr>
        <p:blipFill rotWithShape="1">
          <a:blip r:embed="rId2">
            <a:extLst>
              <a:ext uri="{28A0092B-C50C-407E-A947-70E740481C1C}">
                <a14:useLocalDpi xmlns:a14="http://schemas.microsoft.com/office/drawing/2010/main" val="0"/>
              </a:ext>
            </a:extLst>
          </a:blip>
          <a:srcRect l="64889" t="25972" r="8074" b="19803"/>
          <a:stretch/>
        </p:blipFill>
        <p:spPr>
          <a:xfrm>
            <a:off x="6495626" y="1335881"/>
            <a:ext cx="2472267" cy="3574786"/>
          </a:xfrm>
          <a:prstGeom prst="rect">
            <a:avLst/>
          </a:prstGeom>
        </p:spPr>
      </p:pic>
    </p:spTree>
    <p:extLst>
      <p:ext uri="{BB962C8B-B14F-4D97-AF65-F5344CB8AC3E}">
        <p14:creationId xmlns:p14="http://schemas.microsoft.com/office/powerpoint/2010/main" val="388284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1147156" y="392226"/>
            <a:ext cx="7996844"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r>
              <a:rPr lang="en-US" kern="0" dirty="0">
                <a:latin typeface="Georgia" panose="02040502050405020303" pitchFamily="18" charset="0"/>
              </a:rPr>
              <a:t>		   </a:t>
            </a:r>
            <a:r>
              <a:rPr lang="en-US" u="sng" kern="0" dirty="0">
                <a:latin typeface="Georgia" panose="02040502050405020303" pitchFamily="18" charset="0"/>
              </a:rPr>
              <a:t>Selection</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1059102" y="1032632"/>
            <a:ext cx="7692044" cy="1938992"/>
          </a:xfrm>
          <a:prstGeom prst="rect">
            <a:avLst/>
          </a:prstGeom>
          <a:noFill/>
        </p:spPr>
        <p:txBody>
          <a:bodyPr wrap="square">
            <a:spAutoFit/>
          </a:bodyPr>
          <a:lstStyle/>
          <a:p>
            <a:r>
              <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The selection step involves choosing the best chromosomes (summaries) from the population to form the next generation. This is done using binary tournament selection method .</a:t>
            </a:r>
          </a:p>
          <a:p>
            <a:endPar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a:p>
            <a:endPar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a:p>
            <a:r>
              <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 </a:t>
            </a:r>
            <a:endPar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p:txBody>
      </p:sp>
      <p:pic>
        <p:nvPicPr>
          <p:cNvPr id="3" name="Picture 2">
            <a:extLst>
              <a:ext uri="{FF2B5EF4-FFF2-40B4-BE49-F238E27FC236}">
                <a16:creationId xmlns:a16="http://schemas.microsoft.com/office/drawing/2014/main" id="{76B4BD02-5C23-F703-4621-BEE8864B0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987" y="2086655"/>
            <a:ext cx="5249333" cy="2989111"/>
          </a:xfrm>
          <a:prstGeom prst="rect">
            <a:avLst/>
          </a:prstGeom>
        </p:spPr>
      </p:pic>
    </p:spTree>
    <p:extLst>
      <p:ext uri="{BB962C8B-B14F-4D97-AF65-F5344CB8AC3E}">
        <p14:creationId xmlns:p14="http://schemas.microsoft.com/office/powerpoint/2010/main" val="320344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0" y="392226"/>
            <a:ext cx="9144000"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pPr algn="ctr"/>
            <a:r>
              <a:rPr lang="en-US" u="sng" kern="0" dirty="0">
                <a:latin typeface="Georgia" panose="02040502050405020303" pitchFamily="18" charset="0"/>
              </a:rPr>
              <a:t>Crossover</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1094223" y="1195192"/>
            <a:ext cx="8002363" cy="2246769"/>
          </a:xfrm>
          <a:prstGeom prst="rect">
            <a:avLst/>
          </a:prstGeom>
          <a:noFill/>
        </p:spPr>
        <p:txBody>
          <a:bodyPr wrap="square">
            <a:spAutoFit/>
          </a:bodyPr>
          <a:lstStyle/>
          <a:p>
            <a:r>
              <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Crossover is the process of combining two summaries to create</a:t>
            </a:r>
            <a:br>
              <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br>
            <a:r>
              <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new offspring summaries. For video summarization, crossover involves swapping segments between the two parents.</a:t>
            </a:r>
            <a:r>
              <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 Below are some types of selection methods.</a:t>
            </a:r>
          </a:p>
          <a:p>
            <a:endPar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endParaRPr>
          </a:p>
          <a:p>
            <a:r>
              <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Single point c</a:t>
            </a:r>
            <a:r>
              <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rossover is used in the proposed work,</a:t>
            </a:r>
            <a:endParaRPr lang="en-IN" sz="200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sz="2000" dirty="0">
              <a:solidFill>
                <a:schemeClr val="bg1"/>
              </a:solidFill>
              <a:latin typeface="Apple Braille" pitchFamily="2" charset="0"/>
              <a:ea typeface="Apple Symbols" panose="02000000000000000000" pitchFamily="2" charset="-79"/>
              <a:cs typeface="Apple Symbols" panose="02000000000000000000" pitchFamily="2" charset="-79"/>
            </a:endParaRPr>
          </a:p>
        </p:txBody>
      </p:sp>
      <p:pic>
        <p:nvPicPr>
          <p:cNvPr id="7" name="Picture 6">
            <a:extLst>
              <a:ext uri="{FF2B5EF4-FFF2-40B4-BE49-F238E27FC236}">
                <a16:creationId xmlns:a16="http://schemas.microsoft.com/office/drawing/2014/main" id="{DD675592-5AFD-FD3F-5091-5966B0138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34" y="3227280"/>
            <a:ext cx="5049525" cy="1463378"/>
          </a:xfrm>
          <a:prstGeom prst="rect">
            <a:avLst/>
          </a:prstGeom>
        </p:spPr>
      </p:pic>
    </p:spTree>
    <p:extLst>
      <p:ext uri="{BB962C8B-B14F-4D97-AF65-F5344CB8AC3E}">
        <p14:creationId xmlns:p14="http://schemas.microsoft.com/office/powerpoint/2010/main" val="346115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0" y="392226"/>
            <a:ext cx="9144000"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pPr algn="ctr"/>
            <a:r>
              <a:rPr lang="en-US" u="sng" kern="0" dirty="0">
                <a:latin typeface="Georgia" panose="02040502050405020303" pitchFamily="18" charset="0"/>
              </a:rPr>
              <a:t>Mutation</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1216143" y="1080046"/>
            <a:ext cx="7833030" cy="2862322"/>
          </a:xfrm>
          <a:prstGeom prst="rect">
            <a:avLst/>
          </a:prstGeom>
          <a:noFill/>
        </p:spPr>
        <p:txBody>
          <a:bodyPr wrap="square">
            <a:spAutoFit/>
          </a:bodyPr>
          <a:lstStyle/>
          <a:p>
            <a:r>
              <a:rPr lang="en-IN" sz="2000"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Mutation is a random process that introduces small changes to the chromosomes to maintain genetic diversity in the population. For video summarization, mutation may involve adding or removing frames or segments from a summary. </a:t>
            </a:r>
          </a:p>
          <a:p>
            <a:endPar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a:p>
            <a:r>
              <a:rPr lang="en-IN" sz="2000"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Bit flip mutation is used in the proposed work.</a:t>
            </a:r>
          </a:p>
          <a:p>
            <a:endParaRPr lang="en-IN" sz="2000"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endParaRPr>
          </a:p>
          <a:p>
            <a:endParaRPr lang="en-IN" sz="2000"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sz="2000" dirty="0">
              <a:latin typeface="Arial" panose="020B0604020202020204" pitchFamily="34" charset="0"/>
            </a:endParaRPr>
          </a:p>
        </p:txBody>
      </p:sp>
      <p:pic>
        <p:nvPicPr>
          <p:cNvPr id="3" name="Picture 2">
            <a:extLst>
              <a:ext uri="{FF2B5EF4-FFF2-40B4-BE49-F238E27FC236}">
                <a16:creationId xmlns:a16="http://schemas.microsoft.com/office/drawing/2014/main" id="{34B0C13C-D0B7-E4FC-69C6-E0CC4EAC401E}"/>
              </a:ext>
            </a:extLst>
          </p:cNvPr>
          <p:cNvPicPr>
            <a:picLocks noChangeAspect="1"/>
          </p:cNvPicPr>
          <p:nvPr/>
        </p:nvPicPr>
        <p:blipFill rotWithShape="1">
          <a:blip r:embed="rId2">
            <a:extLst>
              <a:ext uri="{28A0092B-C50C-407E-A947-70E740481C1C}">
                <a14:useLocalDpi xmlns:a14="http://schemas.microsoft.com/office/drawing/2010/main" val="0"/>
              </a:ext>
            </a:extLst>
          </a:blip>
          <a:srcRect l="5334" t="52938" r="36519" b="18881"/>
          <a:stretch/>
        </p:blipFill>
        <p:spPr>
          <a:xfrm>
            <a:off x="1381760" y="3351443"/>
            <a:ext cx="5317067" cy="1449493"/>
          </a:xfrm>
          <a:prstGeom prst="rect">
            <a:avLst/>
          </a:prstGeom>
        </p:spPr>
      </p:pic>
    </p:spTree>
    <p:extLst>
      <p:ext uri="{BB962C8B-B14F-4D97-AF65-F5344CB8AC3E}">
        <p14:creationId xmlns:p14="http://schemas.microsoft.com/office/powerpoint/2010/main" val="72308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1078230" y="254192"/>
            <a:ext cx="7758113"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pPr algn="ctr"/>
            <a:r>
              <a:rPr lang="en-US" u="sng" kern="0" dirty="0">
                <a:latin typeface="Georgia" panose="02040502050405020303" pitchFamily="18" charset="0"/>
              </a:rPr>
              <a:t>Fitness Function</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1145118" y="939006"/>
            <a:ext cx="5113070" cy="4324261"/>
          </a:xfrm>
          <a:prstGeom prst="rect">
            <a:avLst/>
          </a:prstGeom>
          <a:noFill/>
        </p:spPr>
        <p:txBody>
          <a:bodyPr wrap="square">
            <a:spAutoFit/>
          </a:bodyPr>
          <a:lstStyle/>
          <a:p>
            <a:r>
              <a:rPr lang="en-IN"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A fitness function is a mathematical function used in genetic algorithms to evaluate the quality of potential summaries (chromosomes) to a given problem.</a:t>
            </a:r>
          </a:p>
          <a:p>
            <a:endParaRPr lang="en-IN" dirty="0">
              <a:solidFill>
                <a:srgbClr val="D1D5DB"/>
              </a:solidFill>
              <a:latin typeface="Apple Symbols" panose="02000000000000000000" pitchFamily="2" charset="-79"/>
              <a:ea typeface="Apple Symbols" panose="02000000000000000000" pitchFamily="2" charset="-79"/>
              <a:cs typeface="Apple Symbols" panose="02000000000000000000" pitchFamily="2" charset="-79"/>
            </a:endParaRPr>
          </a:p>
          <a:p>
            <a:pPr>
              <a:spcBef>
                <a:spcPts val="50"/>
              </a:spcBef>
            </a:pPr>
            <a:r>
              <a:rPr lang="en-IN"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Fitness function used in our solution depends mainly on following parameters</a:t>
            </a:r>
          </a:p>
          <a:p>
            <a:pPr marL="285750" indent="-285750">
              <a:spcBef>
                <a:spcPts val="50"/>
              </a:spcBef>
              <a:buFont typeface="Arial" panose="020B0604020202020204" pitchFamily="34" charset="0"/>
              <a:buChar char="•"/>
            </a:pPr>
            <a:r>
              <a:rPr lang="en-IN"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human_score : depends on presence of human in the frame.</a:t>
            </a:r>
          </a:p>
          <a:p>
            <a:pPr marL="285750" indent="-285750">
              <a:spcBef>
                <a:spcPts val="50"/>
              </a:spcBef>
              <a:buFont typeface="Arial" panose="020B0604020202020204" pitchFamily="34" charset="0"/>
              <a:buChar char="•"/>
            </a:pPr>
            <a:r>
              <a:rPr lang="en-IN"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similarity_score: depends on the similarity of objects present in the frame with the provided title.</a:t>
            </a:r>
          </a:p>
          <a:p>
            <a:pPr marL="285750" indent="-285750">
              <a:spcBef>
                <a:spcPts val="50"/>
              </a:spcBef>
              <a:buFont typeface="Arial" panose="020B0604020202020204" pitchFamily="34" charset="0"/>
              <a:buChar char="•"/>
            </a:pPr>
            <a:r>
              <a:rPr lang="en-IN"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movement_score:  depends on the difference between pixels of consecutive frames.</a:t>
            </a:r>
          </a:p>
          <a:p>
            <a:pPr>
              <a:spcBef>
                <a:spcPts val="50"/>
              </a:spcBef>
            </a:pPr>
            <a:endParaRPr lang="en-IN"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endParaRPr>
          </a:p>
          <a:p>
            <a:pPr>
              <a:spcBef>
                <a:spcPts val="50"/>
              </a:spcBef>
            </a:pPr>
            <a:r>
              <a:rPr lang="en-IN"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Finally the fitness of the solution is calculated as</a:t>
            </a:r>
            <a:endParaRPr lang="en-IN"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endParaRPr>
          </a:p>
          <a:p>
            <a:endParaRPr lang="en-IN"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EA1AF727-63D5-76B4-B147-5A5278708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188" y="2674897"/>
            <a:ext cx="2806183" cy="378934"/>
          </a:xfrm>
          <a:prstGeom prst="rect">
            <a:avLst/>
          </a:prstGeom>
        </p:spPr>
      </p:pic>
      <p:pic>
        <p:nvPicPr>
          <p:cNvPr id="8" name="Picture 7">
            <a:extLst>
              <a:ext uri="{FF2B5EF4-FFF2-40B4-BE49-F238E27FC236}">
                <a16:creationId xmlns:a16="http://schemas.microsoft.com/office/drawing/2014/main" id="{BD09B3C3-5194-217A-5633-20E3DD133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88" y="3310119"/>
            <a:ext cx="2806183" cy="378934"/>
          </a:xfrm>
          <a:prstGeom prst="rect">
            <a:avLst/>
          </a:prstGeom>
        </p:spPr>
      </p:pic>
      <p:pic>
        <p:nvPicPr>
          <p:cNvPr id="10" name="Picture 9">
            <a:extLst>
              <a:ext uri="{FF2B5EF4-FFF2-40B4-BE49-F238E27FC236}">
                <a16:creationId xmlns:a16="http://schemas.microsoft.com/office/drawing/2014/main" id="{24B28045-67F9-6DC7-A781-D871C1174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8188" y="4020326"/>
            <a:ext cx="2806184" cy="335566"/>
          </a:xfrm>
          <a:prstGeom prst="rect">
            <a:avLst/>
          </a:prstGeom>
        </p:spPr>
      </p:pic>
      <p:pic>
        <p:nvPicPr>
          <p:cNvPr id="12" name="Picture 11">
            <a:extLst>
              <a:ext uri="{FF2B5EF4-FFF2-40B4-BE49-F238E27FC236}">
                <a16:creationId xmlns:a16="http://schemas.microsoft.com/office/drawing/2014/main" id="{804D2A14-9593-80A0-4700-B7759CC98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189" y="4553742"/>
            <a:ext cx="2806184" cy="335566"/>
          </a:xfrm>
          <a:prstGeom prst="rect">
            <a:avLst/>
          </a:prstGeom>
        </p:spPr>
      </p:pic>
    </p:spTree>
    <p:extLst>
      <p:ext uri="{BB962C8B-B14F-4D97-AF65-F5344CB8AC3E}">
        <p14:creationId xmlns:p14="http://schemas.microsoft.com/office/powerpoint/2010/main" val="3457730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600075" y="397529"/>
            <a:ext cx="7758113"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pPr algn="ctr"/>
            <a:r>
              <a:rPr lang="en-US" u="sng" kern="0" dirty="0">
                <a:latin typeface="Georgia" panose="02040502050405020303" pitchFamily="18" charset="0"/>
              </a:rPr>
              <a:t>Yolo Model</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1027122" y="1076182"/>
            <a:ext cx="4479131" cy="3693319"/>
          </a:xfrm>
          <a:prstGeom prst="rect">
            <a:avLst/>
          </a:prstGeom>
          <a:noFill/>
        </p:spPr>
        <p:txBody>
          <a:bodyPr wrap="square">
            <a:spAutoFit/>
          </a:bodyPr>
          <a:lstStyle/>
          <a:p>
            <a:r>
              <a:rPr lang="en-IN" b="0" i="0" dirty="0">
                <a:solidFill>
                  <a:schemeClr val="bg1"/>
                </a:solidFill>
                <a:effectLst/>
                <a:latin typeface="Apple Symbols" panose="02000000000000000000" pitchFamily="2" charset="-79"/>
                <a:ea typeface="Apple Symbols" panose="02000000000000000000" pitchFamily="2" charset="-79"/>
                <a:cs typeface="Apple Symbols" panose="02000000000000000000" pitchFamily="2" charset="-79"/>
              </a:rPr>
              <a:t>You Only Look Once i</a:t>
            </a:r>
            <a:r>
              <a:rPr lang="en-IN" dirty="0">
                <a:solidFill>
                  <a:schemeClr val="bg1"/>
                </a:solidFill>
                <a:latin typeface="Apple Symbols" panose="02000000000000000000" pitchFamily="2" charset="-79"/>
                <a:ea typeface="Apple Symbols" panose="02000000000000000000" pitchFamily="2" charset="-79"/>
                <a:cs typeface="Apple Symbols" panose="02000000000000000000" pitchFamily="2" charset="-79"/>
              </a:rPr>
              <a:t>s a real-time object detection system that is able to detect and classify objects in an image with high accuracy and speed.</a:t>
            </a:r>
          </a:p>
          <a:p>
            <a:endParaRPr lang="en-IN"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b="0" i="0" dirty="0">
                <a:solidFill>
                  <a:schemeClr val="bg1"/>
                </a:solidFill>
                <a:effectLst/>
                <a:latin typeface="Söhne"/>
              </a:rPr>
              <a:t>YOLO divides the input image into a grid of cells and predicts the object score, class probabilities, and bounding box coordinates for each cell. The object score represents the probability that an object is present in the cell, while the class probabilities indicate the likelihood of the object belonging to a particular class.</a:t>
            </a:r>
            <a:endParaRPr lang="en-IN"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78CF3E14-035C-62FB-AF12-90F6FD7B4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253" y="1192107"/>
            <a:ext cx="3432615" cy="3305386"/>
          </a:xfrm>
          <a:prstGeom prst="rect">
            <a:avLst/>
          </a:prstGeom>
        </p:spPr>
      </p:pic>
    </p:spTree>
    <p:extLst>
      <p:ext uri="{BB962C8B-B14F-4D97-AF65-F5344CB8AC3E}">
        <p14:creationId xmlns:p14="http://schemas.microsoft.com/office/powerpoint/2010/main" val="3564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600075" y="397529"/>
            <a:ext cx="7758113"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pPr algn="ctr"/>
            <a:r>
              <a:rPr lang="en-US" u="sng" kern="0" dirty="0">
                <a:latin typeface="Georgia" panose="02040502050405020303" pitchFamily="18" charset="0"/>
              </a:rPr>
              <a:t>Result Analysis and Accuracy</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955384" y="821749"/>
            <a:ext cx="7233231" cy="1200329"/>
          </a:xfrm>
          <a:prstGeom prst="rect">
            <a:avLst/>
          </a:prstGeom>
          <a:noFill/>
        </p:spPr>
        <p:txBody>
          <a:bodyPr wrap="square">
            <a:spAutoFit/>
          </a:bodyPr>
          <a:lstStyle/>
          <a:p>
            <a:endParaRPr lang="en-IN"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IN" dirty="0">
                <a:solidFill>
                  <a:schemeClr val="bg1"/>
                </a:solidFill>
                <a:latin typeface="Lato" panose="020F0502020204030203" pitchFamily="34" charset="0"/>
                <a:ea typeface="Lato" panose="020F0502020204030203" pitchFamily="34" charset="0"/>
                <a:cs typeface="Lato" panose="020F0502020204030203" pitchFamily="34" charset="0"/>
              </a:rPr>
              <a:t>The system generated summary is compared to human made summary F-Score is calculated for all 50 videos.</a:t>
            </a:r>
          </a:p>
          <a:p>
            <a:pPr marL="285750" indent="-285750">
              <a:buFont typeface="Arial" panose="020B0604020202020204" pitchFamily="34" charset="0"/>
              <a:buChar char="•"/>
            </a:pPr>
            <a:endParaRPr lang="en-IN"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A92981C9-8AF6-D546-5B2A-82B4E6B20D14}"/>
              </a:ext>
            </a:extLst>
          </p:cNvPr>
          <p:cNvPicPr>
            <a:picLocks noChangeAspect="1"/>
          </p:cNvPicPr>
          <p:nvPr/>
        </p:nvPicPr>
        <p:blipFill rotWithShape="1">
          <a:blip r:embed="rId2">
            <a:extLst>
              <a:ext uri="{28A0092B-C50C-407E-A947-70E740481C1C}">
                <a14:useLocalDpi xmlns:a14="http://schemas.microsoft.com/office/drawing/2010/main" val="0"/>
              </a:ext>
            </a:extLst>
          </a:blip>
          <a:srcRect l="9407" t="24889" r="14518" b="11901"/>
          <a:stretch/>
        </p:blipFill>
        <p:spPr>
          <a:xfrm>
            <a:off x="955384" y="1797473"/>
            <a:ext cx="6956215" cy="3251200"/>
          </a:xfrm>
          <a:prstGeom prst="rect">
            <a:avLst/>
          </a:prstGeom>
        </p:spPr>
      </p:pic>
    </p:spTree>
    <p:extLst>
      <p:ext uri="{BB962C8B-B14F-4D97-AF65-F5344CB8AC3E}">
        <p14:creationId xmlns:p14="http://schemas.microsoft.com/office/powerpoint/2010/main" val="163774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E69BDF-99F8-A6A5-CE85-9661298741DF}"/>
              </a:ext>
            </a:extLst>
          </p:cNvPr>
          <p:cNvSpPr txBox="1">
            <a:spLocks/>
          </p:cNvSpPr>
          <p:nvPr/>
        </p:nvSpPr>
        <p:spPr>
          <a:xfrm>
            <a:off x="600075" y="397529"/>
            <a:ext cx="7758113" cy="553998"/>
          </a:xfrm>
          <a:prstGeom prst="rect">
            <a:avLst/>
          </a:prstGeom>
        </p:spPr>
        <p:txBody>
          <a:bodyPr wrap="square" lIns="0" tIns="0" rIns="0" bIns="0">
            <a:spAutoFit/>
          </a:bodyPr>
          <a:lstStyle>
            <a:lvl1pPr eaLnBrk="1" hangingPunct="1">
              <a:defRPr sz="3600" b="0" i="0">
                <a:solidFill>
                  <a:schemeClr val="bg1"/>
                </a:solidFill>
                <a:latin typeface="Verdana"/>
                <a:ea typeface="+mj-ea"/>
                <a:cs typeface="Verdana"/>
              </a:defRPr>
            </a:lvl1pPr>
          </a:lstStyle>
          <a:p>
            <a:pPr algn="ctr"/>
            <a:r>
              <a:rPr lang="en-US" u="sng" kern="0" dirty="0">
                <a:latin typeface="Georgia" panose="02040502050405020303" pitchFamily="18" charset="0"/>
              </a:rPr>
              <a:t>Result Analysis and Accuracy</a:t>
            </a:r>
            <a:endParaRPr lang="en-IN" u="sng" kern="0" dirty="0">
              <a:latin typeface="Georgia" panose="02040502050405020303" pitchFamily="18" charset="0"/>
            </a:endParaRPr>
          </a:p>
        </p:txBody>
      </p:sp>
      <p:sp>
        <p:nvSpPr>
          <p:cNvPr id="6" name="TextBox 5">
            <a:extLst>
              <a:ext uri="{FF2B5EF4-FFF2-40B4-BE49-F238E27FC236}">
                <a16:creationId xmlns:a16="http://schemas.microsoft.com/office/drawing/2014/main" id="{CB1523B0-7DA2-0233-1CB0-2BB1ECE3FC11}"/>
              </a:ext>
            </a:extLst>
          </p:cNvPr>
          <p:cNvSpPr txBox="1"/>
          <p:nvPr/>
        </p:nvSpPr>
        <p:spPr>
          <a:xfrm>
            <a:off x="1369404" y="1014644"/>
            <a:ext cx="7108031" cy="369332"/>
          </a:xfrm>
          <a:prstGeom prst="rect">
            <a:avLst/>
          </a:prstGeom>
          <a:noFill/>
        </p:spPr>
        <p:txBody>
          <a:bodyPr wrap="square">
            <a:spAutoFit/>
          </a:bodyPr>
          <a:lstStyle/>
          <a:p>
            <a:r>
              <a:rPr lang="en-IN" dirty="0">
                <a:solidFill>
                  <a:schemeClr val="bg1"/>
                </a:solidFill>
                <a:latin typeface="Lato" panose="020F0502020204030203" pitchFamily="34" charset="0"/>
                <a:ea typeface="Lato" panose="020F0502020204030203" pitchFamily="34" charset="0"/>
                <a:cs typeface="Lato" panose="020F0502020204030203" pitchFamily="34" charset="0"/>
              </a:rPr>
              <a:t>Our genetic algorithm summary is also calculated with our models.</a:t>
            </a:r>
          </a:p>
        </p:txBody>
      </p:sp>
      <p:pic>
        <p:nvPicPr>
          <p:cNvPr id="3" name="Picture 2">
            <a:extLst>
              <a:ext uri="{FF2B5EF4-FFF2-40B4-BE49-F238E27FC236}">
                <a16:creationId xmlns:a16="http://schemas.microsoft.com/office/drawing/2014/main" id="{BA95D9D7-EB12-C84A-700D-AD993EC03FC4}"/>
              </a:ext>
            </a:extLst>
          </p:cNvPr>
          <p:cNvPicPr>
            <a:picLocks noChangeAspect="1"/>
          </p:cNvPicPr>
          <p:nvPr/>
        </p:nvPicPr>
        <p:blipFill rotWithShape="1">
          <a:blip r:embed="rId2">
            <a:extLst>
              <a:ext uri="{28A0092B-C50C-407E-A947-70E740481C1C}">
                <a14:useLocalDpi xmlns:a14="http://schemas.microsoft.com/office/drawing/2010/main" val="0"/>
              </a:ext>
            </a:extLst>
          </a:blip>
          <a:srcRect l="17185" t="30419" r="21778" b="15061"/>
          <a:stretch/>
        </p:blipFill>
        <p:spPr>
          <a:xfrm>
            <a:off x="657012" y="1713653"/>
            <a:ext cx="5837371" cy="2932853"/>
          </a:xfrm>
          <a:prstGeom prst="rect">
            <a:avLst/>
          </a:prstGeom>
        </p:spPr>
      </p:pic>
      <p:sp>
        <p:nvSpPr>
          <p:cNvPr id="5" name="TextBox 4">
            <a:extLst>
              <a:ext uri="{FF2B5EF4-FFF2-40B4-BE49-F238E27FC236}">
                <a16:creationId xmlns:a16="http://schemas.microsoft.com/office/drawing/2014/main" id="{59C108B2-D913-FB2B-72A1-E296290F72D3}"/>
              </a:ext>
            </a:extLst>
          </p:cNvPr>
          <p:cNvSpPr txBox="1"/>
          <p:nvPr/>
        </p:nvSpPr>
        <p:spPr>
          <a:xfrm>
            <a:off x="6671733" y="1656080"/>
            <a:ext cx="2472267" cy="2031325"/>
          </a:xfrm>
          <a:prstGeom prst="rect">
            <a:avLst/>
          </a:prstGeom>
          <a:noFill/>
        </p:spPr>
        <p:txBody>
          <a:bodyPr wrap="square" rtlCol="0">
            <a:spAutoFit/>
          </a:bodyPr>
          <a:lstStyle/>
          <a:p>
            <a:r>
              <a:rPr lang="en-IN" sz="1400" dirty="0">
                <a:solidFill>
                  <a:schemeClr val="bg1"/>
                </a:solidFill>
              </a:rPr>
              <a:t>SU  :  Uniform Sampling</a:t>
            </a:r>
          </a:p>
          <a:p>
            <a:r>
              <a:rPr lang="en-IN" sz="1400" dirty="0">
                <a:solidFill>
                  <a:schemeClr val="bg1"/>
                </a:solidFill>
              </a:rPr>
              <a:t>SR  :   Random Sampling</a:t>
            </a:r>
          </a:p>
          <a:p>
            <a:r>
              <a:rPr lang="en-IN" sz="1400" dirty="0">
                <a:solidFill>
                  <a:schemeClr val="bg1"/>
                </a:solidFill>
              </a:rPr>
              <a:t>CK  :   k-means clustering</a:t>
            </a:r>
          </a:p>
          <a:p>
            <a:r>
              <a:rPr lang="en-IN" sz="1400" dirty="0">
                <a:solidFill>
                  <a:schemeClr val="bg1"/>
                </a:solidFill>
              </a:rPr>
              <a:t>LL   :   </a:t>
            </a:r>
            <a:r>
              <a:rPr lang="en-IN" sz="1400" dirty="0" err="1">
                <a:solidFill>
                  <a:schemeClr val="bg1"/>
                </a:solidFill>
              </a:rPr>
              <a:t>LiveLight</a:t>
            </a:r>
            <a:endParaRPr lang="en-IN" sz="1400" dirty="0">
              <a:solidFill>
                <a:schemeClr val="bg1"/>
              </a:solidFill>
            </a:endParaRPr>
          </a:p>
          <a:p>
            <a:r>
              <a:rPr lang="en-IN" sz="1200" dirty="0">
                <a:solidFill>
                  <a:schemeClr val="bg1"/>
                </a:solidFill>
              </a:rPr>
              <a:t>WP </a:t>
            </a:r>
            <a:r>
              <a:rPr lang="en-IN" sz="1400" dirty="0">
                <a:solidFill>
                  <a:schemeClr val="bg1"/>
                </a:solidFill>
              </a:rPr>
              <a:t>:   </a:t>
            </a:r>
            <a:r>
              <a:rPr lang="en-IN" sz="1200" b="0" i="0" dirty="0">
                <a:solidFill>
                  <a:schemeClr val="bg1"/>
                </a:solidFill>
                <a:effectLst/>
                <a:latin typeface="Arial" panose="020B0604020202020204" pitchFamily="34" charset="0"/>
              </a:rPr>
              <a:t>Web Image Prior(WP)</a:t>
            </a:r>
            <a:br>
              <a:rPr lang="en-IN" sz="1200" dirty="0">
                <a:solidFill>
                  <a:schemeClr val="bg1"/>
                </a:solidFill>
              </a:rPr>
            </a:br>
            <a:r>
              <a:rPr lang="en-IN" sz="1400" dirty="0">
                <a:solidFill>
                  <a:schemeClr val="bg1"/>
                </a:solidFill>
              </a:rPr>
              <a:t>AA1 : </a:t>
            </a:r>
            <a:r>
              <a:rPr lang="en-IN" sz="1400" b="0" i="0" dirty="0">
                <a:solidFill>
                  <a:schemeClr val="bg1"/>
                </a:solidFill>
                <a:effectLst/>
                <a:latin typeface="Arial" panose="020B0604020202020204" pitchFamily="34" charset="0"/>
              </a:rPr>
              <a:t>Archetypal Analysis                                              from video data only </a:t>
            </a:r>
          </a:p>
          <a:p>
            <a:r>
              <a:rPr lang="en-IN" sz="1400" b="0" i="0" dirty="0">
                <a:solidFill>
                  <a:schemeClr val="bg1"/>
                </a:solidFill>
                <a:effectLst/>
                <a:latin typeface="Arial" panose="020B0604020202020204" pitchFamily="34" charset="0"/>
              </a:rPr>
              <a:t>AA2 :  Archetypal Analysis from video and image data</a:t>
            </a:r>
            <a:endParaRPr lang="en-IN" sz="1400" dirty="0">
              <a:solidFill>
                <a:schemeClr val="bg1"/>
              </a:solidFill>
            </a:endParaRPr>
          </a:p>
        </p:txBody>
      </p:sp>
    </p:spTree>
    <p:extLst>
      <p:ext uri="{BB962C8B-B14F-4D97-AF65-F5344CB8AC3E}">
        <p14:creationId xmlns:p14="http://schemas.microsoft.com/office/powerpoint/2010/main" val="2965404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4F54-5E2B-44B3-A9E8-1B09E4740C2F}"/>
              </a:ext>
            </a:extLst>
          </p:cNvPr>
          <p:cNvSpPr>
            <a:spLocks noGrp="1"/>
          </p:cNvSpPr>
          <p:nvPr>
            <p:ph type="title"/>
          </p:nvPr>
        </p:nvSpPr>
        <p:spPr>
          <a:xfrm>
            <a:off x="2830606" y="464756"/>
            <a:ext cx="3625315" cy="553998"/>
          </a:xfrm>
        </p:spPr>
        <p:txBody>
          <a:bodyPr/>
          <a:lstStyle/>
          <a:p>
            <a:r>
              <a:rPr lang="en-IN" u="sng" dirty="0">
                <a:latin typeface="Georgia" panose="02040502050405020303" pitchFamily="18" charset="0"/>
              </a:rPr>
              <a:t>Future Work</a:t>
            </a:r>
          </a:p>
        </p:txBody>
      </p:sp>
      <p:sp>
        <p:nvSpPr>
          <p:cNvPr id="5" name="Text Placeholder 4">
            <a:extLst>
              <a:ext uri="{FF2B5EF4-FFF2-40B4-BE49-F238E27FC236}">
                <a16:creationId xmlns:a16="http://schemas.microsoft.com/office/drawing/2014/main" id="{C37C0B90-267D-45FE-A9BC-124A04269283}"/>
              </a:ext>
            </a:extLst>
          </p:cNvPr>
          <p:cNvSpPr>
            <a:spLocks noGrp="1"/>
          </p:cNvSpPr>
          <p:nvPr>
            <p:ph type="body" idx="1"/>
          </p:nvPr>
        </p:nvSpPr>
        <p:spPr>
          <a:xfrm>
            <a:off x="956032" y="1387856"/>
            <a:ext cx="8187968" cy="4031873"/>
          </a:xfrm>
        </p:spPr>
        <p:txBody>
          <a:bodyPr/>
          <a:lstStyle/>
          <a:p>
            <a:endParaRPr lang="en-IN" sz="1600" i="0" u="none" strike="noStrike" baseline="0" dirty="0">
              <a:latin typeface="Georgia" panose="02040502050405020303" pitchFamily="18" charset="0"/>
            </a:endParaRPr>
          </a:p>
          <a:p>
            <a:pPr marL="285750" indent="-285750">
              <a:buFont typeface="Arial" panose="020B0604020202020204" pitchFamily="34" charset="0"/>
              <a:buChar char="•"/>
            </a:pPr>
            <a:r>
              <a:rPr lang="en-IN" sz="1800" dirty="0">
                <a:latin typeface="Georgia" panose="02040502050405020303" pitchFamily="18" charset="0"/>
              </a:rPr>
              <a:t>In future we aim to optimize our  fitness function. We can take single frame input from the user depicting object of interest and prioritize frames having higher similarity to that frame in our summary. Text content in frames can also be considered.</a:t>
            </a:r>
          </a:p>
          <a:p>
            <a:pPr marL="285750" indent="-285750">
              <a:buFont typeface="Arial" panose="020B0604020202020204" pitchFamily="34" charset="0"/>
              <a:buChar char="•"/>
            </a:pPr>
            <a:endParaRPr lang="en-IN" sz="1800" dirty="0">
              <a:latin typeface="Georgia" panose="02040502050405020303" pitchFamily="18" charset="0"/>
            </a:endParaRPr>
          </a:p>
          <a:p>
            <a:pPr marL="285750" indent="-285750">
              <a:buFont typeface="Arial" panose="020B0604020202020204" pitchFamily="34" charset="0"/>
              <a:buChar char="•"/>
            </a:pPr>
            <a:r>
              <a:rPr lang="en-US" sz="1800" dirty="0">
                <a:latin typeface="Georgia" panose="02040502050405020303" pitchFamily="18" charset="0"/>
              </a:rPr>
              <a:t>Genetic algorithm can be enhanced by incorporating domain-specific knowledge such as scene detection, object recognition, or audio analysis to improve the quality of the summary.</a:t>
            </a:r>
          </a:p>
          <a:p>
            <a:pPr marL="285750" indent="-285750">
              <a:buFont typeface="Arial" panose="020B0604020202020204" pitchFamily="34" charset="0"/>
              <a:buChar char="•"/>
            </a:pPr>
            <a:endParaRPr lang="en-IN" sz="1800" dirty="0">
              <a:latin typeface="Georgia" panose="02040502050405020303" pitchFamily="18" charset="0"/>
            </a:endParaRPr>
          </a:p>
          <a:p>
            <a:pPr marL="285750" indent="-285750">
              <a:buFont typeface="Arial" panose="020B0604020202020204" pitchFamily="34" charset="0"/>
              <a:buChar char="•"/>
            </a:pPr>
            <a:r>
              <a:rPr lang="en-IN" sz="1800" i="0" u="none" strike="noStrike" baseline="0" dirty="0">
                <a:latin typeface="Georgia" panose="02040502050405020303" pitchFamily="18" charset="0"/>
              </a:rPr>
              <a:t>Additionally, we'll make sure the suggested model has adequate content coverage.</a:t>
            </a:r>
          </a:p>
          <a:p>
            <a:pPr marL="285750" indent="-285750">
              <a:buFont typeface="Arial" panose="020B0604020202020204" pitchFamily="34" charset="0"/>
              <a:buChar char="•"/>
            </a:pPr>
            <a:endParaRPr lang="en-IN" sz="1600" dirty="0">
              <a:latin typeface="Georgia" panose="02040502050405020303" pitchFamily="18" charset="0"/>
            </a:endParaRPr>
          </a:p>
          <a:p>
            <a:pPr marL="285750" indent="-285750">
              <a:buFont typeface="Arial" panose="020B0604020202020204" pitchFamily="34" charset="0"/>
              <a:buChar char="•"/>
            </a:pPr>
            <a:endParaRPr lang="en-IN" sz="1600" dirty="0">
              <a:latin typeface="Georgia" panose="02040502050405020303" pitchFamily="18" charset="0"/>
            </a:endParaRPr>
          </a:p>
          <a:p>
            <a:endParaRPr lang="en-IN" sz="1600" i="0" u="none" strike="noStrike" baseline="0" dirty="0">
              <a:latin typeface="Georgia" panose="02040502050405020303" pitchFamily="18" charset="0"/>
            </a:endParaRPr>
          </a:p>
        </p:txBody>
      </p:sp>
    </p:spTree>
    <p:extLst>
      <p:ext uri="{BB962C8B-B14F-4D97-AF65-F5344CB8AC3E}">
        <p14:creationId xmlns:p14="http://schemas.microsoft.com/office/powerpoint/2010/main" val="2718271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C3DF-1236-4CEC-9B5B-CF17607057FA}"/>
              </a:ext>
            </a:extLst>
          </p:cNvPr>
          <p:cNvSpPr>
            <a:spLocks noGrp="1"/>
          </p:cNvSpPr>
          <p:nvPr>
            <p:ph type="title"/>
          </p:nvPr>
        </p:nvSpPr>
        <p:spPr>
          <a:xfrm>
            <a:off x="2696135" y="495277"/>
            <a:ext cx="3134498" cy="553998"/>
          </a:xfrm>
        </p:spPr>
        <p:txBody>
          <a:bodyPr/>
          <a:lstStyle/>
          <a:p>
            <a:r>
              <a:rPr lang="en-US" u="sng" dirty="0">
                <a:latin typeface="Georgia" panose="02040502050405020303" pitchFamily="18" charset="0"/>
              </a:rPr>
              <a:t>References</a:t>
            </a:r>
            <a:endParaRPr lang="en-IN" u="sng" dirty="0">
              <a:latin typeface="Georgia" panose="02040502050405020303" pitchFamily="18" charset="0"/>
            </a:endParaRPr>
          </a:p>
        </p:txBody>
      </p:sp>
      <p:sp>
        <p:nvSpPr>
          <p:cNvPr id="3" name="Text Placeholder 2">
            <a:extLst>
              <a:ext uri="{FF2B5EF4-FFF2-40B4-BE49-F238E27FC236}">
                <a16:creationId xmlns:a16="http://schemas.microsoft.com/office/drawing/2014/main" id="{6D4BA665-AD54-4C9D-BAA1-050D4B1579E7}"/>
              </a:ext>
            </a:extLst>
          </p:cNvPr>
          <p:cNvSpPr>
            <a:spLocks noGrp="1"/>
          </p:cNvSpPr>
          <p:nvPr>
            <p:ph type="body" idx="1"/>
          </p:nvPr>
        </p:nvSpPr>
        <p:spPr>
          <a:xfrm>
            <a:off x="383241" y="1743075"/>
            <a:ext cx="7851791" cy="2653868"/>
          </a:xfrm>
        </p:spPr>
        <p:txBody>
          <a:bodyPr/>
          <a:lstStyle/>
          <a:p>
            <a:pPr marL="285750" indent="-285750">
              <a:lnSpc>
                <a:spcPct val="200000"/>
              </a:lnSpc>
              <a:buFont typeface="Arial" panose="020B0604020202020204" pitchFamily="34" charset="0"/>
              <a:buChar char="•"/>
            </a:pPr>
            <a:r>
              <a:rPr lang="en-IN" sz="1100" dirty="0">
                <a:hlinkClick r:id="rId2">
                  <a:extLst>
                    <a:ext uri="{A12FA001-AC4F-418D-AE19-62706E023703}">
                      <ahyp:hlinkClr xmlns:ahyp="http://schemas.microsoft.com/office/drawing/2018/hyperlinkcolor" val="tx"/>
                    </a:ext>
                  </a:extLst>
                </a:hlinkClick>
              </a:rPr>
              <a:t>https://www.researchgate.net/publication/309770246_A_Study_on_Genetic_Algorithm_and_its_Applicationshttps://docs.python.org/3/library/tkinter.html#tkinter-life-preserver</a:t>
            </a:r>
            <a:endParaRPr lang="en-IN" sz="1100" dirty="0"/>
          </a:p>
          <a:p>
            <a:pPr marL="285750" indent="-285750">
              <a:lnSpc>
                <a:spcPct val="200000"/>
              </a:lnSpc>
              <a:buFont typeface="Arial" panose="020B0604020202020204" pitchFamily="34" charset="0"/>
              <a:buChar char="•"/>
            </a:pPr>
            <a:r>
              <a:rPr lang="en-IN" sz="1100" dirty="0">
                <a:hlinkClick r:id="rId3">
                  <a:extLst>
                    <a:ext uri="{A12FA001-AC4F-418D-AE19-62706E023703}">
                      <ahyp:hlinkClr xmlns:ahyp="http://schemas.microsoft.com/office/drawing/2018/hyperlinkcolor" val="tx"/>
                    </a:ext>
                  </a:extLst>
                </a:hlinkClick>
              </a:rPr>
              <a:t>https://www.cvfoundation.org/openaccess/content_cvpr_2015/papers/Song_TVSum_Summarizing_Web_2015_CVPR_paper.pdf</a:t>
            </a:r>
            <a:endParaRPr lang="en-IN" sz="1100" dirty="0"/>
          </a:p>
          <a:p>
            <a:pPr marL="285750" indent="-285750">
              <a:lnSpc>
                <a:spcPct val="200000"/>
              </a:lnSpc>
              <a:buFont typeface="Arial" panose="020B0604020202020204" pitchFamily="34" charset="0"/>
              <a:buChar char="•"/>
            </a:pPr>
            <a:r>
              <a:rPr lang="en-IN" sz="1100" dirty="0">
                <a:hlinkClick r:id="rId4">
                  <a:extLst>
                    <a:ext uri="{A12FA001-AC4F-418D-AE19-62706E023703}">
                      <ahyp:hlinkClr xmlns:ahyp="http://schemas.microsoft.com/office/drawing/2018/hyperlinkcolor" val="tx"/>
                    </a:ext>
                  </a:extLst>
                </a:hlinkClick>
              </a:rPr>
              <a:t>https://www.sciencedirect.com/science/article/pii/S1877050922001363</a:t>
            </a:r>
            <a:endParaRPr lang="en-IN" sz="1100" dirty="0"/>
          </a:p>
          <a:p>
            <a:pPr marL="285750" indent="-285750">
              <a:lnSpc>
                <a:spcPct val="200000"/>
              </a:lnSpc>
              <a:buFont typeface="Arial" panose="020B0604020202020204" pitchFamily="34" charset="0"/>
              <a:buChar char="•"/>
            </a:pPr>
            <a:r>
              <a:rPr lang="en-IN" sz="1100" dirty="0">
                <a:hlinkClick r:id="rId5">
                  <a:extLst>
                    <a:ext uri="{A12FA001-AC4F-418D-AE19-62706E023703}">
                      <ahyp:hlinkClr xmlns:ahyp="http://schemas.microsoft.com/office/drawing/2018/hyperlinkcolor" val="tx"/>
                    </a:ext>
                  </a:extLst>
                </a:hlinkClick>
              </a:rPr>
              <a:t>https://www.researchgate.net/publication/228731668_Automatic_Performance_Evaluation_for_Video_Summarization</a:t>
            </a:r>
            <a:endParaRPr lang="en-IN" sz="1100" dirty="0"/>
          </a:p>
          <a:p>
            <a:pPr marL="285750" indent="-285750">
              <a:lnSpc>
                <a:spcPct val="200000"/>
              </a:lnSpc>
              <a:buFont typeface="Arial" panose="020B0604020202020204" pitchFamily="34" charset="0"/>
              <a:buChar char="•"/>
            </a:pPr>
            <a:r>
              <a:rPr lang="en-IN" sz="1100" dirty="0">
                <a:hlinkClick r:id="rId6">
                  <a:extLst>
                    <a:ext uri="{A12FA001-AC4F-418D-AE19-62706E023703}">
                      <ahyp:hlinkClr xmlns:ahyp="http://schemas.microsoft.com/office/drawing/2018/hyperlinkcolor" val="tx"/>
                    </a:ext>
                  </a:extLst>
                </a:hlinkClick>
              </a:rPr>
              <a:t>https://opencv.org/</a:t>
            </a:r>
            <a:endParaRPr lang="en-IN" sz="1100" dirty="0"/>
          </a:p>
          <a:p>
            <a:pPr marL="285750" indent="-285750">
              <a:lnSpc>
                <a:spcPct val="200000"/>
              </a:lnSpc>
              <a:buFont typeface="Arial" panose="020B0604020202020204" pitchFamily="34" charset="0"/>
              <a:buChar char="•"/>
            </a:pPr>
            <a:endParaRPr lang="en-IN" sz="1100" dirty="0"/>
          </a:p>
        </p:txBody>
      </p:sp>
    </p:spTree>
    <p:extLst>
      <p:ext uri="{BB962C8B-B14F-4D97-AF65-F5344CB8AC3E}">
        <p14:creationId xmlns:p14="http://schemas.microsoft.com/office/powerpoint/2010/main" val="91002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A144-47F8-4566-BAA7-AC13EF7D3F5D}"/>
              </a:ext>
            </a:extLst>
          </p:cNvPr>
          <p:cNvSpPr>
            <a:spLocks noGrp="1"/>
          </p:cNvSpPr>
          <p:nvPr>
            <p:ph type="title"/>
          </p:nvPr>
        </p:nvSpPr>
        <p:spPr>
          <a:xfrm>
            <a:off x="0" y="430307"/>
            <a:ext cx="9144000" cy="615553"/>
          </a:xfrm>
        </p:spPr>
        <p:txBody>
          <a:bodyPr/>
          <a:lstStyle/>
          <a:p>
            <a:pPr algn="ctr"/>
            <a:r>
              <a:rPr lang="en-IN" sz="4000" u="sng" dirty="0">
                <a:latin typeface="Georgia" panose="02040502050405020303" pitchFamily="18" charset="0"/>
              </a:rPr>
              <a:t>Outline  </a:t>
            </a:r>
          </a:p>
        </p:txBody>
      </p:sp>
      <p:sp>
        <p:nvSpPr>
          <p:cNvPr id="3" name="TextBox 2">
            <a:extLst>
              <a:ext uri="{FF2B5EF4-FFF2-40B4-BE49-F238E27FC236}">
                <a16:creationId xmlns:a16="http://schemas.microsoft.com/office/drawing/2014/main" id="{FE6E0D3C-90A7-4DDF-AD8D-DB3612851B18}"/>
              </a:ext>
            </a:extLst>
          </p:cNvPr>
          <p:cNvSpPr txBox="1"/>
          <p:nvPr/>
        </p:nvSpPr>
        <p:spPr>
          <a:xfrm>
            <a:off x="1391770" y="1184602"/>
            <a:ext cx="6360459" cy="421653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IN" sz="2800" dirty="0">
                <a:solidFill>
                  <a:schemeClr val="bg1"/>
                </a:solidFill>
              </a:rPr>
              <a:t>Introduction</a:t>
            </a:r>
          </a:p>
          <a:p>
            <a:pPr marL="285750" indent="-285750">
              <a:buClr>
                <a:schemeClr val="bg1"/>
              </a:buClr>
              <a:buFont typeface="Arial" panose="020B0604020202020204" pitchFamily="34" charset="0"/>
              <a:buChar char="•"/>
            </a:pPr>
            <a:r>
              <a:rPr lang="en-IN" sz="2800" dirty="0">
                <a:solidFill>
                  <a:schemeClr val="bg1"/>
                </a:solidFill>
              </a:rPr>
              <a:t>Technology Used</a:t>
            </a:r>
          </a:p>
          <a:p>
            <a:pPr marL="285750" indent="-285750">
              <a:buClr>
                <a:schemeClr val="bg1"/>
              </a:buClr>
              <a:buFont typeface="Arial" panose="020B0604020202020204" pitchFamily="34" charset="0"/>
              <a:buChar char="•"/>
            </a:pPr>
            <a:r>
              <a:rPr lang="en-IN" sz="2800" dirty="0">
                <a:solidFill>
                  <a:schemeClr val="bg1"/>
                </a:solidFill>
              </a:rPr>
              <a:t>Data Pre-processing</a:t>
            </a:r>
          </a:p>
          <a:p>
            <a:pPr marL="285750" indent="-285750">
              <a:buClr>
                <a:schemeClr val="bg1"/>
              </a:buClr>
              <a:buFont typeface="Arial" panose="020B0604020202020204" pitchFamily="34" charset="0"/>
              <a:buChar char="•"/>
            </a:pPr>
            <a:r>
              <a:rPr lang="en-IN" sz="2800" dirty="0">
                <a:solidFill>
                  <a:schemeClr val="bg1"/>
                </a:solidFill>
              </a:rPr>
              <a:t>Algorithms used</a:t>
            </a:r>
          </a:p>
          <a:p>
            <a:pPr marL="285750" indent="-285750">
              <a:buClr>
                <a:schemeClr val="bg1"/>
              </a:buClr>
              <a:buFont typeface="Arial" panose="020B0604020202020204" pitchFamily="34" charset="0"/>
              <a:buChar char="•"/>
            </a:pPr>
            <a:r>
              <a:rPr lang="en-IN" sz="2800" dirty="0">
                <a:solidFill>
                  <a:schemeClr val="bg1"/>
                </a:solidFill>
              </a:rPr>
              <a:t>Result Analysis</a:t>
            </a:r>
          </a:p>
          <a:p>
            <a:pPr marL="285750" indent="-285750">
              <a:buClr>
                <a:schemeClr val="bg1"/>
              </a:buClr>
              <a:buFont typeface="Arial" panose="020B0604020202020204" pitchFamily="34" charset="0"/>
              <a:buChar char="•"/>
            </a:pPr>
            <a:r>
              <a:rPr lang="en-IN" sz="2800" dirty="0">
                <a:solidFill>
                  <a:schemeClr val="bg1"/>
                </a:solidFill>
              </a:rPr>
              <a:t>Future Work</a:t>
            </a:r>
          </a:p>
          <a:p>
            <a:pPr marL="285750" indent="-285750">
              <a:buClr>
                <a:schemeClr val="bg1"/>
              </a:buClr>
              <a:buFont typeface="Arial" panose="020B0604020202020204" pitchFamily="34" charset="0"/>
              <a:buChar char="•"/>
            </a:pPr>
            <a:r>
              <a:rPr lang="en-IN" sz="2800" dirty="0">
                <a:solidFill>
                  <a:schemeClr val="bg1"/>
                </a:solidFill>
              </a:rPr>
              <a:t>References</a:t>
            </a:r>
          </a:p>
          <a:p>
            <a:pPr marL="285750" indent="-285750">
              <a:buClr>
                <a:schemeClr val="bg1"/>
              </a:buClr>
              <a:buFont typeface="Arial" panose="020B0604020202020204" pitchFamily="34" charset="0"/>
              <a:buChar char="•"/>
            </a:pPr>
            <a:endParaRPr lang="en-IN" dirty="0"/>
          </a:p>
          <a:p>
            <a:pPr marL="285750" indent="-285750">
              <a:buClr>
                <a:schemeClr val="bg1"/>
              </a:buClr>
              <a:buFont typeface="Arial" panose="020B0604020202020204" pitchFamily="34" charset="0"/>
              <a:buChar char="•"/>
            </a:pPr>
            <a:endParaRPr lang="en-IN" dirty="0"/>
          </a:p>
          <a:p>
            <a:pPr marL="285750" indent="-285750">
              <a:buClr>
                <a:schemeClr val="bg1"/>
              </a:buClr>
              <a:buFont typeface="Arial" panose="020B0604020202020204" pitchFamily="34" charset="0"/>
              <a:buChar char="•"/>
            </a:pPr>
            <a:endParaRPr lang="en-IN" dirty="0"/>
          </a:p>
          <a:p>
            <a:pPr marL="285750" indent="-285750">
              <a:buClr>
                <a:schemeClr val="bg1"/>
              </a:buClr>
              <a:buFont typeface="Arial" panose="020B0604020202020204" pitchFamily="34" charset="0"/>
              <a:buChar char="•"/>
            </a:pPr>
            <a:endParaRPr lang="en-IN" dirty="0"/>
          </a:p>
        </p:txBody>
      </p:sp>
    </p:spTree>
    <p:extLst>
      <p:ext uri="{BB962C8B-B14F-4D97-AF65-F5344CB8AC3E}">
        <p14:creationId xmlns:p14="http://schemas.microsoft.com/office/powerpoint/2010/main" val="147429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C31A-FBD2-4E53-A267-21FDA63CA720}"/>
              </a:ext>
            </a:extLst>
          </p:cNvPr>
          <p:cNvSpPr>
            <a:spLocks noGrp="1"/>
          </p:cNvSpPr>
          <p:nvPr>
            <p:ph type="title"/>
          </p:nvPr>
        </p:nvSpPr>
        <p:spPr>
          <a:xfrm>
            <a:off x="0" y="1855695"/>
            <a:ext cx="9143999" cy="769441"/>
          </a:xfrm>
        </p:spPr>
        <p:txBody>
          <a:bodyPr/>
          <a:lstStyle/>
          <a:p>
            <a:pPr algn="ctr"/>
            <a:r>
              <a:rPr lang="en-IN" sz="5000" u="sng" dirty="0">
                <a:latin typeface="Georgia" panose="02040502050405020303" pitchFamily="18" charset="0"/>
              </a:rPr>
              <a:t>Thank You</a:t>
            </a:r>
          </a:p>
        </p:txBody>
      </p:sp>
    </p:spTree>
    <p:extLst>
      <p:ext uri="{BB962C8B-B14F-4D97-AF65-F5344CB8AC3E}">
        <p14:creationId xmlns:p14="http://schemas.microsoft.com/office/powerpoint/2010/main" val="359910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D559-8663-43DA-B8FC-96326B8EFFD2}"/>
              </a:ext>
            </a:extLst>
          </p:cNvPr>
          <p:cNvSpPr>
            <a:spLocks noGrp="1"/>
          </p:cNvSpPr>
          <p:nvPr>
            <p:ph type="title"/>
          </p:nvPr>
        </p:nvSpPr>
        <p:spPr>
          <a:xfrm>
            <a:off x="919652" y="657336"/>
            <a:ext cx="7304696" cy="615553"/>
          </a:xfrm>
        </p:spPr>
        <p:txBody>
          <a:bodyPr/>
          <a:lstStyle/>
          <a:p>
            <a:pPr algn="ctr"/>
            <a:r>
              <a:rPr lang="en-US" sz="4000" u="sng" dirty="0">
                <a:latin typeface="Georgia" panose="02040502050405020303" pitchFamily="18" charset="0"/>
                <a:ea typeface="Lato" panose="020F0502020204030203" pitchFamily="34" charset="0"/>
                <a:cs typeface="Lato" panose="020F0502020204030203" pitchFamily="34" charset="0"/>
              </a:rPr>
              <a:t>Problem  Statement</a:t>
            </a:r>
            <a:endParaRPr lang="en-IN" sz="4000" u="sng" dirty="0">
              <a:latin typeface="Georgia" panose="02040502050405020303" pitchFamily="18" charset="0"/>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362F63DF-A883-4CE5-847B-E0FA77796D62}"/>
              </a:ext>
            </a:extLst>
          </p:cNvPr>
          <p:cNvSpPr>
            <a:spLocks noGrp="1"/>
          </p:cNvSpPr>
          <p:nvPr>
            <p:ph type="body" idx="1"/>
          </p:nvPr>
        </p:nvSpPr>
        <p:spPr>
          <a:xfrm>
            <a:off x="719838" y="2377895"/>
            <a:ext cx="8195982" cy="2108269"/>
          </a:xfrm>
        </p:spPr>
        <p:txBody>
          <a:bodyPr/>
          <a:lstStyle/>
          <a:p>
            <a:r>
              <a:rPr lang="en-IN" sz="3200" u="sng" dirty="0"/>
              <a:t>Video Summarization</a:t>
            </a:r>
          </a:p>
          <a:p>
            <a:endParaRPr lang="en-IN" b="1" i="1" u="sng" dirty="0"/>
          </a:p>
          <a:p>
            <a:r>
              <a:rPr lang="en-IN" dirty="0"/>
              <a:t>The problem statement involves designing a video summarization model using Genetic Algorithm that automatically generates the summary of the videos.</a:t>
            </a:r>
          </a:p>
          <a:p>
            <a:endParaRPr lang="en-US" dirty="0"/>
          </a:p>
        </p:txBody>
      </p:sp>
    </p:spTree>
    <p:extLst>
      <p:ext uri="{BB962C8B-B14F-4D97-AF65-F5344CB8AC3E}">
        <p14:creationId xmlns:p14="http://schemas.microsoft.com/office/powerpoint/2010/main" val="368459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61F6E-A9A4-45BB-A118-39E295B3FCE1}"/>
              </a:ext>
            </a:extLst>
          </p:cNvPr>
          <p:cNvSpPr>
            <a:spLocks noGrp="1"/>
          </p:cNvSpPr>
          <p:nvPr>
            <p:ph type="body" idx="1"/>
          </p:nvPr>
        </p:nvSpPr>
        <p:spPr>
          <a:xfrm>
            <a:off x="930337" y="1304927"/>
            <a:ext cx="7283326" cy="4050340"/>
          </a:xfrm>
        </p:spPr>
        <p:txBody>
          <a:bodyPr/>
          <a:lstStyle/>
          <a:p>
            <a:pPr marL="457200" lvl="0" indent="-347902" algn="l" rtl="0">
              <a:lnSpc>
                <a:spcPct val="95000"/>
              </a:lnSpc>
              <a:spcBef>
                <a:spcPts val="0"/>
              </a:spcBef>
              <a:spcAft>
                <a:spcPts val="0"/>
              </a:spcAft>
              <a:buClr>
                <a:schemeClr val="lt1"/>
              </a:buClr>
              <a:buSzPts val="1879"/>
              <a:buChar char="●"/>
            </a:pPr>
            <a:r>
              <a:rPr lang="en-IN" sz="2000" b="0" i="0" dirty="0">
                <a:effectLst/>
                <a:latin typeface=""/>
              </a:rPr>
              <a:t>Video summarization is the process of generating a shorter version or summary of a longer video, while preserving its most important or salient content.</a:t>
            </a:r>
            <a:r>
              <a:rPr lang="en-IN" sz="2000" b="0" i="0" dirty="0">
                <a:effectLst/>
                <a:latin typeface=""/>
                <a:ea typeface="Lato" panose="020B0604020202020204" pitchFamily="34" charset="0"/>
                <a:cs typeface="Lato" panose="020B0604020202020204" pitchFamily="34" charset="0"/>
              </a:rPr>
              <a:t> </a:t>
            </a:r>
          </a:p>
          <a:p>
            <a:pPr marL="457200" lvl="0" indent="-347902" algn="l" rtl="0">
              <a:lnSpc>
                <a:spcPct val="95000"/>
              </a:lnSpc>
              <a:spcBef>
                <a:spcPts val="0"/>
              </a:spcBef>
              <a:spcAft>
                <a:spcPts val="0"/>
              </a:spcAft>
              <a:buClr>
                <a:schemeClr val="lt1"/>
              </a:buClr>
              <a:buSzPts val="1879"/>
              <a:buChar char="●"/>
            </a:pPr>
            <a:endParaRPr lang="en-IN" sz="2000" b="0" i="0" dirty="0">
              <a:effectLst/>
              <a:latin typeface=""/>
              <a:ea typeface="Lato" panose="020B0604020202020204" pitchFamily="34" charset="0"/>
              <a:cs typeface="Lato" panose="020B0604020202020204" pitchFamily="34" charset="0"/>
            </a:endParaRPr>
          </a:p>
          <a:p>
            <a:pPr marL="457200" lvl="0" indent="-347902" algn="l" rtl="0">
              <a:lnSpc>
                <a:spcPct val="95000"/>
              </a:lnSpc>
              <a:spcBef>
                <a:spcPts val="0"/>
              </a:spcBef>
              <a:spcAft>
                <a:spcPts val="0"/>
              </a:spcAft>
              <a:buClr>
                <a:schemeClr val="lt1"/>
              </a:buClr>
              <a:buSzPts val="1879"/>
              <a:buChar char="●"/>
            </a:pPr>
            <a:r>
              <a:rPr lang="en-IN" sz="2000" b="0" i="0" dirty="0">
                <a:effectLst/>
                <a:latin typeface=""/>
              </a:rPr>
              <a:t>The goal of video summarization is to provide a condensed representation of a video that captures the key events, objects, and actions, while removing redundant or irrelevant information</a:t>
            </a:r>
            <a:r>
              <a:rPr lang="en-IN" sz="1600" b="0" i="0" dirty="0">
                <a:effectLst/>
                <a:latin typeface=""/>
              </a:rPr>
              <a:t>. </a:t>
            </a:r>
          </a:p>
          <a:p>
            <a:pPr marL="457200" lvl="0" indent="-347902" algn="l" rtl="0">
              <a:lnSpc>
                <a:spcPct val="95000"/>
              </a:lnSpc>
              <a:spcBef>
                <a:spcPts val="0"/>
              </a:spcBef>
              <a:spcAft>
                <a:spcPts val="0"/>
              </a:spcAft>
              <a:buClr>
                <a:schemeClr val="lt1"/>
              </a:buClr>
              <a:buSzPts val="1879"/>
              <a:buChar char="●"/>
            </a:pPr>
            <a:endParaRPr lang="en-IN" sz="1600" dirty="0">
              <a:solidFill>
                <a:srgbClr val="D1D5DB"/>
              </a:solidFill>
              <a:latin typeface=""/>
              <a:ea typeface="Lato" panose="020B0604020202020204" pitchFamily="34" charset="0"/>
              <a:cs typeface="Lato" panose="020B0604020202020204" pitchFamily="34" charset="0"/>
            </a:endParaRPr>
          </a:p>
          <a:p>
            <a:pPr marL="457200" lvl="0" indent="-347902" algn="l" rtl="0">
              <a:lnSpc>
                <a:spcPct val="95000"/>
              </a:lnSpc>
              <a:spcBef>
                <a:spcPts val="1200"/>
              </a:spcBef>
              <a:spcAft>
                <a:spcPts val="0"/>
              </a:spcAft>
              <a:buClr>
                <a:schemeClr val="lt1"/>
              </a:buClr>
              <a:buSzPts val="1879"/>
              <a:buChar char="●"/>
            </a:pPr>
            <a:r>
              <a:rPr lang="en-US" sz="2000" dirty="0">
                <a:latin typeface="Lato" panose="020F0502020204030203" pitchFamily="34" charset="0"/>
              </a:rPr>
              <a:t>Applied in variety of applications like CCTV </a:t>
            </a:r>
            <a:r>
              <a:rPr lang="en-IN" sz="2000" dirty="0">
                <a:latin typeface=""/>
              </a:rPr>
              <a:t>s</a:t>
            </a:r>
            <a:r>
              <a:rPr lang="en-IN" sz="2000" b="0" i="0" dirty="0">
                <a:effectLst/>
                <a:latin typeface=""/>
              </a:rPr>
              <a:t>urveillance</a:t>
            </a:r>
            <a:r>
              <a:rPr lang="en-US" sz="2000" dirty="0">
                <a:latin typeface="Lato" panose="020F0502020204030203" pitchFamily="34" charset="0"/>
              </a:rPr>
              <a:t>, wildlife videography, documentaries, sports highlights and  social media platforms.</a:t>
            </a:r>
            <a:endParaRPr lang="en-US" sz="2000" dirty="0"/>
          </a:p>
          <a:p>
            <a:pPr marL="457200" lvl="0" indent="0" algn="l" rtl="0">
              <a:lnSpc>
                <a:spcPct val="95000"/>
              </a:lnSpc>
              <a:spcBef>
                <a:spcPts val="1200"/>
              </a:spcBef>
              <a:spcAft>
                <a:spcPts val="1200"/>
              </a:spcAft>
              <a:buSzPts val="852"/>
              <a:buNone/>
            </a:pPr>
            <a:endParaRPr lang="en-US" sz="2000" dirty="0">
              <a:solidFill>
                <a:schemeClr val="lt1"/>
              </a:solidFill>
            </a:endParaRPr>
          </a:p>
        </p:txBody>
      </p:sp>
      <p:sp>
        <p:nvSpPr>
          <p:cNvPr id="4" name="TextBox 3">
            <a:extLst>
              <a:ext uri="{FF2B5EF4-FFF2-40B4-BE49-F238E27FC236}">
                <a16:creationId xmlns:a16="http://schemas.microsoft.com/office/drawing/2014/main" id="{7F6A8245-C573-44FF-8BD8-D20042FE7112}"/>
              </a:ext>
            </a:extLst>
          </p:cNvPr>
          <p:cNvSpPr txBox="1"/>
          <p:nvPr/>
        </p:nvSpPr>
        <p:spPr>
          <a:xfrm>
            <a:off x="1064419" y="503039"/>
            <a:ext cx="7616031" cy="523220"/>
          </a:xfrm>
          <a:prstGeom prst="rect">
            <a:avLst/>
          </a:prstGeom>
          <a:noFill/>
        </p:spPr>
        <p:txBody>
          <a:bodyPr wrap="square" rtlCol="0">
            <a:spAutoFit/>
          </a:bodyPr>
          <a:lstStyle/>
          <a:p>
            <a:pPr algn="just"/>
            <a:r>
              <a:rPr lang="en" sz="2800" u="sng" dirty="0">
                <a:solidFill>
                  <a:schemeClr val="bg1"/>
                </a:solidFill>
                <a:latin typeface="Georgia" panose="02040502050405020303" pitchFamily="18" charset="0"/>
                <a:ea typeface="Lato" panose="020F0502020204030203" pitchFamily="34" charset="0"/>
                <a:cs typeface="Lato" panose="020F0502020204030203" pitchFamily="34" charset="0"/>
                <a:sym typeface="Georgia"/>
              </a:rPr>
              <a:t>WHAT IS  VIDEO SUMMARIZATION?</a:t>
            </a:r>
            <a:endParaRPr lang="en-IN" sz="2800" u="sng" dirty="0">
              <a:solidFill>
                <a:schemeClr val="bg1"/>
              </a:solidFill>
              <a:latin typeface="Georgia" panose="02040502050405020303" pitchFamily="18"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42979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8">
            <a:extLst>
              <a:ext uri="{FF2B5EF4-FFF2-40B4-BE49-F238E27FC236}">
                <a16:creationId xmlns:a16="http://schemas.microsoft.com/office/drawing/2014/main" id="{5354D913-9A1D-40AB-A7F2-EBA9B6F9AF77}"/>
              </a:ext>
            </a:extLst>
          </p:cNvPr>
          <p:cNvSpPr txBox="1">
            <a:spLocks noGrp="1"/>
          </p:cNvSpPr>
          <p:nvPr>
            <p:ph type="title"/>
          </p:nvPr>
        </p:nvSpPr>
        <p:spPr>
          <a:xfrm>
            <a:off x="1339245" y="421497"/>
            <a:ext cx="8133116" cy="11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00" u="sng" dirty="0">
                <a:latin typeface="Georgia"/>
                <a:ea typeface="Georgia"/>
                <a:cs typeface="Georgia"/>
                <a:sym typeface="Georgia"/>
              </a:rPr>
              <a:t>Types of Video Summarization</a:t>
            </a:r>
            <a:endParaRPr sz="3500" u="sng" dirty="0">
              <a:latin typeface="Georgia"/>
              <a:ea typeface="Georgia"/>
              <a:cs typeface="Georgia"/>
              <a:sym typeface="Georgia"/>
            </a:endParaRPr>
          </a:p>
        </p:txBody>
      </p:sp>
      <p:sp>
        <p:nvSpPr>
          <p:cNvPr id="7" name="Google Shape;89;p18">
            <a:extLst>
              <a:ext uri="{FF2B5EF4-FFF2-40B4-BE49-F238E27FC236}">
                <a16:creationId xmlns:a16="http://schemas.microsoft.com/office/drawing/2014/main" id="{7D193B44-44FE-4852-A88A-ADF551D3932D}"/>
              </a:ext>
            </a:extLst>
          </p:cNvPr>
          <p:cNvSpPr txBox="1">
            <a:spLocks noGrp="1"/>
          </p:cNvSpPr>
          <p:nvPr>
            <p:ph type="body" idx="1"/>
          </p:nvPr>
        </p:nvSpPr>
        <p:spPr>
          <a:xfrm>
            <a:off x="889111" y="1229355"/>
            <a:ext cx="8133116" cy="1429800"/>
          </a:xfrm>
          <a:prstGeom prst="rect">
            <a:avLst/>
          </a:prstGeom>
        </p:spPr>
        <p:txBody>
          <a:bodyPr spcFirstLastPara="1" wrap="square" lIns="91425" tIns="91425" rIns="91425" bIns="91425" anchor="t" anchorCtr="0">
            <a:noAutofit/>
          </a:bodyPr>
          <a:lstStyle/>
          <a:p>
            <a:pPr marL="457200" indent="-387350" algn="l" rtl="0">
              <a:buClr>
                <a:schemeClr val="lt1"/>
              </a:buClr>
              <a:buSzPts val="2500"/>
              <a:buFontTx/>
              <a:buChar char="●"/>
            </a:pPr>
            <a:endParaRPr lang="en-IN" sz="2000" b="1" i="0" u="sng" dirty="0">
              <a:effectLst/>
              <a:latin typeface="Lato" panose="020B0604020202020204" pitchFamily="34" charset="0"/>
            </a:endParaRPr>
          </a:p>
          <a:p>
            <a:pPr marL="457200" indent="-387350" algn="l" rtl="0">
              <a:buClr>
                <a:schemeClr val="lt1"/>
              </a:buClr>
              <a:buSzPts val="2500"/>
              <a:buFontTx/>
              <a:buChar char="●"/>
            </a:pPr>
            <a:r>
              <a:rPr lang="en-IN" sz="2000" b="1" i="1" dirty="0">
                <a:effectLst/>
                <a:latin typeface="Lato" panose="020B0604020202020204" pitchFamily="34" charset="0"/>
              </a:rPr>
              <a:t>Keyframe-based video summarization</a:t>
            </a:r>
          </a:p>
          <a:p>
            <a:pPr marL="457200" indent="-387350" algn="l" rtl="0">
              <a:buClr>
                <a:schemeClr val="lt1"/>
              </a:buClr>
              <a:buSzPts val="2500"/>
              <a:buFontTx/>
              <a:buChar char="●"/>
            </a:pPr>
            <a:endParaRPr lang="en-IN" sz="2000" b="1" i="0" dirty="0">
              <a:effectLst/>
              <a:latin typeface="Lato" panose="020B0604020202020204" pitchFamily="34" charset="0"/>
            </a:endParaRPr>
          </a:p>
          <a:p>
            <a:pPr marL="457200" lvl="0" indent="-387350" algn="l" rtl="0">
              <a:spcBef>
                <a:spcPts val="0"/>
              </a:spcBef>
              <a:spcAft>
                <a:spcPts val="0"/>
              </a:spcAft>
              <a:buClr>
                <a:schemeClr val="lt1"/>
              </a:buClr>
              <a:buSzPts val="2500"/>
              <a:buChar char="●"/>
            </a:pPr>
            <a:r>
              <a:rPr lang="en-IN" sz="2000" b="1" i="1" dirty="0"/>
              <a:t>Video skimming</a:t>
            </a:r>
          </a:p>
          <a:p>
            <a:pPr marL="457200" lvl="0" indent="-387350" algn="l" rtl="0">
              <a:spcBef>
                <a:spcPts val="0"/>
              </a:spcBef>
              <a:spcAft>
                <a:spcPts val="0"/>
              </a:spcAft>
              <a:buClr>
                <a:schemeClr val="lt1"/>
              </a:buClr>
              <a:buSzPts val="2500"/>
              <a:buChar char="●"/>
            </a:pPr>
            <a:endParaRPr lang="en-IN" sz="2000" b="1" i="1" dirty="0"/>
          </a:p>
          <a:p>
            <a:pPr marL="457200" lvl="0" indent="-387350" algn="l" rtl="0">
              <a:spcBef>
                <a:spcPts val="0"/>
              </a:spcBef>
              <a:spcAft>
                <a:spcPts val="0"/>
              </a:spcAft>
              <a:buClr>
                <a:schemeClr val="lt1"/>
              </a:buClr>
              <a:buSzPts val="2500"/>
              <a:buChar char="●"/>
            </a:pPr>
            <a:r>
              <a:rPr lang="en-IN" sz="2000" b="1" i="1" dirty="0"/>
              <a:t>Object-based video summarization</a:t>
            </a:r>
          </a:p>
          <a:p>
            <a:pPr marL="457200" lvl="0" indent="-387350" algn="l" rtl="0">
              <a:spcBef>
                <a:spcPts val="0"/>
              </a:spcBef>
              <a:spcAft>
                <a:spcPts val="0"/>
              </a:spcAft>
              <a:buClr>
                <a:schemeClr val="lt1"/>
              </a:buClr>
              <a:buSzPts val="2500"/>
              <a:buChar char="●"/>
            </a:pPr>
            <a:endParaRPr lang="en-IN" sz="2000" b="1" i="1" dirty="0"/>
          </a:p>
          <a:p>
            <a:pPr marL="457200" lvl="0" indent="-387350" algn="l" rtl="0">
              <a:spcBef>
                <a:spcPts val="0"/>
              </a:spcBef>
              <a:spcAft>
                <a:spcPts val="0"/>
              </a:spcAft>
              <a:buClr>
                <a:schemeClr val="lt1"/>
              </a:buClr>
              <a:buSzPts val="2500"/>
              <a:buChar char="●"/>
            </a:pPr>
            <a:r>
              <a:rPr lang="en-IN" sz="2000" b="1" i="1" dirty="0"/>
              <a:t>Motion-based video summarization</a:t>
            </a:r>
          </a:p>
          <a:p>
            <a:pPr marL="457200" lvl="0" indent="-387350" algn="l" rtl="0">
              <a:spcBef>
                <a:spcPts val="0"/>
              </a:spcBef>
              <a:spcAft>
                <a:spcPts val="0"/>
              </a:spcAft>
              <a:buClr>
                <a:schemeClr val="lt1"/>
              </a:buClr>
              <a:buSzPts val="2500"/>
              <a:buChar char="●"/>
            </a:pPr>
            <a:endParaRPr lang="en-IN" sz="2000" b="1" i="1" dirty="0"/>
          </a:p>
          <a:p>
            <a:pPr marL="457200" lvl="0" indent="-387350" algn="l" rtl="0">
              <a:spcBef>
                <a:spcPts val="0"/>
              </a:spcBef>
              <a:spcAft>
                <a:spcPts val="0"/>
              </a:spcAft>
              <a:buClr>
                <a:schemeClr val="lt1"/>
              </a:buClr>
              <a:buSzPts val="2500"/>
              <a:buChar char="●"/>
            </a:pPr>
            <a:r>
              <a:rPr lang="en-IN" sz="2000" b="1" i="1" dirty="0"/>
              <a:t>Semantic-based video summarization</a:t>
            </a:r>
            <a:endParaRPr sz="2000" b="1" i="1" dirty="0"/>
          </a:p>
        </p:txBody>
      </p:sp>
    </p:spTree>
    <p:extLst>
      <p:ext uri="{BB962C8B-B14F-4D97-AF65-F5344CB8AC3E}">
        <p14:creationId xmlns:p14="http://schemas.microsoft.com/office/powerpoint/2010/main" val="217184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3A9E-94C9-4179-90A1-1987B8852AFB}"/>
              </a:ext>
            </a:extLst>
          </p:cNvPr>
          <p:cNvSpPr>
            <a:spLocks noGrp="1"/>
          </p:cNvSpPr>
          <p:nvPr>
            <p:ph type="title"/>
          </p:nvPr>
        </p:nvSpPr>
        <p:spPr>
          <a:xfrm>
            <a:off x="-56940" y="1601297"/>
            <a:ext cx="9365455" cy="2462213"/>
          </a:xfrm>
        </p:spPr>
        <p:txBody>
          <a:bodyPr/>
          <a:lstStyle/>
          <a:p>
            <a:pPr algn="ctr" rtl="0"/>
            <a:r>
              <a:rPr lang="en-IN" sz="4000" dirty="0">
                <a:latin typeface="Georgia" panose="02040502050405020303" pitchFamily="18" charset="0"/>
              </a:rPr>
              <a:t>Our implementation for</a:t>
            </a:r>
            <a:br>
              <a:rPr lang="en-IN" sz="4000" dirty="0">
                <a:latin typeface="Georgia" panose="02040502050405020303" pitchFamily="18" charset="0"/>
              </a:rPr>
            </a:br>
            <a:r>
              <a:rPr lang="en-IN" sz="4000" dirty="0">
                <a:latin typeface="Georgia" panose="02040502050405020303" pitchFamily="18" charset="0"/>
              </a:rPr>
              <a:t>k</a:t>
            </a:r>
            <a:r>
              <a:rPr lang="en-IN" sz="4000" i="0" dirty="0">
                <a:effectLst/>
                <a:latin typeface="Georgia" panose="02040502050405020303" pitchFamily="18" charset="0"/>
              </a:rPr>
              <a:t>eyframe-based video </a:t>
            </a:r>
            <a:r>
              <a:rPr lang="en-IN" sz="4000" i="0" dirty="0">
                <a:effectLst/>
                <a:latin typeface="Lato" panose="020B0604020202020204" pitchFamily="34" charset="0"/>
              </a:rPr>
              <a:t>summarization</a:t>
            </a:r>
            <a:br>
              <a:rPr lang="en-IN" sz="4000" i="0" dirty="0">
                <a:effectLst/>
                <a:latin typeface="Lato" panose="020B0604020202020204" pitchFamily="34" charset="0"/>
              </a:rPr>
            </a:br>
            <a:r>
              <a:rPr lang="en-IN" sz="4000" i="0" dirty="0">
                <a:effectLst/>
                <a:latin typeface="Georgia" panose="02040502050405020303" pitchFamily="18" charset="0"/>
              </a:rPr>
              <a:t>using genetic algo</a:t>
            </a:r>
            <a:r>
              <a:rPr lang="en-IN" sz="4000" dirty="0">
                <a:latin typeface="Georgia" panose="02040502050405020303" pitchFamily="18" charset="0"/>
              </a:rPr>
              <a:t>rithm</a:t>
            </a:r>
            <a:br>
              <a:rPr lang="en-IN" sz="4000" dirty="0">
                <a:latin typeface="Georgia" panose="02040502050405020303" pitchFamily="18" charset="0"/>
              </a:rPr>
            </a:br>
            <a:endParaRPr lang="en-IN" sz="4000" dirty="0">
              <a:latin typeface="Georgia" panose="02040502050405020303" pitchFamily="18" charset="0"/>
            </a:endParaRPr>
          </a:p>
        </p:txBody>
      </p:sp>
    </p:spTree>
    <p:extLst>
      <p:ext uri="{BB962C8B-B14F-4D97-AF65-F5344CB8AC3E}">
        <p14:creationId xmlns:p14="http://schemas.microsoft.com/office/powerpoint/2010/main" val="49344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7101-0A72-4B82-B8B2-06F176F87131}"/>
              </a:ext>
            </a:extLst>
          </p:cNvPr>
          <p:cNvSpPr>
            <a:spLocks noGrp="1"/>
          </p:cNvSpPr>
          <p:nvPr>
            <p:ph type="ctrTitle"/>
          </p:nvPr>
        </p:nvSpPr>
        <p:spPr>
          <a:xfrm>
            <a:off x="1142998" y="514591"/>
            <a:ext cx="3536569" cy="430887"/>
          </a:xfrm>
        </p:spPr>
        <p:txBody>
          <a:bodyPr/>
          <a:lstStyle/>
          <a:p>
            <a:r>
              <a:rPr lang="en-US" altLang="en-US" sz="2800" u="sng" dirty="0">
                <a:latin typeface="Georgia" panose="02040502050405020303" pitchFamily="18" charset="0"/>
                <a:ea typeface="Lato" panose="020F0502020204030203" pitchFamily="34" charset="0"/>
                <a:cs typeface="Lato" panose="020F0502020204030203" pitchFamily="34" charset="0"/>
              </a:rPr>
              <a:t>Technologies Used</a:t>
            </a:r>
            <a:endParaRPr lang="en-IN" sz="2800" u="sng" dirty="0">
              <a:latin typeface="Georgia" panose="02040502050405020303" pitchFamily="18" charset="0"/>
              <a:ea typeface="Lato" panose="020F0502020204030203" pitchFamily="34" charset="0"/>
              <a:cs typeface="Lato" panose="020F0502020204030203" pitchFamily="34" charset="0"/>
            </a:endParaRPr>
          </a:p>
        </p:txBody>
      </p:sp>
      <p:sp>
        <p:nvSpPr>
          <p:cNvPr id="3" name="Subtitle 2">
            <a:extLst>
              <a:ext uri="{FF2B5EF4-FFF2-40B4-BE49-F238E27FC236}">
                <a16:creationId xmlns:a16="http://schemas.microsoft.com/office/drawing/2014/main" id="{31196AB2-FBDF-4A64-9CD5-5672A16C9199}"/>
              </a:ext>
            </a:extLst>
          </p:cNvPr>
          <p:cNvSpPr>
            <a:spLocks noGrp="1"/>
          </p:cNvSpPr>
          <p:nvPr>
            <p:ph type="subTitle" idx="4"/>
          </p:nvPr>
        </p:nvSpPr>
        <p:spPr>
          <a:xfrm>
            <a:off x="1280620" y="1334877"/>
            <a:ext cx="3644155" cy="2336794"/>
          </a:xfrm>
        </p:spPr>
        <p:txBody>
          <a:bodyPr/>
          <a:lstStyle/>
          <a:p>
            <a:pPr marL="342900" indent="-342900">
              <a:lnSpc>
                <a:spcPct val="150000"/>
              </a:lnSpc>
              <a:buFont typeface="Arial" panose="020B0604020202020204" pitchFamily="34" charset="0"/>
              <a:buChar char="•"/>
            </a:pPr>
            <a:r>
              <a:rPr lang="en-US" altLang="en-US" dirty="0"/>
              <a:t>Python </a:t>
            </a:r>
          </a:p>
          <a:p>
            <a:pPr marL="342900" indent="-342900">
              <a:lnSpc>
                <a:spcPct val="150000"/>
              </a:lnSpc>
              <a:buFont typeface="Arial" panose="020B0604020202020204" pitchFamily="34" charset="0"/>
              <a:buChar char="•"/>
            </a:pPr>
            <a:r>
              <a:rPr lang="en-US" altLang="en-US" dirty="0"/>
              <a:t>Jupyter Notebook</a:t>
            </a:r>
          </a:p>
          <a:p>
            <a:pPr marL="342900" indent="-342900">
              <a:lnSpc>
                <a:spcPct val="150000"/>
              </a:lnSpc>
              <a:buFont typeface="Arial" panose="020B0604020202020204" pitchFamily="34" charset="0"/>
              <a:buChar char="•"/>
            </a:pPr>
            <a:r>
              <a:rPr lang="en-US" altLang="en-US" dirty="0"/>
              <a:t>Vs Code</a:t>
            </a:r>
          </a:p>
          <a:p>
            <a:pPr marL="342900" indent="-342900">
              <a:lnSpc>
                <a:spcPct val="150000"/>
              </a:lnSpc>
              <a:buFont typeface="Arial" panose="020B0604020202020204" pitchFamily="34" charset="0"/>
              <a:buChar char="•"/>
            </a:pPr>
            <a:r>
              <a:rPr lang="en-US" sz="2000" kern="0" dirty="0">
                <a:solidFill>
                  <a:schemeClr val="bg1"/>
                </a:solidFill>
                <a:latin typeface="Lato" panose="020F0502020204030203" pitchFamily="34" charset="0"/>
                <a:ea typeface="Lato" panose="020F0502020204030203" pitchFamily="34" charset="0"/>
                <a:cs typeface="Lato" panose="020F0502020204030203" pitchFamily="34" charset="0"/>
              </a:rPr>
              <a:t>Dataset </a:t>
            </a:r>
            <a:r>
              <a:rPr lang="en-US" sz="2000" dirty="0">
                <a:latin typeface="Lato" panose="020F0502020204030203" pitchFamily="34" charset="0"/>
                <a:ea typeface="Lato" panose="020F0502020204030203" pitchFamily="34" charset="0"/>
                <a:cs typeface="Lato" panose="020F0502020204030203" pitchFamily="34" charset="0"/>
              </a:rPr>
              <a:t>– TvSum50</a:t>
            </a:r>
            <a:endParaRPr lang="en-US" altLang="en-US" dirty="0"/>
          </a:p>
          <a:p>
            <a:pPr marL="342900" indent="-342900">
              <a:lnSpc>
                <a:spcPct val="150000"/>
              </a:lnSpc>
              <a:buFont typeface="Arial" panose="020B0604020202020204" pitchFamily="34" charset="0"/>
              <a:buChar char="•"/>
            </a:pPr>
            <a:endParaRPr lang="en-US" altLang="en-US" dirty="0"/>
          </a:p>
        </p:txBody>
      </p:sp>
      <p:sp>
        <p:nvSpPr>
          <p:cNvPr id="5" name="TextBox 4">
            <a:extLst>
              <a:ext uri="{FF2B5EF4-FFF2-40B4-BE49-F238E27FC236}">
                <a16:creationId xmlns:a16="http://schemas.microsoft.com/office/drawing/2014/main" id="{D8217C4A-7071-4EFB-8E53-77630B94F862}"/>
              </a:ext>
            </a:extLst>
          </p:cNvPr>
          <p:cNvSpPr txBox="1"/>
          <p:nvPr/>
        </p:nvSpPr>
        <p:spPr>
          <a:xfrm>
            <a:off x="5044328" y="467014"/>
            <a:ext cx="4572000" cy="523220"/>
          </a:xfrm>
          <a:prstGeom prst="rect">
            <a:avLst/>
          </a:prstGeom>
          <a:noFill/>
        </p:spPr>
        <p:txBody>
          <a:bodyPr wrap="square">
            <a:spAutoFit/>
          </a:bodyPr>
          <a:lstStyle/>
          <a:p>
            <a:r>
              <a:rPr lang="en-US" sz="2800" u="sng" kern="0" dirty="0">
                <a:solidFill>
                  <a:schemeClr val="bg1"/>
                </a:solidFill>
                <a:latin typeface="Georgia" panose="02040502050405020303" pitchFamily="18" charset="0"/>
                <a:ea typeface="Lato" panose="020F0502020204030203" pitchFamily="34" charset="0"/>
                <a:cs typeface="Lato" panose="020F0502020204030203" pitchFamily="34" charset="0"/>
              </a:rPr>
              <a:t>Libraries Used</a:t>
            </a:r>
            <a:endParaRPr lang="en-IN" sz="2800" u="sng" kern="0" dirty="0">
              <a:solidFill>
                <a:schemeClr val="bg1"/>
              </a:solidFill>
              <a:latin typeface="Georgia" panose="02040502050405020303" pitchFamily="18" charset="0"/>
              <a:ea typeface="Lato" panose="020F0502020204030203" pitchFamily="34" charset="0"/>
              <a:cs typeface="Lato" panose="020F0502020204030203" pitchFamily="34" charset="0"/>
            </a:endParaRPr>
          </a:p>
        </p:txBody>
      </p:sp>
      <p:cxnSp>
        <p:nvCxnSpPr>
          <p:cNvPr id="7" name="Straight Connector 6">
            <a:extLst>
              <a:ext uri="{FF2B5EF4-FFF2-40B4-BE49-F238E27FC236}">
                <a16:creationId xmlns:a16="http://schemas.microsoft.com/office/drawing/2014/main" id="{B2C287AC-6CA4-4234-B7A9-891B41C7D623}"/>
              </a:ext>
            </a:extLst>
          </p:cNvPr>
          <p:cNvCxnSpPr/>
          <p:nvPr/>
        </p:nvCxnSpPr>
        <p:spPr>
          <a:xfrm>
            <a:off x="4805222" y="353364"/>
            <a:ext cx="0" cy="4202206"/>
          </a:xfrm>
          <a:prstGeom prst="line">
            <a:avLst/>
          </a:prstGeom>
        </p:spPr>
        <p:style>
          <a:lnRef idx="2">
            <a:schemeClr val="accent5"/>
          </a:lnRef>
          <a:fillRef idx="0">
            <a:schemeClr val="accent5"/>
          </a:fillRef>
          <a:effectRef idx="1">
            <a:schemeClr val="accent5"/>
          </a:effectRef>
          <a:fontRef idx="minor">
            <a:schemeClr val="tx1"/>
          </a:fontRef>
        </p:style>
      </p:cxnSp>
      <p:sp>
        <p:nvSpPr>
          <p:cNvPr id="9" name="TextBox 8">
            <a:extLst>
              <a:ext uri="{FF2B5EF4-FFF2-40B4-BE49-F238E27FC236}">
                <a16:creationId xmlns:a16="http://schemas.microsoft.com/office/drawing/2014/main" id="{F60A2335-5D24-41B4-BDD4-E7B3AFCB9382}"/>
              </a:ext>
            </a:extLst>
          </p:cNvPr>
          <p:cNvSpPr txBox="1"/>
          <p:nvPr/>
        </p:nvSpPr>
        <p:spPr>
          <a:xfrm>
            <a:off x="5044328" y="1230441"/>
            <a:ext cx="4679576" cy="335906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en-US" sz="2400" kern="0" dirty="0" err="1">
                <a:solidFill>
                  <a:schemeClr val="bg1"/>
                </a:solidFill>
              </a:rPr>
              <a:t>numpy</a:t>
            </a:r>
            <a:endParaRPr lang="en-US" altLang="en-US" sz="2400" kern="0" dirty="0">
              <a:solidFill>
                <a:schemeClr val="bg1"/>
              </a:solidFill>
            </a:endParaRPr>
          </a:p>
          <a:p>
            <a:pPr marL="342900" indent="-342900">
              <a:lnSpc>
                <a:spcPct val="150000"/>
              </a:lnSpc>
              <a:buFont typeface="Arial" panose="020B0604020202020204" pitchFamily="34" charset="0"/>
              <a:buChar char="•"/>
            </a:pPr>
            <a:r>
              <a:rPr lang="en-US" altLang="en-US" sz="2400" kern="0" dirty="0">
                <a:solidFill>
                  <a:schemeClr val="bg1"/>
                </a:solidFill>
              </a:rPr>
              <a:t>Yolo </a:t>
            </a:r>
          </a:p>
          <a:p>
            <a:pPr marL="342900" indent="-342900">
              <a:lnSpc>
                <a:spcPct val="150000"/>
              </a:lnSpc>
              <a:buFont typeface="Arial" panose="020B0604020202020204" pitchFamily="34" charset="0"/>
              <a:buChar char="•"/>
            </a:pPr>
            <a:r>
              <a:rPr lang="en-US" altLang="en-US" sz="2400" kern="0" dirty="0">
                <a:solidFill>
                  <a:schemeClr val="bg1"/>
                </a:solidFill>
              </a:rPr>
              <a:t>Spacy</a:t>
            </a:r>
          </a:p>
          <a:p>
            <a:pPr marL="342900" indent="-342900">
              <a:lnSpc>
                <a:spcPct val="150000"/>
              </a:lnSpc>
              <a:buFont typeface="Arial" panose="020B0604020202020204" pitchFamily="34" charset="0"/>
              <a:buChar char="•"/>
            </a:pPr>
            <a:r>
              <a:rPr lang="en-US" altLang="en-US" sz="2400" kern="0" dirty="0">
                <a:solidFill>
                  <a:schemeClr val="bg1"/>
                </a:solidFill>
              </a:rPr>
              <a:t>Open-CV</a:t>
            </a:r>
          </a:p>
          <a:p>
            <a:pPr marL="342900" indent="-342900">
              <a:lnSpc>
                <a:spcPct val="150000"/>
              </a:lnSpc>
              <a:buFont typeface="Arial" panose="020B0604020202020204" pitchFamily="34" charset="0"/>
              <a:buChar char="•"/>
            </a:pPr>
            <a:r>
              <a:rPr lang="en-US" altLang="en-US" sz="2400" kern="0" dirty="0" err="1">
                <a:solidFill>
                  <a:schemeClr val="bg1"/>
                </a:solidFill>
              </a:rPr>
              <a:t>sklearn</a:t>
            </a:r>
            <a:endParaRPr lang="en-US" altLang="en-US" sz="2400" kern="0" dirty="0">
              <a:solidFill>
                <a:schemeClr val="bg1"/>
              </a:solidFill>
            </a:endParaRPr>
          </a:p>
          <a:p>
            <a:pPr marL="342900" indent="-342900">
              <a:lnSpc>
                <a:spcPct val="150000"/>
              </a:lnSpc>
              <a:buFont typeface="Arial" panose="020B0604020202020204" pitchFamily="34" charset="0"/>
              <a:buChar char="•"/>
            </a:pPr>
            <a:endParaRPr lang="en-US" altLang="en-US" sz="2400" kern="0" dirty="0">
              <a:solidFill>
                <a:schemeClr val="bg1"/>
              </a:solidFill>
            </a:endParaRPr>
          </a:p>
        </p:txBody>
      </p:sp>
    </p:spTree>
    <p:extLst>
      <p:ext uri="{BB962C8B-B14F-4D97-AF65-F5344CB8AC3E}">
        <p14:creationId xmlns:p14="http://schemas.microsoft.com/office/powerpoint/2010/main" val="326115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A0FE47E-E0BC-43A9-8261-D384A94359EA}"/>
              </a:ext>
            </a:extLst>
          </p:cNvPr>
          <p:cNvSpPr txBox="1"/>
          <p:nvPr/>
        </p:nvSpPr>
        <p:spPr>
          <a:xfrm>
            <a:off x="3223512" y="174160"/>
            <a:ext cx="3664324" cy="584775"/>
          </a:xfrm>
          <a:prstGeom prst="rect">
            <a:avLst/>
          </a:prstGeom>
          <a:noFill/>
        </p:spPr>
        <p:txBody>
          <a:bodyPr wrap="square" rtlCol="0">
            <a:spAutoFit/>
          </a:bodyPr>
          <a:lstStyle/>
          <a:p>
            <a:r>
              <a:rPr lang="en-US" sz="3200" u="sng" dirty="0">
                <a:solidFill>
                  <a:schemeClr val="bg1"/>
                </a:solidFill>
                <a:latin typeface="Georgia" panose="02040502050405020303" pitchFamily="18" charset="0"/>
              </a:rPr>
              <a:t>Work Flow</a:t>
            </a:r>
            <a:endParaRPr lang="en-IN" sz="3200" u="sng"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8BE67692-7CA0-14AB-BFA1-4ED5BF0CD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534" y="921173"/>
            <a:ext cx="4836160" cy="3982721"/>
          </a:xfrm>
          <a:prstGeom prst="rect">
            <a:avLst/>
          </a:prstGeom>
        </p:spPr>
      </p:pic>
    </p:spTree>
    <p:extLst>
      <p:ext uri="{BB962C8B-B14F-4D97-AF65-F5344CB8AC3E}">
        <p14:creationId xmlns:p14="http://schemas.microsoft.com/office/powerpoint/2010/main" val="426216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1D15-EE99-4D36-A6A3-377AFEF32995}"/>
              </a:ext>
            </a:extLst>
          </p:cNvPr>
          <p:cNvSpPr>
            <a:spLocks noGrp="1"/>
          </p:cNvSpPr>
          <p:nvPr>
            <p:ph type="title"/>
          </p:nvPr>
        </p:nvSpPr>
        <p:spPr>
          <a:xfrm>
            <a:off x="2437206" y="390640"/>
            <a:ext cx="6335320" cy="615553"/>
          </a:xfrm>
        </p:spPr>
        <p:txBody>
          <a:bodyPr/>
          <a:lstStyle/>
          <a:p>
            <a:r>
              <a:rPr lang="en-IN" sz="4000" u="sng" dirty="0">
                <a:latin typeface="Georgia" panose="02040502050405020303" pitchFamily="18" charset="0"/>
              </a:rPr>
              <a:t>Data Pre-processing</a:t>
            </a:r>
          </a:p>
        </p:txBody>
      </p:sp>
      <p:sp>
        <p:nvSpPr>
          <p:cNvPr id="3" name="Text Placeholder 2">
            <a:extLst>
              <a:ext uri="{FF2B5EF4-FFF2-40B4-BE49-F238E27FC236}">
                <a16:creationId xmlns:a16="http://schemas.microsoft.com/office/drawing/2014/main" id="{C46AD34B-33EF-4445-A54B-78E29F9DCA32}"/>
              </a:ext>
            </a:extLst>
          </p:cNvPr>
          <p:cNvSpPr>
            <a:spLocks noGrp="1"/>
          </p:cNvSpPr>
          <p:nvPr>
            <p:ph type="body" idx="1"/>
          </p:nvPr>
        </p:nvSpPr>
        <p:spPr>
          <a:xfrm>
            <a:off x="1165861" y="1763836"/>
            <a:ext cx="6974576" cy="2215991"/>
          </a:xfrm>
        </p:spPr>
        <p:txBody>
          <a:bodyPr/>
          <a:lstStyle/>
          <a:p>
            <a:pPr marL="342900" indent="-342900">
              <a:buFont typeface="Arial" panose="020B0604020202020204" pitchFamily="34" charset="0"/>
              <a:buChar char="•"/>
            </a:pPr>
            <a:r>
              <a:rPr lang="en-IN" sz="2400" dirty="0"/>
              <a:t>Video Segmentation (converting video to frames)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b="0" i="0" dirty="0">
                <a:effectLst/>
                <a:latin typeface="Arial" panose="020B0604020202020204" pitchFamily="34" charset="0"/>
              </a:rPr>
              <a:t>Object detection (using YOLO)</a:t>
            </a:r>
          </a:p>
          <a:p>
            <a:endParaRPr lang="en-IN" sz="2400" dirty="0"/>
          </a:p>
          <a:p>
            <a:pPr marL="342900" indent="-342900">
              <a:buFont typeface="Arial" panose="020B0604020202020204" pitchFamily="34" charset="0"/>
              <a:buChar char="•"/>
            </a:pPr>
            <a:r>
              <a:rPr lang="en-IN" sz="2400" b="0" i="0" dirty="0">
                <a:effectLst/>
                <a:latin typeface="Arial" panose="020B0604020202020204" pitchFamily="34" charset="0"/>
              </a:rPr>
              <a:t>Frame processing</a:t>
            </a:r>
            <a:endParaRPr lang="en-IN" sz="2400" dirty="0"/>
          </a:p>
        </p:txBody>
      </p:sp>
      <p:sp>
        <p:nvSpPr>
          <p:cNvPr id="5" name="TextBox 4">
            <a:extLst>
              <a:ext uri="{FF2B5EF4-FFF2-40B4-BE49-F238E27FC236}">
                <a16:creationId xmlns:a16="http://schemas.microsoft.com/office/drawing/2014/main" id="{97B5ED1F-82B9-4A3A-9C2C-742BE69C9EEB}"/>
              </a:ext>
            </a:extLst>
          </p:cNvPr>
          <p:cNvSpPr txBox="1"/>
          <p:nvPr/>
        </p:nvSpPr>
        <p:spPr>
          <a:xfrm>
            <a:off x="2286000" y="2387084"/>
            <a:ext cx="4572000" cy="369332"/>
          </a:xfrm>
          <a:prstGeom prst="rect">
            <a:avLst/>
          </a:prstGeom>
          <a:noFill/>
        </p:spPr>
        <p:txBody>
          <a:bodyPr wrap="square">
            <a:spAutoFit/>
          </a:bodyPr>
          <a:lstStyle/>
          <a:p>
            <a:r>
              <a:rPr lang="en-IN" b="0" dirty="0">
                <a:effectLst/>
              </a:rPr>
              <a:t>  </a:t>
            </a:r>
            <a:endParaRPr lang="en-IN" dirty="0"/>
          </a:p>
        </p:txBody>
      </p:sp>
    </p:spTree>
    <p:extLst>
      <p:ext uri="{BB962C8B-B14F-4D97-AF65-F5344CB8AC3E}">
        <p14:creationId xmlns:p14="http://schemas.microsoft.com/office/powerpoint/2010/main" val="188464893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BC3088C0-0268-4EF1-B1B5-17F7CB6CAF59}" vid="{97264104-0879-4815-8CBA-915CA80B51A5}"/>
    </a:ext>
  </a:extLst>
</a:theme>
</file>

<file path=docProps/app.xml><?xml version="1.0" encoding="utf-8"?>
<Properties xmlns="http://schemas.openxmlformats.org/officeDocument/2006/extended-properties" xmlns:vt="http://schemas.openxmlformats.org/officeDocument/2006/docPropsVTypes">
  <Template>Theme2</Template>
  <TotalTime>5867</TotalTime>
  <Words>942</Words>
  <Application>Microsoft Macintosh PowerPoint</Application>
  <PresentationFormat>On-screen Show (16:9)</PresentationFormat>
  <Paragraphs>121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 Braille</vt:lpstr>
      <vt:lpstr>Apple Symbols</vt:lpstr>
      <vt:lpstr>Arial</vt:lpstr>
      <vt:lpstr>Arial Rounded MT Bold</vt:lpstr>
      <vt:lpstr>Calibri</vt:lpstr>
      <vt:lpstr>Georgia</vt:lpstr>
      <vt:lpstr>Lato</vt:lpstr>
      <vt:lpstr>Söhne</vt:lpstr>
      <vt:lpstr>Verdana</vt:lpstr>
      <vt:lpstr>Theme2</vt:lpstr>
      <vt:lpstr>Video Summarization  using    Genetic Algorithm   </vt:lpstr>
      <vt:lpstr>Outline  </vt:lpstr>
      <vt:lpstr>Problem  Statement</vt:lpstr>
      <vt:lpstr>PowerPoint Presentation</vt:lpstr>
      <vt:lpstr>Types of Video Summarization</vt:lpstr>
      <vt:lpstr>Our implementation for keyframe-based video summarization using genetic algorithm </vt:lpstr>
      <vt:lpstr>Technologies Used</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yourself to Git</dc:title>
  <dc:creator>ANURUDH PRATAP SINGH</dc:creator>
  <cp:lastModifiedBy>Anurudh Pratap Singh</cp:lastModifiedBy>
  <cp:revision>52</cp:revision>
  <dcterms:created xsi:type="dcterms:W3CDTF">2022-03-26T03:47:15Z</dcterms:created>
  <dcterms:modified xsi:type="dcterms:W3CDTF">2023-05-07T10:33:01Z</dcterms:modified>
</cp:coreProperties>
</file>