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784" y="1408176"/>
            <a:ext cx="48006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934" y="5047488"/>
            <a:ext cx="41148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/>
        </p:nvGrpSpPr>
        <p:grpSpPr>
          <a:xfrm>
            <a:off x="2984650" y="5801746"/>
            <a:ext cx="6166277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58" y="1463040"/>
            <a:ext cx="5623560" cy="704088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/>
        </p:nvGrpSpPr>
        <p:grpSpPr>
          <a:xfrm>
            <a:off x="1800226" y="2535842"/>
            <a:ext cx="7350845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932" y="2971800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1932" y="4443984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5618" y="3401568"/>
            <a:ext cx="6284415" cy="975260"/>
          </a:xfrm>
        </p:spPr>
        <p:txBody>
          <a:bodyPr numCol="2" spcCol="91440"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15618" y="4901184"/>
            <a:ext cx="6284415" cy="975260"/>
          </a:xfrm>
        </p:spPr>
        <p:txBody>
          <a:bodyPr numCol="2" spcCol="91440"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499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1463040"/>
            <a:ext cx="8153781" cy="704088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918" y="2980944"/>
            <a:ext cx="2462022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0692" y="2980944"/>
            <a:ext cx="2462022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4114800"/>
            <a:ext cx="2462022" cy="975260"/>
          </a:xfrm>
        </p:spPr>
        <p:txBody>
          <a:bodyPr numCol="1" spcCol="91440"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3804" y="4114800"/>
            <a:ext cx="2462022" cy="975260"/>
          </a:xfrm>
        </p:spPr>
        <p:txBody>
          <a:bodyPr numCol="1" spcCol="91440"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/>
        </p:nvGrpSpPr>
        <p:grpSpPr>
          <a:xfrm>
            <a:off x="537591" y="2527173"/>
            <a:ext cx="8068818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9632" y="2980944"/>
            <a:ext cx="2462022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80176" y="4114800"/>
            <a:ext cx="2462022" cy="975260"/>
          </a:xfrm>
        </p:spPr>
        <p:txBody>
          <a:bodyPr numCol="1" spcCol="91440"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141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/>
        </p:nvSpPr>
        <p:spPr>
          <a:xfrm>
            <a:off x="0" y="0"/>
            <a:ext cx="75152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74" y="1426464"/>
            <a:ext cx="5006340" cy="1702816"/>
          </a:xfrm>
        </p:spPr>
        <p:txBody>
          <a:bodyPr anchor="t"/>
          <a:lstStyle>
            <a:lvl1pPr>
              <a:lnSpc>
                <a:spcPct val="80000"/>
              </a:lnSpc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/>
        </p:nvGrpSpPr>
        <p:grpSpPr>
          <a:xfrm>
            <a:off x="2984650" y="5799270"/>
            <a:ext cx="6159350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7792" y="3383280"/>
            <a:ext cx="356616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5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16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64383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50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58" y="1463040"/>
            <a:ext cx="5623560" cy="704088"/>
          </a:xfrm>
        </p:spPr>
        <p:txBody>
          <a:bodyPr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932" y="2953513"/>
            <a:ext cx="5602986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None/>
              <a:defRPr sz="165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/>
        </p:nvGrpSpPr>
        <p:grpSpPr>
          <a:xfrm>
            <a:off x="1800226" y="2535842"/>
            <a:ext cx="7350845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0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744" y="1709739"/>
            <a:ext cx="5467844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2744" y="4589464"/>
            <a:ext cx="54678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/>
        </p:nvGrpSpPr>
        <p:grpSpPr>
          <a:xfrm>
            <a:off x="2984650" y="5801746"/>
            <a:ext cx="6166277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5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/>
        </p:nvSpPr>
        <p:spPr>
          <a:xfrm>
            <a:off x="0" y="722376"/>
            <a:ext cx="9144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/>
        </p:nvCxnSpPr>
        <p:spPr>
          <a:xfrm>
            <a:off x="3200400" y="2523745"/>
            <a:ext cx="59436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/>
        </p:nvCxnSpPr>
        <p:spPr>
          <a:xfrm>
            <a:off x="542538" y="2523744"/>
            <a:ext cx="2657862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1463040"/>
            <a:ext cx="7886700" cy="575321"/>
          </a:xfrm>
        </p:spPr>
        <p:txBody>
          <a:bodyPr/>
          <a:lstStyle>
            <a:lvl1pPr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918" y="2971800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7156" y="2971800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3401568"/>
            <a:ext cx="3833622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7700" y="3401568"/>
            <a:ext cx="3833622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/>
        </p:nvSpPr>
        <p:spPr>
          <a:xfrm>
            <a:off x="0" y="722376"/>
            <a:ext cx="9144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1463040"/>
            <a:ext cx="7886700" cy="575321"/>
          </a:xfrm>
        </p:spPr>
        <p:txBody>
          <a:bodyPr/>
          <a:lstStyle>
            <a:lvl1pPr>
              <a:defRPr sz="375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918" y="2971800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7156" y="2971800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3401568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7700" y="3401568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/>
        </p:nvGrpSpPr>
        <p:grpSpPr>
          <a:xfrm rot="10800000">
            <a:off x="545219" y="2521656"/>
            <a:ext cx="8610606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3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/>
        </p:nvSpPr>
        <p:spPr>
          <a:xfrm>
            <a:off x="0" y="0"/>
            <a:ext cx="9144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1463040"/>
            <a:ext cx="7886700" cy="575321"/>
          </a:xfrm>
        </p:spPr>
        <p:txBody>
          <a:bodyPr/>
          <a:lstStyle>
            <a:lvl1pPr>
              <a:defRPr sz="375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918" y="3483864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3931920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7700" y="3931920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/>
        </p:nvGrpSpPr>
        <p:grpSpPr>
          <a:xfrm rot="16200000" flipV="1">
            <a:off x="5844406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1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/>
        </p:nvSpPr>
        <p:spPr>
          <a:xfrm>
            <a:off x="6086476" y="0"/>
            <a:ext cx="305752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/>
        </p:nvGrpSpPr>
        <p:grpSpPr>
          <a:xfrm>
            <a:off x="4738260" y="4564865"/>
            <a:ext cx="4393780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2514601"/>
            <a:ext cx="3634740" cy="1682749"/>
          </a:xfrm>
        </p:spPr>
        <p:txBody>
          <a:bodyPr/>
          <a:lstStyle>
            <a:lvl1pPr>
              <a:lnSpc>
                <a:spcPct val="100000"/>
              </a:lnSpc>
              <a:defRPr sz="375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202" y="1252728"/>
            <a:ext cx="3621024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02" y="3584448"/>
            <a:ext cx="3621024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4320" y="1792224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4320" y="4123945"/>
            <a:ext cx="3566160" cy="941831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02" y="5065776"/>
            <a:ext cx="3621024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4320" y="5605272"/>
            <a:ext cx="3566160" cy="1143254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4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/>
        </p:nvSpPr>
        <p:spPr>
          <a:xfrm>
            <a:off x="-9525" y="858"/>
            <a:ext cx="2295525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34" y="1399033"/>
            <a:ext cx="3634740" cy="1682749"/>
          </a:xfrm>
        </p:spPr>
        <p:txBody>
          <a:bodyPr/>
          <a:lstStyle>
            <a:lvl1pPr>
              <a:lnSpc>
                <a:spcPct val="80000"/>
              </a:lnSpc>
              <a:defRPr sz="375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4014" y="1252728"/>
            <a:ext cx="3621024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4014" y="3502152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990" y="1792224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1990" y="3941064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/>
        </p:nvGrpSpPr>
        <p:grpSpPr>
          <a:xfrm>
            <a:off x="-8912" y="3045007"/>
            <a:ext cx="320931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05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/>
        </p:nvSpPr>
        <p:spPr>
          <a:xfrm>
            <a:off x="2971800" y="858"/>
            <a:ext cx="620373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34" y="1399033"/>
            <a:ext cx="3634740" cy="1682749"/>
          </a:xfrm>
        </p:spPr>
        <p:txBody>
          <a:bodyPr/>
          <a:lstStyle>
            <a:lvl1pPr>
              <a:lnSpc>
                <a:spcPct val="80000"/>
              </a:lnSpc>
              <a:defRPr sz="375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4014" y="1353312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4014" y="3502152"/>
            <a:ext cx="3621024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5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78274" y="1792224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274" y="3941064"/>
            <a:ext cx="3566160" cy="1682750"/>
          </a:xfrm>
        </p:spPr>
        <p:txBody>
          <a:bodyPr/>
          <a:lstStyle>
            <a:lvl1pPr marL="212598"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2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2pPr>
            <a:lvl3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3pPr>
            <a:lvl4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4pPr>
            <a:lvl5pPr indent="-212598"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/>
        </p:nvGrpSpPr>
        <p:grpSpPr>
          <a:xfrm>
            <a:off x="-21231" y="2514621"/>
            <a:ext cx="4249974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1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5368"/>
            <a:ext cx="78867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610" y="301752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91806" y="301752"/>
            <a:ext cx="1255014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Walmart Superstore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Prepared by: Anurudh B. 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Stock fast-moving products more frequently</a:t>
            </a:r>
          </a:p>
          <a:p>
            <a:r>
              <a:t>• Target weaker states with campaigns</a:t>
            </a:r>
          </a:p>
          <a:p>
            <a:r>
              <a:t>• Monitor and automate reorder levels</a:t>
            </a:r>
          </a:p>
          <a:p>
            <a:r>
              <a:t>• Bundle fast &amp; slow products for upsell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project reveals deep insights into Walmart's sales trends, inventory health, and customer behavior.</a:t>
            </a:r>
          </a:p>
          <a:p>
            <a:r>
              <a:t>Dashboards created are scalable, dynamic, and ideal for business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Analyze Walmart Superstore's sales data using Power BI to uncover 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Focus on tracking sales, optimizing inventory, regional trends, and customer behavior for strategic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(KPIs, Maps, Drilldowns, Dashboards)</a:t>
            </a:r>
          </a:p>
          <a:p>
            <a:r>
              <a:t>- Excel (Data Pre-cleaning and Review)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74" y="761686"/>
            <a:ext cx="5735244" cy="1402708"/>
          </a:xfrm>
        </p:spPr>
        <p:txBody>
          <a:bodyPr/>
          <a:lstStyle/>
          <a:p>
            <a:r>
              <a:rPr dirty="0"/>
              <a:t>Project Requirements &amp;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932" y="2953514"/>
            <a:ext cx="5064221" cy="1863584"/>
          </a:xfrm>
        </p:spPr>
        <p:txBody>
          <a:bodyPr/>
          <a:lstStyle/>
          <a:p>
            <a:r>
              <a:rPr dirty="0"/>
              <a:t>1. Sales &amp; Revenue Dashboard</a:t>
            </a:r>
          </a:p>
          <a:p>
            <a:r>
              <a:rPr dirty="0"/>
              <a:t>2. Inventory Management Dashboard</a:t>
            </a:r>
          </a:p>
          <a:p>
            <a:r>
              <a:rPr dirty="0"/>
              <a:t>3. Regional Sales Map</a:t>
            </a:r>
          </a:p>
          <a:p>
            <a:r>
              <a:rPr dirty="0"/>
              <a:t>4. Drill-Down Hierarchies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14" y="561906"/>
            <a:ext cx="7886700" cy="575321"/>
          </a:xfrm>
        </p:spPr>
        <p:txBody>
          <a:bodyPr/>
          <a:lstStyle/>
          <a:p>
            <a:r>
              <a:rPr dirty="0"/>
              <a:t>Sales &amp; Revenue Dashboard</a:t>
            </a:r>
          </a:p>
        </p:txBody>
      </p:sp>
      <p:pic>
        <p:nvPicPr>
          <p:cNvPr id="3" name="Picture 2" descr="b975916a-c69b-459c-bd0b-34a71545fb5b.png"/>
          <p:cNvPicPr>
            <a:picLocks noChangeAspect="1"/>
          </p:cNvPicPr>
          <p:nvPr/>
        </p:nvPicPr>
        <p:blipFill>
          <a:blip r:embed="rId2"/>
          <a:srcRect l="2657" t="17198" r="35902" b="20456"/>
          <a:stretch/>
        </p:blipFill>
        <p:spPr>
          <a:xfrm>
            <a:off x="1081338" y="1145322"/>
            <a:ext cx="6149020" cy="3509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513" y="4655131"/>
            <a:ext cx="63460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Total Sales: ₹725.46K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Profit: ₹108.42K 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Orders: 3203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Products: 1509</a:t>
            </a:r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Top-selling: Chairs, Phones, Tables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200"/>
            </a:pPr>
            <a:r>
              <a:rPr sz="1600" dirty="0"/>
              <a:t>Rising trend in sales from 2012 to 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Management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72" y="4945856"/>
            <a:ext cx="6307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/>
            </a:pPr>
            <a:r>
              <a:rPr sz="2400" dirty="0"/>
              <a:t>• High turnover in Office Supplies</a:t>
            </a:r>
          </a:p>
          <a:p>
            <a:pPr>
              <a:defRPr sz="1200"/>
            </a:pPr>
            <a:r>
              <a:rPr sz="2400" dirty="0"/>
              <a:t>• 50%+ sales from items needing reorder</a:t>
            </a:r>
          </a:p>
          <a:p>
            <a:pPr>
              <a:defRPr sz="1200"/>
            </a:pPr>
            <a:r>
              <a:rPr sz="2400" dirty="0"/>
              <a:t>• Inventory optimization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688A0-2516-C9CE-4610-EF487A09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" t="17182" r="39715" b="3107"/>
          <a:stretch/>
        </p:blipFill>
        <p:spPr>
          <a:xfrm>
            <a:off x="2116318" y="1417638"/>
            <a:ext cx="4416457" cy="3308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96" y="540047"/>
            <a:ext cx="7886700" cy="575321"/>
          </a:xfrm>
        </p:spPr>
        <p:txBody>
          <a:bodyPr/>
          <a:lstStyle/>
          <a:p>
            <a:r>
              <a:rPr dirty="0"/>
              <a:t>Regional Sales Map</a:t>
            </a:r>
          </a:p>
        </p:txBody>
      </p:sp>
      <p:pic>
        <p:nvPicPr>
          <p:cNvPr id="3" name="Picture 2" descr="c22a66c2-ec4c-465a-9d29-92917371ba13.png"/>
          <p:cNvPicPr>
            <a:picLocks noChangeAspect="1"/>
          </p:cNvPicPr>
          <p:nvPr/>
        </p:nvPicPr>
        <p:blipFill>
          <a:blip r:embed="rId2"/>
          <a:srcRect l="1" t="19268" r="60924" b="15034"/>
          <a:stretch/>
        </p:blipFill>
        <p:spPr>
          <a:xfrm>
            <a:off x="2059758" y="1301296"/>
            <a:ext cx="4114800" cy="3969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2822" y="4818040"/>
            <a:ext cx="74009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/>
            </a:pPr>
            <a:r>
              <a:rPr sz="2400" dirty="0"/>
              <a:t>• California, New York, Washington </a:t>
            </a:r>
            <a:r>
              <a:rPr lang="en-US" sz="2400" dirty="0"/>
              <a:t>are  </a:t>
            </a:r>
            <a:r>
              <a:rPr sz="2400" dirty="0"/>
              <a:t>high profit</a:t>
            </a:r>
          </a:p>
          <a:p>
            <a:pPr>
              <a:defRPr sz="1200"/>
            </a:pPr>
            <a:r>
              <a:rPr sz="2400" dirty="0"/>
              <a:t>• Mid-US states show opportunity areas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Drill-down Hierarchies</a:t>
            </a:r>
          </a:p>
        </p:txBody>
      </p:sp>
      <p:pic>
        <p:nvPicPr>
          <p:cNvPr id="3" name="Picture 2" descr="cf1a022c-4975-4381-8a1c-7354adf1165b.png"/>
          <p:cNvPicPr>
            <a:picLocks noChangeAspect="1"/>
          </p:cNvPicPr>
          <p:nvPr/>
        </p:nvPicPr>
        <p:blipFill>
          <a:blip r:embed="rId2"/>
          <a:srcRect l="3658" t="18912" r="38703" b="11928"/>
          <a:stretch/>
        </p:blipFill>
        <p:spPr>
          <a:xfrm>
            <a:off x="457200" y="1406495"/>
            <a:ext cx="6315959" cy="4262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7408" y="5106034"/>
            <a:ext cx="5826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>
              <a:defRPr sz="1200"/>
            </a:pPr>
            <a:r>
              <a:rPr sz="2400" dirty="0"/>
              <a:t>• Navigate from Category &gt; Sub-Category</a:t>
            </a:r>
          </a:p>
          <a:p>
            <a:pPr>
              <a:defRPr sz="1200"/>
            </a:pPr>
            <a:r>
              <a:rPr sz="2400" dirty="0"/>
              <a:t>• Useful for deep-diving into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Chairs &amp; Phones dominate sales</a:t>
            </a:r>
          </a:p>
          <a:p>
            <a:r>
              <a:t>• 20% of products = 80% revenue (Pareto)</a:t>
            </a:r>
          </a:p>
          <a:p>
            <a:r>
              <a:t>• Reorder-needed items indicate demand</a:t>
            </a:r>
          </a:p>
          <a:p>
            <a:r>
              <a:t>• Growth potential in underperforming regions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14</TotalTime>
  <Words>272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Walmart Superstore Sales Analysis</vt:lpstr>
      <vt:lpstr>Project Objective</vt:lpstr>
      <vt:lpstr>Tools &amp; Technologies Used</vt:lpstr>
      <vt:lpstr>Project Requirements &amp; Coverage</vt:lpstr>
      <vt:lpstr>Sales &amp; Revenue Dashboard</vt:lpstr>
      <vt:lpstr>Inventory Management Dashboard</vt:lpstr>
      <vt:lpstr>Regional Sales Map</vt:lpstr>
      <vt:lpstr>Drill-down Hierarchies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Anurudh B A</dc:creator>
  <cp:keywords/>
  <dc:description>generated using python-pptx</dc:description>
  <cp:lastModifiedBy>Anurudh B A</cp:lastModifiedBy>
  <cp:revision>2</cp:revision>
  <dcterms:created xsi:type="dcterms:W3CDTF">2013-01-27T09:14:16Z</dcterms:created>
  <dcterms:modified xsi:type="dcterms:W3CDTF">2025-05-07T12:21:04Z</dcterms:modified>
  <cp:category/>
</cp:coreProperties>
</file>