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85"/>
  </p:notesMasterIdLst>
  <p:handoutMasterIdLst>
    <p:handoutMasterId r:id="rId86"/>
  </p:handoutMasterIdLst>
  <p:sldIdLst>
    <p:sldId id="259" r:id="rId2"/>
    <p:sldId id="262" r:id="rId3"/>
    <p:sldId id="263" r:id="rId4"/>
    <p:sldId id="294" r:id="rId5"/>
    <p:sldId id="295" r:id="rId6"/>
    <p:sldId id="296" r:id="rId7"/>
    <p:sldId id="301" r:id="rId8"/>
    <p:sldId id="302" r:id="rId9"/>
    <p:sldId id="298" r:id="rId10"/>
    <p:sldId id="299" r:id="rId11"/>
    <p:sldId id="304" r:id="rId12"/>
    <p:sldId id="305" r:id="rId13"/>
    <p:sldId id="306" r:id="rId14"/>
    <p:sldId id="307" r:id="rId15"/>
    <p:sldId id="308" r:id="rId16"/>
    <p:sldId id="309" r:id="rId17"/>
    <p:sldId id="310" r:id="rId18"/>
    <p:sldId id="311" r:id="rId19"/>
    <p:sldId id="317" r:id="rId20"/>
    <p:sldId id="312" r:id="rId21"/>
    <p:sldId id="313" r:id="rId22"/>
    <p:sldId id="314" r:id="rId23"/>
    <p:sldId id="315" r:id="rId24"/>
    <p:sldId id="318" r:id="rId25"/>
    <p:sldId id="316" r:id="rId26"/>
    <p:sldId id="319" r:id="rId27"/>
    <p:sldId id="322" r:id="rId28"/>
    <p:sldId id="323" r:id="rId29"/>
    <p:sldId id="324" r:id="rId30"/>
    <p:sldId id="325" r:id="rId31"/>
    <p:sldId id="326" r:id="rId32"/>
    <p:sldId id="371" r:id="rId33"/>
    <p:sldId id="372"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51" r:id="rId50"/>
    <p:sldId id="342" r:id="rId51"/>
    <p:sldId id="343" r:id="rId52"/>
    <p:sldId id="344" r:id="rId53"/>
    <p:sldId id="345" r:id="rId54"/>
    <p:sldId id="346" r:id="rId55"/>
    <p:sldId id="347" r:id="rId56"/>
    <p:sldId id="348" r:id="rId57"/>
    <p:sldId id="349" r:id="rId58"/>
    <p:sldId id="350" r:id="rId59"/>
    <p:sldId id="352" r:id="rId60"/>
    <p:sldId id="353" r:id="rId61"/>
    <p:sldId id="354" r:id="rId62"/>
    <p:sldId id="355" r:id="rId63"/>
    <p:sldId id="356" r:id="rId64"/>
    <p:sldId id="361" r:id="rId65"/>
    <p:sldId id="357" r:id="rId66"/>
    <p:sldId id="363" r:id="rId67"/>
    <p:sldId id="364" r:id="rId68"/>
    <p:sldId id="365" r:id="rId69"/>
    <p:sldId id="359" r:id="rId70"/>
    <p:sldId id="366" r:id="rId71"/>
    <p:sldId id="358" r:id="rId72"/>
    <p:sldId id="360" r:id="rId73"/>
    <p:sldId id="367" r:id="rId74"/>
    <p:sldId id="368" r:id="rId75"/>
    <p:sldId id="369" r:id="rId76"/>
    <p:sldId id="373" r:id="rId77"/>
    <p:sldId id="374" r:id="rId78"/>
    <p:sldId id="376" r:id="rId79"/>
    <p:sldId id="377" r:id="rId80"/>
    <p:sldId id="378" r:id="rId81"/>
    <p:sldId id="379" r:id="rId82"/>
    <p:sldId id="375" r:id="rId83"/>
    <p:sldId id="261" r:id="rId84"/>
  </p:sldIdLst>
  <p:sldSz cx="9144000" cy="6858000" type="screen4x3"/>
  <p:notesSz cx="6884988" cy="10018713"/>
  <p:embeddedFontLst>
    <p:embeddedFont>
      <p:font typeface="Ericsson Capital TT" panose="02000503000000020004" pitchFamily="2" charset="0"/>
      <p:regular r:id="rId87"/>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2"/>
            <p14:sldId id="263"/>
            <p14:sldId id="294"/>
            <p14:sldId id="295"/>
            <p14:sldId id="296"/>
            <p14:sldId id="301"/>
            <p14:sldId id="302"/>
            <p14:sldId id="298"/>
            <p14:sldId id="299"/>
            <p14:sldId id="304"/>
            <p14:sldId id="305"/>
            <p14:sldId id="306"/>
            <p14:sldId id="307"/>
            <p14:sldId id="308"/>
            <p14:sldId id="309"/>
            <p14:sldId id="310"/>
            <p14:sldId id="311"/>
            <p14:sldId id="317"/>
            <p14:sldId id="312"/>
            <p14:sldId id="313"/>
            <p14:sldId id="314"/>
            <p14:sldId id="315"/>
            <p14:sldId id="318"/>
            <p14:sldId id="316"/>
            <p14:sldId id="319"/>
            <p14:sldId id="322"/>
            <p14:sldId id="323"/>
            <p14:sldId id="324"/>
            <p14:sldId id="325"/>
            <p14:sldId id="326"/>
            <p14:sldId id="371"/>
            <p14:sldId id="372"/>
            <p14:sldId id="327"/>
            <p14:sldId id="328"/>
            <p14:sldId id="329"/>
            <p14:sldId id="330"/>
            <p14:sldId id="331"/>
            <p14:sldId id="332"/>
            <p14:sldId id="333"/>
            <p14:sldId id="334"/>
            <p14:sldId id="335"/>
            <p14:sldId id="336"/>
            <p14:sldId id="337"/>
            <p14:sldId id="338"/>
            <p14:sldId id="339"/>
            <p14:sldId id="340"/>
            <p14:sldId id="341"/>
            <p14:sldId id="351"/>
            <p14:sldId id="342"/>
            <p14:sldId id="343"/>
            <p14:sldId id="344"/>
            <p14:sldId id="345"/>
            <p14:sldId id="346"/>
            <p14:sldId id="347"/>
            <p14:sldId id="348"/>
            <p14:sldId id="349"/>
            <p14:sldId id="350"/>
            <p14:sldId id="352"/>
            <p14:sldId id="353"/>
            <p14:sldId id="354"/>
            <p14:sldId id="355"/>
            <p14:sldId id="356"/>
            <p14:sldId id="361"/>
            <p14:sldId id="357"/>
            <p14:sldId id="363"/>
            <p14:sldId id="364"/>
            <p14:sldId id="365"/>
            <p14:sldId id="359"/>
            <p14:sldId id="366"/>
            <p14:sldId id="358"/>
            <p14:sldId id="360"/>
            <p14:sldId id="367"/>
            <p14:sldId id="368"/>
            <p14:sldId id="369"/>
            <p14:sldId id="373"/>
            <p14:sldId id="374"/>
            <p14:sldId id="376"/>
            <p14:sldId id="377"/>
            <p14:sldId id="378"/>
            <p14:sldId id="379"/>
            <p14:sldId id="375"/>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636" autoAdjust="0"/>
    <p:restoredTop sz="97336" autoAdjust="0"/>
  </p:normalViewPr>
  <p:slideViewPr>
    <p:cSldViewPr snapToGrid="0" snapToObjects="1">
      <p:cViewPr>
        <p:scale>
          <a:sx n="75" d="100"/>
          <a:sy n="75" d="100"/>
        </p:scale>
        <p:origin x="-1002" y="24"/>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2016-08-10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2016-08-10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2016-08-10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EFE1615F-24F0-44C4-B489-F25414F47054}" type="slidenum">
              <a:rPr lang="en-US" smtClean="0"/>
              <a:t>1</a:t>
            </a:fld>
            <a:endParaRPr lang="en-US"/>
          </a:p>
        </p:txBody>
      </p:sp>
      <p:sp>
        <p:nvSpPr>
          <p:cNvPr id="9" name="Header Placeholder 8"/>
          <p:cNvSpPr>
            <a:spLocks noGrp="1"/>
          </p:cNvSpPr>
          <p:nvPr>
            <p:ph type="hdr" sz="quarter" idx="13"/>
          </p:nvPr>
        </p:nvSpPr>
        <p:spPr/>
        <p:txBody>
          <a:bodyPr/>
          <a:lstStyle/>
          <a:p>
            <a:r>
              <a:rPr lang="en-US" smtClean="0"/>
              <a:t>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69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79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80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81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82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CA820756-FAE9-4CDA-91FF-06C5D0D44D6A}" type="slidenum">
              <a:rPr lang="en-US" smtClean="0"/>
              <a:t>83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4181243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2016-08-10 </a:t>
            </a:r>
            <a:endParaRPr lang="en-US" dirty="0"/>
          </a:p>
        </p:txBody>
      </p:sp>
      <p:sp>
        <p:nvSpPr>
          <p:cNvPr id="5" name="Slide Number Placeholder 4"/>
          <p:cNvSpPr>
            <a:spLocks noGrp="1"/>
          </p:cNvSpPr>
          <p:nvPr>
            <p:ph type="sldNum" sz="quarter" idx="11"/>
          </p:nvPr>
        </p:nvSpPr>
        <p:spPr/>
        <p:txBody>
          <a:bodyPr/>
          <a:lstStyle/>
          <a:p>
            <a:fld id="{5BF55ACF-8AE8-499D-B0B8-B3F14C35381B}"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7924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smtClean="0">
                <a:solidFill>
                  <a:srgbClr val="87888A"/>
                </a:solidFill>
              </a:rPr>
              <a:t>Ericsson Internal  |  2016-08-10  |  Page </a:t>
            </a:r>
            <a:fld id="{1B13ADF6-448C-4520-BE44-A81FC6EF3A23}"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cms_plugins_API/cms_plugins_API/resource/cms/cdf/NK_TT_DETAIL_WRITE/CMD_1_0.x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cms_plugins_API/cms_plugins_API/resource/cms/cdf/NK_TT_DETAIL_READ/CMD_1_0.x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6743" y="1923010"/>
            <a:ext cx="8351839" cy="2110148"/>
          </a:xfrm>
        </p:spPr>
        <p:txBody>
          <a:bodyPr>
            <a:normAutofit/>
          </a:bodyPr>
          <a:lstStyle/>
          <a:p>
            <a:pPr algn="ctr"/>
            <a:r>
              <a:rPr lang="en-US" sz="3600" dirty="0" smtClean="0">
                <a:solidFill>
                  <a:schemeClr val="accent6">
                    <a:lumMod val="60000"/>
                    <a:lumOff val="40000"/>
                  </a:schemeClr>
                </a:solidFill>
              </a:rPr>
              <a:t>SOI &amp; Custcare focus</a:t>
            </a:r>
            <a:r>
              <a:rPr lang="en-US" sz="3600" dirty="0" smtClean="0"/>
              <a:t/>
            </a:r>
            <a:br>
              <a:rPr lang="en-US" sz="3600" dirty="0" smtClean="0"/>
            </a:br>
            <a:r>
              <a:rPr lang="en-US" sz="2400" dirty="0"/>
              <a:t/>
            </a:r>
            <a:br>
              <a:rPr lang="en-US" sz="2400" dirty="0"/>
            </a:br>
            <a:endParaRPr lang="en-US" sz="2400" dirty="0"/>
          </a:p>
        </p:txBody>
      </p:sp>
      <p:sp>
        <p:nvSpPr>
          <p:cNvPr id="6" name="Title 3"/>
          <p:cNvSpPr txBox="1">
            <a:spLocks/>
          </p:cNvSpPr>
          <p:nvPr/>
        </p:nvSpPr>
        <p:spPr bwMode="auto">
          <a:xfrm>
            <a:off x="399143" y="4272156"/>
            <a:ext cx="3599652" cy="1200595"/>
          </a:xfrm>
          <a:prstGeom prst="rect">
            <a:avLst/>
          </a:prstGeom>
          <a:solidFill>
            <a:schemeClr val="accent4">
              <a:lumMod val="20000"/>
              <a:lumOff val="80000"/>
            </a:schemeClr>
          </a:solidFill>
          <a:ln w="9525">
            <a:noFill/>
            <a:miter lim="800000"/>
            <a:headEnd/>
            <a:tailEnd/>
          </a:ln>
        </p:spPr>
        <p:txBody>
          <a:bodyPr vert="horz" wrap="square" lIns="72000" tIns="0" rIns="72000" bIns="0" numCol="1" anchor="ctr" anchorCtr="0" compatLnSpc="1">
            <a:prstTxWarp prst="textNoShape">
              <a:avLst/>
            </a:prstTxWarp>
            <a:normAutofit/>
          </a:bodyPr>
          <a:lstStyle>
            <a:lvl1pPr algn="l" rtl="0" eaLnBrk="1" fontAlgn="base" hangingPunct="1">
              <a:lnSpc>
                <a:spcPct val="75000"/>
              </a:lnSpc>
              <a:spcBef>
                <a:spcPct val="0"/>
              </a:spcBef>
              <a:spcAft>
                <a:spcPct val="0"/>
              </a:spcAft>
              <a:defRPr sz="70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US" sz="2400" kern="0" dirty="0" smtClean="0">
                <a:solidFill>
                  <a:schemeClr val="accent2">
                    <a:lumMod val="50000"/>
                  </a:schemeClr>
                </a:solidFill>
              </a:rPr>
              <a:t>Internal </a:t>
            </a:r>
          </a:p>
          <a:p>
            <a:r>
              <a:rPr lang="en-US" sz="2400" kern="0" dirty="0" smtClean="0">
                <a:solidFill>
                  <a:schemeClr val="accent2">
                    <a:lumMod val="50000"/>
                  </a:schemeClr>
                </a:solidFill>
              </a:rPr>
              <a:t/>
            </a:r>
            <a:br>
              <a:rPr lang="en-US" sz="2400" kern="0" dirty="0" smtClean="0">
                <a:solidFill>
                  <a:schemeClr val="accent2">
                    <a:lumMod val="50000"/>
                  </a:schemeClr>
                </a:solidFill>
              </a:rPr>
            </a:br>
            <a:r>
              <a:rPr lang="en-US" sz="2400" kern="0" dirty="0" smtClean="0">
                <a:solidFill>
                  <a:schemeClr val="accent2">
                    <a:lumMod val="50000"/>
                  </a:schemeClr>
                </a:solidFill>
              </a:rPr>
              <a:t>Date: 09-oct-2017</a:t>
            </a:r>
            <a:r>
              <a:rPr lang="en-US" sz="2400" kern="0" dirty="0" smtClean="0"/>
              <a:t/>
            </a:r>
            <a:br>
              <a:rPr lang="en-US" sz="2400" kern="0" dirty="0" smtClean="0"/>
            </a:br>
            <a:endParaRPr lang="en-US" sz="2400" kern="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component – integration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SOI component offers business logic as SOI commands which are called by client</a:t>
            </a:r>
          </a:p>
          <a:p>
            <a:pPr marL="481013" indent="-481013"/>
            <a:r>
              <a:rPr lang="en-US" altLang="en-US" sz="2000" kern="0" dirty="0" smtClean="0"/>
              <a:t>Each SOI component / servers maintain two mandatory directories which are </a:t>
            </a:r>
          </a:p>
          <a:p>
            <a:pPr marL="838200" lvl="1" indent="-481013"/>
            <a:r>
              <a:rPr lang="en-US" altLang="en-US" sz="1600" kern="0" dirty="0" smtClean="0"/>
              <a:t>$BSCS_RESOURCE/&lt;component&gt;/</a:t>
            </a:r>
            <a:r>
              <a:rPr lang="en-US" altLang="en-US" sz="1600" kern="0" dirty="0" err="1" smtClean="0"/>
              <a:t>soi</a:t>
            </a:r>
            <a:r>
              <a:rPr lang="en-US" altLang="en-US" sz="1600" kern="0" dirty="0"/>
              <a:t> </a:t>
            </a:r>
            <a:r>
              <a:rPr lang="en-US" altLang="en-US" sz="1600" kern="0" dirty="0" smtClean="0"/>
              <a:t>:: define the component version with associated command</a:t>
            </a:r>
          </a:p>
          <a:p>
            <a:pPr marL="838200" lvl="1" indent="-481013"/>
            <a:r>
              <a:rPr lang="en-US" altLang="en-US" sz="1600" kern="0" dirty="0" smtClean="0"/>
              <a:t>$BSCS_RESOURCE/&lt;component&gt;/</a:t>
            </a:r>
            <a:r>
              <a:rPr lang="en-US" altLang="en-US" sz="1600" kern="0" dirty="0" err="1" smtClean="0"/>
              <a:t>cdf</a:t>
            </a:r>
            <a:r>
              <a:rPr lang="en-US" altLang="en-US" sz="1600" kern="0" dirty="0" smtClean="0"/>
              <a:t> :: listed all the commands to define the input and output of each command under the version</a:t>
            </a:r>
          </a:p>
          <a:p>
            <a:pPr marL="481013" indent="-481013"/>
            <a:r>
              <a:rPr lang="en-US" altLang="en-US" sz="2000" kern="0" dirty="0" smtClean="0"/>
              <a:t>All SOI components along with the version is registered in the CIL configuration file</a:t>
            </a:r>
          </a:p>
          <a:p>
            <a:pPr marL="481013" indent="-481013"/>
            <a:r>
              <a:rPr lang="en-US" altLang="en-US" sz="2000" kern="0" dirty="0" smtClean="0"/>
              <a:t>CIL exposes one SOI which integrates other SOI(s).</a:t>
            </a:r>
          </a:p>
          <a:p>
            <a:pPr marL="481013" indent="-481013"/>
            <a:r>
              <a:rPr lang="en-US" altLang="en-US" sz="2000" kern="0" dirty="0" smtClean="0"/>
              <a:t>CIL is implemented as plug-in of CMS hence it is not identified as separate server in Naming Service registry. </a:t>
            </a:r>
          </a:p>
          <a:p>
            <a:pPr marL="481013" indent="-481013"/>
            <a:r>
              <a:rPr lang="en-US" altLang="en-US" sz="2000" kern="0" dirty="0" smtClean="0"/>
              <a:t>It starts and stop along with CMS</a:t>
            </a:r>
          </a:p>
          <a:p>
            <a:pPr marL="481013" indent="-481013"/>
            <a:r>
              <a:rPr lang="en-US" altLang="en-US" sz="2000" kern="0" dirty="0" smtClean="0"/>
              <a:t>Command Scheduler (SCS) is plug-in of CIL</a:t>
            </a:r>
            <a:endParaRPr lang="en-US" altLang="en-US" sz="2000" kern="0" dirty="0"/>
          </a:p>
          <a:p>
            <a:pPr marL="481013" indent="-481013"/>
            <a:endParaRPr lang="en-US" altLang="en-US" sz="2000" kern="0" dirty="0" smtClean="0"/>
          </a:p>
          <a:p>
            <a:pPr marL="0" indent="0">
              <a:buNone/>
            </a:pPr>
            <a:endParaRPr lang="en-US" altLang="en-US" sz="2000" kern="0" dirty="0" smtClean="0"/>
          </a:p>
          <a:p>
            <a:pPr marL="357187" lvl="1" indent="0">
              <a:buNone/>
            </a:pPr>
            <a:endParaRPr lang="en-US" altLang="en-US" sz="1200" kern="0" dirty="0" smtClean="0"/>
          </a:p>
          <a:p>
            <a:pPr marL="838200" lvl="1" indent="-481013"/>
            <a:endParaRPr lang="en-US" altLang="en-US" kern="0" dirty="0"/>
          </a:p>
          <a:p>
            <a:pPr marL="481013" indent="-481013"/>
            <a:endParaRPr lang="en-GB" altLang="en-US" sz="2000" kern="0" dirty="0" smtClean="0"/>
          </a:p>
        </p:txBody>
      </p:sp>
    </p:spTree>
    <p:extLst>
      <p:ext uri="{BB962C8B-B14F-4D97-AF65-F5344CB8AC3E}">
        <p14:creationId xmlns:p14="http://schemas.microsoft.com/office/powerpoint/2010/main" val="4238532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component – integration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Each and every SOI components are registered in CIL registry @ $BSCS_RESOURCE/</a:t>
            </a:r>
            <a:r>
              <a:rPr lang="en-US" altLang="en-US" sz="2000" kern="0" dirty="0" err="1" smtClean="0"/>
              <a:t>jcil</a:t>
            </a:r>
            <a:r>
              <a:rPr lang="en-US" altLang="en-US" sz="2000" kern="0" dirty="0" smtClean="0"/>
              <a:t>/plugin/Registry_CIL_SOI.xml</a:t>
            </a:r>
          </a:p>
          <a:p>
            <a:pPr marL="481013" indent="-481013"/>
            <a:r>
              <a:rPr lang="en-US" altLang="en-US" sz="2000" kern="0" dirty="0" smtClean="0"/>
              <a:t>Under main tag &lt;</a:t>
            </a:r>
            <a:r>
              <a:rPr lang="en-US" altLang="en-US" sz="2000" kern="0" dirty="0" err="1" smtClean="0"/>
              <a:t>ComponentRegistry</a:t>
            </a:r>
            <a:r>
              <a:rPr lang="en-US" altLang="en-US" sz="2000" kern="0" dirty="0" smtClean="0"/>
              <a:t>&gt; there are different nodes</a:t>
            </a:r>
          </a:p>
          <a:p>
            <a:pPr marL="481013" indent="-481013"/>
            <a:r>
              <a:rPr lang="en-US" altLang="en-US" sz="2000" kern="0" dirty="0" smtClean="0"/>
              <a:t>“</a:t>
            </a:r>
            <a:r>
              <a:rPr lang="en-US" altLang="en-US" sz="2000" kern="0" dirty="0" err="1" smtClean="0"/>
              <a:t>SOIDefinitions</a:t>
            </a:r>
            <a:r>
              <a:rPr lang="en-US" altLang="en-US" sz="2000" kern="0" dirty="0" smtClean="0"/>
              <a:t>” :: Define the different version of CIL component</a:t>
            </a:r>
          </a:p>
          <a:p>
            <a:pPr marL="481013" indent="-481013"/>
            <a:endParaRPr lang="en-US" altLang="en-US" sz="2000" kern="0" dirty="0" smtClean="0"/>
          </a:p>
          <a:p>
            <a:pPr marL="0" indent="0">
              <a:buNone/>
            </a:pPr>
            <a:r>
              <a:rPr lang="en-US" altLang="en-US" sz="2000" kern="0" dirty="0" smtClean="0"/>
              <a:t>																																													</a:t>
            </a:r>
          </a:p>
          <a:p>
            <a:pPr marL="0" indent="0">
              <a:buNone/>
            </a:pPr>
            <a:endParaRPr lang="en-US" altLang="en-US" sz="1200" kern="0" dirty="0" smtClean="0"/>
          </a:p>
          <a:p>
            <a:pPr marL="481013" indent="-481013"/>
            <a:r>
              <a:rPr lang="en-US" altLang="en-US" sz="2000" kern="0" dirty="0" smtClean="0"/>
              <a:t>“</a:t>
            </a:r>
            <a:r>
              <a:rPr lang="en-US" altLang="en-US" sz="2000" kern="0" dirty="0" err="1" smtClean="0"/>
              <a:t>CDFAltComponents</a:t>
            </a:r>
            <a:r>
              <a:rPr lang="en-US" altLang="en-US" sz="2000" kern="0" dirty="0" smtClean="0"/>
              <a:t>” </a:t>
            </a:r>
            <a:r>
              <a:rPr lang="en-US" altLang="en-US" sz="2000" kern="0" dirty="0"/>
              <a:t>:: </a:t>
            </a:r>
            <a:r>
              <a:rPr lang="en-US" altLang="en-US" sz="2000" kern="0" dirty="0" smtClean="0"/>
              <a:t>Define all SOI component under specific CIL version</a:t>
            </a:r>
            <a:endParaRPr lang="en-US" altLang="en-US" sz="2000" kern="0" dirty="0"/>
          </a:p>
          <a:p>
            <a:pPr marL="481013" indent="-481013"/>
            <a:endParaRPr lang="en-GB" altLang="en-US" sz="2000" kern="0" dirty="0" smtClean="0"/>
          </a:p>
        </p:txBody>
      </p:sp>
      <p:sp>
        <p:nvSpPr>
          <p:cNvPr id="2" name="Rounded Rectangle 1"/>
          <p:cNvSpPr/>
          <p:nvPr/>
        </p:nvSpPr>
        <p:spPr bwMode="auto">
          <a:xfrm>
            <a:off x="771896" y="2707575"/>
            <a:ext cx="7540831" cy="1579418"/>
          </a:xfrm>
          <a:prstGeom prst="round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&lt;Node name=“</a:t>
            </a:r>
            <a:r>
              <a:rPr kumimoji="0" lang="en-US" sz="1600" b="0" i="0" u="none" strike="noStrike" cap="none" normalizeH="0" baseline="0" dirty="0" err="1" smtClean="0">
                <a:ln>
                  <a:noFill/>
                </a:ln>
                <a:solidFill>
                  <a:schemeClr val="tx1"/>
                </a:solidFill>
                <a:effectLst/>
                <a:latin typeface="Arial" charset="0"/>
              </a:rPr>
              <a:t>SOIDefinitions</a:t>
            </a:r>
            <a:r>
              <a:rPr kumimoji="0" lang="en-US" sz="1600" b="0" i="0" u="none" strike="noStrike" cap="none" normalizeH="0" baseline="0" dirty="0" smtClean="0">
                <a:ln>
                  <a:noFill/>
                </a:ln>
                <a:solidFill>
                  <a:schemeClr val="tx1"/>
                </a:solidFill>
                <a:effectLst/>
                <a:latin typeface="Arial" charset="0"/>
              </a:rPr>
              <a:t>”&gt;</a:t>
            </a:r>
          </a:p>
          <a:p>
            <a:pPr marL="0" marR="0" indent="0" algn="l" defTabSz="914400" rtl="0" eaLnBrk="1" fontAlgn="base" latinLnBrk="0" hangingPunct="1">
              <a:lnSpc>
                <a:spcPct val="100000"/>
              </a:lnSpc>
              <a:spcBef>
                <a:spcPct val="50000"/>
              </a:spcBef>
              <a:spcAft>
                <a:spcPct val="0"/>
              </a:spcAft>
              <a:buClrTx/>
              <a:buSzTx/>
              <a:buFontTx/>
              <a:buNone/>
              <a:tabLst/>
            </a:pPr>
            <a:r>
              <a:rPr lang="en-US" sz="1600" dirty="0"/>
              <a:t>	</a:t>
            </a:r>
            <a:r>
              <a:rPr lang="en-US" sz="1600" dirty="0" smtClean="0"/>
              <a:t>&lt;</a:t>
            </a:r>
            <a:r>
              <a:rPr lang="en-US" sz="1600" dirty="0" err="1" smtClean="0"/>
              <a:t>KeyValue</a:t>
            </a:r>
            <a:r>
              <a:rPr lang="en-US" sz="1600" dirty="0" smtClean="0"/>
              <a:t> key=“CIL_7.xml” value=“”/&gt;</a:t>
            </a:r>
          </a:p>
          <a:p>
            <a:r>
              <a:rPr lang="en-US" sz="1600" dirty="0"/>
              <a:t>	</a:t>
            </a:r>
            <a:r>
              <a:rPr lang="en-US" sz="1600" dirty="0" smtClean="0"/>
              <a:t>&lt;</a:t>
            </a:r>
            <a:r>
              <a:rPr lang="en-US" sz="1600" dirty="0" err="1"/>
              <a:t>KeyValue</a:t>
            </a:r>
            <a:r>
              <a:rPr lang="en-US" sz="1600" dirty="0"/>
              <a:t> key=“</a:t>
            </a:r>
            <a:r>
              <a:rPr lang="en-US" sz="1600" dirty="0" smtClean="0"/>
              <a:t>CIL_6.xml</a:t>
            </a:r>
            <a:r>
              <a:rPr lang="en-US" sz="1600" dirty="0"/>
              <a:t>” value=“”/&gt;</a:t>
            </a:r>
          </a:p>
          <a:p>
            <a:pPr marL="0" marR="0" indent="0" algn="l" defTabSz="914400" rtl="0" eaLnBrk="1" fontAlgn="base" latinLnBrk="0" hangingPunct="1">
              <a:lnSpc>
                <a:spcPct val="100000"/>
              </a:lnSpc>
              <a:spcBef>
                <a:spcPct val="50000"/>
              </a:spcBef>
              <a:spcAft>
                <a:spcPct val="0"/>
              </a:spcAft>
              <a:buClrTx/>
              <a:buSzTx/>
              <a:buFontTx/>
              <a:buNone/>
              <a:tabLst/>
            </a:pPr>
            <a:r>
              <a:rPr lang="en-US" sz="1600" dirty="0" smtClean="0"/>
              <a:t>&lt;/Node&gt;</a:t>
            </a:r>
          </a:p>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54319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component – integration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a:t>
            </a:r>
            <a:r>
              <a:rPr lang="en-US" altLang="en-US" sz="2000" kern="0" dirty="0" err="1" smtClean="0"/>
              <a:t>CDFAltComponents</a:t>
            </a:r>
            <a:r>
              <a:rPr lang="en-US" altLang="en-US" sz="2000" kern="0" dirty="0" smtClean="0"/>
              <a:t>” </a:t>
            </a:r>
            <a:r>
              <a:rPr lang="en-US" altLang="en-US" sz="2000" kern="0" dirty="0"/>
              <a:t>:: </a:t>
            </a:r>
            <a:r>
              <a:rPr lang="en-US" altLang="en-US" sz="2000" kern="0" dirty="0" smtClean="0"/>
              <a:t>Define all SOI component under specific CIL version</a:t>
            </a:r>
            <a:endParaRPr lang="en-US" altLang="en-US" sz="2000" kern="0" dirty="0"/>
          </a:p>
          <a:p>
            <a:pPr marL="481013" indent="-481013"/>
            <a:endParaRPr lang="en-GB" altLang="en-US" sz="2000" kern="0" dirty="0" smtClean="0"/>
          </a:p>
        </p:txBody>
      </p:sp>
      <p:sp>
        <p:nvSpPr>
          <p:cNvPr id="3" name="Rounded Rectangle 2"/>
          <p:cNvSpPr/>
          <p:nvPr/>
        </p:nvSpPr>
        <p:spPr bwMode="auto">
          <a:xfrm>
            <a:off x="427512" y="1816925"/>
            <a:ext cx="8134597" cy="4667002"/>
          </a:xfrm>
          <a:prstGeom prst="round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&lt;Node name=“</a:t>
            </a:r>
            <a:r>
              <a:rPr kumimoji="0" lang="en-US" sz="1600" b="0" i="0" u="none" strike="noStrike" cap="none" normalizeH="0" baseline="0" dirty="0" err="1" smtClean="0">
                <a:ln>
                  <a:noFill/>
                </a:ln>
                <a:solidFill>
                  <a:schemeClr val="tx1"/>
                </a:solidFill>
                <a:effectLst/>
                <a:latin typeface="Arial" charset="0"/>
              </a:rPr>
              <a:t>CDFAltComponents</a:t>
            </a:r>
            <a:r>
              <a:rPr kumimoji="0" lang="en-US" sz="1600" b="0" i="0" u="none" strike="noStrike" cap="none" normalizeH="0" baseline="0" dirty="0" smtClean="0">
                <a:ln>
                  <a:noFill/>
                </a:ln>
                <a:solidFill>
                  <a:schemeClr val="tx1"/>
                </a:solidFill>
                <a:effectLst/>
                <a:latin typeface="Arial" charset="0"/>
              </a:rPr>
              <a:t>”&gt;</a:t>
            </a:r>
          </a:p>
          <a:p>
            <a:pPr marL="0" marR="0" indent="0" algn="l" defTabSz="914400" rtl="0" eaLnBrk="1" fontAlgn="base" latinLnBrk="0" hangingPunct="1">
              <a:lnSpc>
                <a:spcPct val="100000"/>
              </a:lnSpc>
              <a:spcBef>
                <a:spcPct val="50000"/>
              </a:spcBef>
              <a:spcAft>
                <a:spcPct val="0"/>
              </a:spcAft>
              <a:buClrTx/>
              <a:buSzTx/>
              <a:buFontTx/>
              <a:buNone/>
              <a:tabLst/>
            </a:pPr>
            <a:r>
              <a:rPr lang="en-US" sz="1600" dirty="0"/>
              <a:t>	</a:t>
            </a:r>
            <a:r>
              <a:rPr lang="en-US" sz="1600" dirty="0" smtClean="0"/>
              <a:t>&lt;Node name=“CIL:7”&gt;</a:t>
            </a:r>
          </a:p>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a:t>
            </a:r>
            <a:r>
              <a:rPr kumimoji="0" lang="en-US" sz="1600" b="0" i="0" u="none" strike="noStrike" cap="none" normalizeH="0" baseline="0" dirty="0" smtClean="0">
                <a:ln>
                  <a:noFill/>
                </a:ln>
                <a:solidFill>
                  <a:schemeClr val="tx1"/>
                </a:solidFill>
                <a:effectLst/>
                <a:latin typeface="Arial" charset="0"/>
              </a:rPr>
              <a:t>	&lt;</a:t>
            </a:r>
            <a:r>
              <a:rPr kumimoji="0" lang="en-US" sz="1600" b="0" i="0" u="none" strike="noStrike" cap="none" normalizeH="0" baseline="0" dirty="0" err="1" smtClean="0">
                <a:ln>
                  <a:noFill/>
                </a:ln>
                <a:solidFill>
                  <a:schemeClr val="tx1"/>
                </a:solidFill>
                <a:effectLst/>
                <a:latin typeface="Arial" charset="0"/>
              </a:rPr>
              <a:t>KeyValue</a:t>
            </a:r>
            <a:r>
              <a:rPr kumimoji="0" lang="en-US" sz="1600" b="0" i="0" u="none" strike="noStrike" cap="none" normalizeH="0" dirty="0" smtClean="0">
                <a:ln>
                  <a:noFill/>
                </a:ln>
                <a:solidFill>
                  <a:schemeClr val="tx1"/>
                </a:solidFill>
                <a:effectLst/>
                <a:latin typeface="Arial" charset="0"/>
              </a:rPr>
              <a:t> key=“</a:t>
            </a:r>
            <a:r>
              <a:rPr kumimoji="0" lang="en-US" sz="1600" b="0" i="0" u="none" strike="noStrike" cap="none" normalizeH="0" dirty="0" err="1" smtClean="0">
                <a:ln>
                  <a:noFill/>
                </a:ln>
                <a:solidFill>
                  <a:schemeClr val="tx1"/>
                </a:solidFill>
                <a:effectLst/>
                <a:latin typeface="Arial" charset="0"/>
              </a:rPr>
              <a:t>cms</a:t>
            </a:r>
            <a:r>
              <a:rPr kumimoji="0" lang="en-US" sz="1600" b="0" i="0" u="none" strike="noStrike" cap="none" normalizeH="0" dirty="0" smtClean="0">
                <a:ln>
                  <a:noFill/>
                </a:ln>
                <a:solidFill>
                  <a:schemeClr val="tx1"/>
                </a:solidFill>
                <a:effectLst/>
                <a:latin typeface="Arial" charset="0"/>
              </a:rPr>
              <a:t>/</a:t>
            </a:r>
            <a:r>
              <a:rPr kumimoji="0" lang="en-US" sz="1600" b="0" i="0" u="none" strike="noStrike" cap="none" normalizeH="0" dirty="0" err="1" smtClean="0">
                <a:ln>
                  <a:noFill/>
                </a:ln>
                <a:solidFill>
                  <a:schemeClr val="tx1"/>
                </a:solidFill>
                <a:effectLst/>
                <a:latin typeface="Arial" charset="0"/>
              </a:rPr>
              <a:t>soi</a:t>
            </a:r>
            <a:r>
              <a:rPr kumimoji="0" lang="en-US" sz="1600" b="0" i="0" u="none" strike="noStrike" cap="none" normalizeH="0" dirty="0" smtClean="0">
                <a:ln>
                  <a:noFill/>
                </a:ln>
                <a:solidFill>
                  <a:schemeClr val="tx1"/>
                </a:solidFill>
                <a:effectLst/>
                <a:latin typeface="Arial" charset="0"/>
              </a:rPr>
              <a:t>/CMI_7.xml”</a:t>
            </a:r>
          </a:p>
          <a:p>
            <a:pPr marL="0" marR="0" indent="0" algn="l" defTabSz="914400" rtl="0" eaLnBrk="1" fontAlgn="base" latinLnBrk="0" hangingPunct="1">
              <a:lnSpc>
                <a:spcPct val="100000"/>
              </a:lnSpc>
              <a:spcBef>
                <a:spcPct val="50000"/>
              </a:spcBef>
              <a:spcAft>
                <a:spcPct val="0"/>
              </a:spcAft>
              <a:buClrTx/>
              <a:buSzTx/>
              <a:buFontTx/>
              <a:buNone/>
              <a:tabLst/>
            </a:pPr>
            <a:r>
              <a:rPr lang="en-US" sz="1600" baseline="0" dirty="0"/>
              <a:t>	</a:t>
            </a:r>
            <a:r>
              <a:rPr lang="en-US" sz="1600" baseline="0" dirty="0" smtClean="0"/>
              <a:t>		value=“</a:t>
            </a:r>
            <a:r>
              <a:rPr lang="en-US" sz="1600" baseline="0" dirty="0" err="1" smtClean="0"/>
              <a:t>cms</a:t>
            </a:r>
            <a:r>
              <a:rPr lang="en-US" sz="1600" baseline="0" dirty="0" smtClean="0"/>
              <a:t>/</a:t>
            </a:r>
            <a:r>
              <a:rPr lang="en-US" sz="1600" baseline="0" dirty="0" err="1" smtClean="0"/>
              <a:t>cdf</a:t>
            </a:r>
            <a:r>
              <a:rPr lang="en-US" sz="1600" baseline="0" dirty="0" smtClean="0"/>
              <a:t>”  type=“String” comment=“…..”/&gt;</a:t>
            </a:r>
          </a:p>
          <a:p>
            <a:r>
              <a:rPr lang="en-US" sz="1600" dirty="0" smtClean="0"/>
              <a:t>	</a:t>
            </a:r>
            <a:r>
              <a:rPr lang="en-US" sz="1600" dirty="0"/>
              <a:t>	&lt;</a:t>
            </a:r>
            <a:r>
              <a:rPr lang="en-US" sz="1600" dirty="0" err="1"/>
              <a:t>KeyValue</a:t>
            </a:r>
            <a:r>
              <a:rPr lang="en-US" sz="1600" dirty="0"/>
              <a:t> key</a:t>
            </a:r>
            <a:r>
              <a:rPr lang="en-US" sz="1600" dirty="0" smtClean="0"/>
              <a:t>=“</a:t>
            </a:r>
            <a:r>
              <a:rPr lang="en-US" sz="1600" dirty="0" err="1" smtClean="0"/>
              <a:t>billsrv</a:t>
            </a:r>
            <a:r>
              <a:rPr lang="en-US" sz="1600" dirty="0" smtClean="0"/>
              <a:t>/</a:t>
            </a:r>
            <a:r>
              <a:rPr lang="en-US" sz="1600" dirty="0" err="1" smtClean="0"/>
              <a:t>soi</a:t>
            </a:r>
            <a:r>
              <a:rPr lang="en-US" sz="1600" dirty="0" smtClean="0"/>
              <a:t>/BSI_4.xml</a:t>
            </a:r>
            <a:r>
              <a:rPr lang="en-US" sz="1600" dirty="0"/>
              <a:t>”</a:t>
            </a:r>
          </a:p>
          <a:p>
            <a:r>
              <a:rPr lang="en-US" sz="1600" dirty="0"/>
              <a:t>			value</a:t>
            </a:r>
            <a:r>
              <a:rPr lang="en-US" sz="1600" dirty="0" smtClean="0"/>
              <a:t>=“</a:t>
            </a:r>
            <a:r>
              <a:rPr lang="en-US" sz="1600" dirty="0" err="1" smtClean="0"/>
              <a:t>billsrv</a:t>
            </a:r>
            <a:r>
              <a:rPr lang="en-US" sz="1600" dirty="0" smtClean="0"/>
              <a:t>/</a:t>
            </a:r>
            <a:r>
              <a:rPr lang="en-US" sz="1600" dirty="0" err="1" smtClean="0"/>
              <a:t>cdf</a:t>
            </a:r>
            <a:r>
              <a:rPr lang="en-US" sz="1600" dirty="0"/>
              <a:t>”  type=“String” comment</a:t>
            </a:r>
            <a:r>
              <a:rPr lang="en-US" sz="1600" dirty="0" smtClean="0"/>
              <a:t>=“…..”/&gt;</a:t>
            </a:r>
          </a:p>
          <a:p>
            <a:r>
              <a:rPr lang="en-US" sz="1600" dirty="0"/>
              <a:t>	</a:t>
            </a:r>
            <a:r>
              <a:rPr lang="en-US" sz="1600" dirty="0" smtClean="0"/>
              <a:t>&lt;/Node&gt;</a:t>
            </a:r>
          </a:p>
          <a:p>
            <a:r>
              <a:rPr lang="en-US" sz="1600" dirty="0"/>
              <a:t>	</a:t>
            </a:r>
            <a:r>
              <a:rPr lang="en-US" sz="1600" dirty="0" smtClean="0"/>
              <a:t>&lt;Node name=“CIL:6”&gt;</a:t>
            </a:r>
          </a:p>
          <a:p>
            <a:r>
              <a:rPr lang="en-US" sz="1600" dirty="0"/>
              <a:t>	</a:t>
            </a:r>
            <a:r>
              <a:rPr lang="en-US" sz="1600" dirty="0" smtClean="0"/>
              <a:t>	&lt;</a:t>
            </a:r>
            <a:r>
              <a:rPr lang="en-US" sz="1600" dirty="0" err="1" smtClean="0"/>
              <a:t>KeyValue</a:t>
            </a:r>
            <a:r>
              <a:rPr lang="en-US" sz="1600" dirty="0" smtClean="0"/>
              <a:t> key=“</a:t>
            </a:r>
            <a:r>
              <a:rPr lang="en-US" sz="1600" dirty="0" err="1" smtClean="0"/>
              <a:t>cms</a:t>
            </a:r>
            <a:r>
              <a:rPr lang="en-US" sz="1600" dirty="0" smtClean="0"/>
              <a:t>/</a:t>
            </a:r>
            <a:r>
              <a:rPr lang="en-US" sz="1600" dirty="0" err="1" smtClean="0"/>
              <a:t>soi</a:t>
            </a:r>
            <a:r>
              <a:rPr lang="en-US" sz="1600" dirty="0" smtClean="0"/>
              <a:t>/CMI_6.xml” value=“</a:t>
            </a:r>
            <a:r>
              <a:rPr lang="en-US" sz="1600" dirty="0" err="1" smtClean="0"/>
              <a:t>cms</a:t>
            </a:r>
            <a:r>
              <a:rPr lang="en-US" sz="1600" dirty="0" smtClean="0"/>
              <a:t>/</a:t>
            </a:r>
            <a:r>
              <a:rPr lang="en-US" sz="1600" dirty="0" err="1" smtClean="0"/>
              <a:t>cdf</a:t>
            </a:r>
            <a:r>
              <a:rPr lang="en-US" sz="1600" dirty="0" smtClean="0"/>
              <a:t>” type=“String”</a:t>
            </a:r>
          </a:p>
          <a:p>
            <a:r>
              <a:rPr lang="en-US" sz="1600" dirty="0"/>
              <a:t>	</a:t>
            </a:r>
            <a:r>
              <a:rPr lang="en-US" sz="1600" dirty="0" smtClean="0"/>
              <a:t>	comment=“…..”/&gt;</a:t>
            </a:r>
          </a:p>
          <a:p>
            <a:r>
              <a:rPr lang="en-US" sz="1600" dirty="0"/>
              <a:t>	</a:t>
            </a:r>
            <a:r>
              <a:rPr lang="en-US" sz="1600" dirty="0" smtClean="0"/>
              <a:t>&lt;/Node&gt;</a:t>
            </a:r>
          </a:p>
          <a:p>
            <a:r>
              <a:rPr lang="en-US" sz="1600" dirty="0" smtClean="0"/>
              <a:t>&lt;/Node&gt;</a:t>
            </a:r>
            <a:endParaRPr lang="en-US" sz="1600" dirty="0"/>
          </a:p>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dirty="0">
              <a:ln>
                <a:noFill/>
              </a:ln>
              <a:solidFill>
                <a:schemeClr val="tx1"/>
              </a:solidFill>
              <a:effectLst/>
              <a:latin typeface="Arial" charset="0"/>
            </a:endParaRPr>
          </a:p>
          <a:p>
            <a:pPr marL="0" marR="0" indent="0" algn="l" defTabSz="914400" rtl="0" eaLnBrk="1" fontAlgn="base" latinLnBrk="0" hangingPunct="1">
              <a:lnSpc>
                <a:spcPct val="100000"/>
              </a:lnSpc>
              <a:spcBef>
                <a:spcPct val="50000"/>
              </a:spcBef>
              <a:spcAft>
                <a:spcPct val="0"/>
              </a:spcAft>
              <a:buClrTx/>
              <a:buSzTx/>
              <a:buFontTx/>
              <a:buNone/>
              <a:tabLst/>
            </a:pPr>
            <a:r>
              <a:rPr lang="en-US" sz="1600" baseline="0" dirty="0" smtClean="0"/>
              <a:t>	</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566800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component – integration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In CIL registry file there is one node for each CIL version and under that all SOI definition files are deployed with specific version.</a:t>
            </a:r>
          </a:p>
          <a:p>
            <a:pPr marL="481013" indent="-481013"/>
            <a:r>
              <a:rPr lang="en-US" altLang="en-US" sz="2000" kern="0" dirty="0" smtClean="0"/>
              <a:t>Flexibility allows to register customized SOI definition in existing CIL layer so that plugin SOI components API become easily exposed with other SOI command uniformly.</a:t>
            </a:r>
          </a:p>
          <a:p>
            <a:pPr marL="481013" indent="-481013"/>
            <a:r>
              <a:rPr lang="en-US" altLang="en-US" sz="2000" kern="0" dirty="0" smtClean="0"/>
              <a:t> </a:t>
            </a:r>
            <a:endParaRPr lang="en-US" altLang="en-US" sz="2000" kern="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95" y="2793362"/>
            <a:ext cx="6907418"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141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New SOI component </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Develop new CORBA server and register into Naming Service</a:t>
            </a:r>
          </a:p>
          <a:p>
            <a:pPr marL="481013" indent="-481013"/>
            <a:r>
              <a:rPr lang="en-US" altLang="en-US" sz="2000" kern="0" dirty="0" smtClean="0"/>
              <a:t>Implementing the SOI interfaces – Service Adapters</a:t>
            </a:r>
          </a:p>
          <a:p>
            <a:pPr marL="481013" indent="-481013"/>
            <a:r>
              <a:rPr lang="en-US" altLang="en-US" sz="2000" kern="0" dirty="0" smtClean="0"/>
              <a:t>Creating SOI Definition File</a:t>
            </a:r>
          </a:p>
          <a:p>
            <a:pPr marL="481013" indent="-481013"/>
            <a:r>
              <a:rPr lang="en-US" altLang="en-US" sz="2000" kern="0" dirty="0" smtClean="0"/>
              <a:t>There has to be one SOI Definition file / SOI version</a:t>
            </a:r>
          </a:p>
          <a:p>
            <a:pPr marL="481013" indent="-481013"/>
            <a:r>
              <a:rPr lang="en-US" altLang="en-US" sz="2000" kern="0" dirty="0" smtClean="0"/>
              <a:t>An SOI version aggregates the command version that the SOI version supports</a:t>
            </a:r>
          </a:p>
          <a:p>
            <a:pPr marL="481013" indent="-481013"/>
            <a:r>
              <a:rPr lang="en-US" altLang="en-US" sz="2000" kern="0" dirty="0" smtClean="0"/>
              <a:t>SOI definition file is stored in “</a:t>
            </a:r>
            <a:r>
              <a:rPr lang="en-US" altLang="en-US" sz="2000" kern="0" dirty="0" err="1" smtClean="0"/>
              <a:t>soi</a:t>
            </a:r>
            <a:r>
              <a:rPr lang="en-US" altLang="en-US" sz="2000" kern="0" dirty="0" smtClean="0"/>
              <a:t>” directory under the component root directory created under $BSCS_RESOURCE</a:t>
            </a:r>
          </a:p>
          <a:p>
            <a:pPr marL="481013" indent="-481013"/>
            <a:r>
              <a:rPr lang="en-US" altLang="en-US" sz="2000" kern="0" dirty="0" smtClean="0"/>
              <a:t>File structure</a:t>
            </a:r>
          </a:p>
          <a:p>
            <a:pPr marL="838200" lvl="1" indent="-481013"/>
            <a:endParaRPr lang="en-US" altLang="en-US" sz="1600" kern="0" dirty="0" smtClean="0"/>
          </a:p>
          <a:p>
            <a:pPr marL="481013" indent="-481013"/>
            <a:endParaRPr lang="en-US" altLang="en-US" sz="2000" kern="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4577010"/>
            <a:ext cx="68103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713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New SOI component </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b="1" kern="0" dirty="0" smtClean="0"/>
              <a:t>Root Element:</a:t>
            </a:r>
          </a:p>
          <a:p>
            <a:pPr marL="838200" lvl="1" indent="-481013"/>
            <a:r>
              <a:rPr lang="en-US" altLang="en-US" sz="1600" kern="0" dirty="0" smtClean="0"/>
              <a:t>&lt;SOI&gt; having attributes</a:t>
            </a:r>
          </a:p>
          <a:p>
            <a:pPr marL="1196975" lvl="2" indent="-481013"/>
            <a:r>
              <a:rPr lang="en-US" altLang="en-US" sz="1600" kern="0" dirty="0" err="1" smtClean="0"/>
              <a:t>soiName</a:t>
            </a:r>
            <a:r>
              <a:rPr lang="en-US" altLang="en-US" sz="1600" kern="0" dirty="0" smtClean="0"/>
              <a:t> 	::	Name of SOI component</a:t>
            </a:r>
          </a:p>
          <a:p>
            <a:pPr marL="1196975" lvl="2" indent="-481013"/>
            <a:r>
              <a:rPr lang="en-US" altLang="en-US" sz="1600" kern="0" dirty="0" err="1" smtClean="0"/>
              <a:t>soiVersion</a:t>
            </a:r>
            <a:r>
              <a:rPr lang="en-US" altLang="en-US" sz="1600" kern="0" dirty="0" smtClean="0"/>
              <a:t> 	::	SOI version</a:t>
            </a:r>
          </a:p>
          <a:p>
            <a:pPr marL="838200" lvl="1" indent="-481013"/>
            <a:r>
              <a:rPr lang="en-US" altLang="en-US" sz="1600" kern="0" dirty="0" smtClean="0"/>
              <a:t>&lt;COMMAND&gt; nested tag of &lt;SOI&gt; to list all commands. Empty tag with following attributes</a:t>
            </a:r>
          </a:p>
          <a:p>
            <a:pPr marL="1196975" lvl="2" indent="-481013"/>
            <a:r>
              <a:rPr lang="en-US" altLang="en-US" sz="1600" kern="0" dirty="0" err="1" smtClean="0"/>
              <a:t>cmdName</a:t>
            </a:r>
            <a:r>
              <a:rPr lang="en-US" altLang="en-US" sz="1600" kern="0" dirty="0" smtClean="0"/>
              <a:t>	::	Name of command</a:t>
            </a:r>
          </a:p>
          <a:p>
            <a:pPr marL="1196975" lvl="2" indent="-481013"/>
            <a:r>
              <a:rPr lang="en-US" altLang="en-US" sz="1600" kern="0" dirty="0" err="1" smtClean="0"/>
              <a:t>cmdVersion</a:t>
            </a:r>
            <a:r>
              <a:rPr lang="en-US" altLang="en-US" sz="1600" kern="0" dirty="0" smtClean="0"/>
              <a:t>	::	Command Version</a:t>
            </a:r>
          </a:p>
          <a:p>
            <a:pPr marL="715962" lvl="2" indent="0">
              <a:buNone/>
            </a:pPr>
            <a:endParaRPr lang="en-US" sz="1600" i="1" dirty="0" smtClean="0">
              <a:sym typeface="Wingdings"/>
            </a:endParaRPr>
          </a:p>
          <a:p>
            <a:pPr marL="1001712" lvl="2" indent="-285750">
              <a:buFont typeface="Wingdings"/>
              <a:buChar char="&amp;"/>
            </a:pPr>
            <a:r>
              <a:rPr lang="en-US" sz="1600" i="1" dirty="0" smtClean="0"/>
              <a:t>Note:	It is not necessary that SOI and command version need to be identical</a:t>
            </a:r>
          </a:p>
          <a:p>
            <a:pPr marL="715962" lvl="2" indent="0">
              <a:buNone/>
            </a:pPr>
            <a:endParaRPr lang="en-US" altLang="en-US" sz="1600" i="1" kern="0" dirty="0"/>
          </a:p>
          <a:p>
            <a:pPr marL="715962" lvl="2" indent="0">
              <a:buNone/>
            </a:pPr>
            <a:endParaRPr lang="en-US" altLang="en-US" sz="1600" kern="0" dirty="0" smtClean="0"/>
          </a:p>
          <a:p>
            <a:pPr marL="838200" lvl="1" indent="-481013"/>
            <a:endParaRPr lang="en-US" altLang="en-US" sz="1600" kern="0" dirty="0" smtClean="0"/>
          </a:p>
          <a:p>
            <a:pPr marL="481013" indent="-481013"/>
            <a:endParaRPr lang="en-US" altLang="en-US" sz="2000" kern="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744" y="4395911"/>
            <a:ext cx="61912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632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New SOI component </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Creation of command definition file</a:t>
            </a:r>
          </a:p>
          <a:p>
            <a:pPr marL="838200" lvl="1" indent="-481013"/>
            <a:r>
              <a:rPr lang="en-US" altLang="en-US" sz="1600" kern="0" dirty="0" smtClean="0"/>
              <a:t>XML file</a:t>
            </a:r>
          </a:p>
          <a:p>
            <a:pPr marL="838200" lvl="1" indent="-481013"/>
            <a:r>
              <a:rPr lang="en-US" altLang="en-US" sz="1600" kern="0" dirty="0" smtClean="0"/>
              <a:t>Contains :: Command Name along with input, error code and output</a:t>
            </a:r>
          </a:p>
          <a:p>
            <a:pPr marL="838200" lvl="1" indent="-481013"/>
            <a:r>
              <a:rPr lang="en-US" altLang="en-US" sz="1600" b="1" kern="0" dirty="0" smtClean="0"/>
              <a:t>Root Element</a:t>
            </a:r>
            <a:r>
              <a:rPr lang="en-US" altLang="en-US" sz="1600" kern="0" dirty="0" smtClean="0"/>
              <a:t>	::	&lt;command&gt; contains</a:t>
            </a:r>
          </a:p>
          <a:p>
            <a:pPr marL="1196975" lvl="2" indent="-481013"/>
            <a:r>
              <a:rPr lang="en-US" altLang="en-US" sz="1600" kern="0" dirty="0" smtClean="0"/>
              <a:t>&lt;in&gt; Element	::	Declare the list of command input. Degree = Multiple</a:t>
            </a:r>
          </a:p>
          <a:p>
            <a:pPr marL="1196975" lvl="2" indent="-481013"/>
            <a:r>
              <a:rPr lang="en-US" altLang="en-US" sz="1600" kern="0" dirty="0" smtClean="0"/>
              <a:t>&lt;out&gt; Element	::	Declare the list of output. Degree = Single</a:t>
            </a:r>
          </a:p>
          <a:p>
            <a:pPr marL="1196975" lvl="2" indent="-481013"/>
            <a:r>
              <a:rPr lang="en-US" altLang="en-US" sz="1600" kern="0" dirty="0" smtClean="0"/>
              <a:t>&lt;err&gt;	Element	::	Declare list of all possible error code. Degree = Multiple</a:t>
            </a:r>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08" y="3529692"/>
            <a:ext cx="62865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088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New SOI component </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Adding SOI server / component in CIL</a:t>
            </a:r>
          </a:p>
          <a:p>
            <a:pPr marL="838200" lvl="1" indent="-481013"/>
            <a:r>
              <a:rPr lang="en-US" altLang="en-US" sz="1600" kern="0" dirty="0" smtClean="0"/>
              <a:t>Create one directory by component name like “sample” under $BSCS_RESOURCE</a:t>
            </a:r>
          </a:p>
          <a:p>
            <a:pPr marL="838200" lvl="1" indent="-481013"/>
            <a:r>
              <a:rPr lang="en-US" altLang="en-US" sz="1600" kern="0" dirty="0" smtClean="0"/>
              <a:t>New server expose this component</a:t>
            </a:r>
          </a:p>
          <a:p>
            <a:pPr marL="838200" lvl="1" indent="-481013"/>
            <a:r>
              <a:rPr lang="en-US" altLang="en-US" sz="1600" kern="0" dirty="0" smtClean="0"/>
              <a:t>Under component directory there will be bare following directory</a:t>
            </a:r>
          </a:p>
          <a:p>
            <a:pPr marL="1196975" lvl="2" indent="-481013"/>
            <a:r>
              <a:rPr lang="en-US" altLang="en-US" sz="1600" kern="0" dirty="0" smtClean="0"/>
              <a:t>$BSCS_RESOURCE/&lt;component&gt;/</a:t>
            </a:r>
            <a:r>
              <a:rPr lang="en-US" altLang="en-US" sz="1600" kern="0" dirty="0" err="1" smtClean="0"/>
              <a:t>soi</a:t>
            </a:r>
            <a:r>
              <a:rPr lang="en-US" altLang="en-US" sz="1600" kern="0" dirty="0" smtClean="0"/>
              <a:t> :  SOI Definition file will be kept under this directory</a:t>
            </a:r>
          </a:p>
          <a:p>
            <a:pPr marL="1196975" lvl="2" indent="-481013"/>
            <a:r>
              <a:rPr lang="en-US" altLang="en-US" sz="1600" kern="0" dirty="0" smtClean="0"/>
              <a:t>$BSCS_RESOURCE/&lt;component&gt;/</a:t>
            </a:r>
            <a:r>
              <a:rPr lang="en-US" altLang="en-US" sz="1600" kern="0" dirty="0" err="1" smtClean="0"/>
              <a:t>cdf</a:t>
            </a:r>
            <a:r>
              <a:rPr lang="en-US" altLang="en-US" sz="1600" kern="0" dirty="0" smtClean="0"/>
              <a:t> :  Command definition files will be kept under this directory</a:t>
            </a:r>
          </a:p>
          <a:p>
            <a:pPr marL="1196975" lvl="2" indent="-481013"/>
            <a:r>
              <a:rPr lang="en-US" altLang="en-US" sz="1600" kern="0" dirty="0" smtClean="0"/>
              <a:t>$BSCS_RESOURCE/&lt;component&gt;/plugin : Component specific XML to register the new component under proper version of CIL</a:t>
            </a:r>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0" y="3857341"/>
            <a:ext cx="7863733" cy="2743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547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New SOI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CIL is the single layer to expose interfaces of all SOI servers in uniform way, ensuring single client framework.</a:t>
            </a:r>
          </a:p>
          <a:p>
            <a:pPr marL="481013" indent="-481013"/>
            <a:r>
              <a:rPr lang="en-US" altLang="en-US" sz="2000" kern="0" dirty="0" smtClean="0"/>
              <a:t>SOI server offers two type of commands which are</a:t>
            </a:r>
          </a:p>
          <a:p>
            <a:pPr marL="838200" lvl="1" indent="-481013"/>
            <a:r>
              <a:rPr lang="en-US" altLang="en-US" sz="1600" kern="0" dirty="0" smtClean="0"/>
              <a:t>Fine-Grained	</a:t>
            </a:r>
          </a:p>
          <a:p>
            <a:pPr marL="1196975" lvl="2" indent="-481013"/>
            <a:r>
              <a:rPr lang="en-US" altLang="en-US" sz="1600" kern="0" dirty="0" smtClean="0"/>
              <a:t>More than one of these commands might be required within one transaction to complete a business process.</a:t>
            </a:r>
          </a:p>
          <a:p>
            <a:pPr marL="1196975" lvl="2" indent="-481013"/>
            <a:r>
              <a:rPr lang="en-US" altLang="en-US" sz="1600" kern="0" dirty="0" smtClean="0"/>
              <a:t>Implemented in SOI server.</a:t>
            </a:r>
          </a:p>
          <a:p>
            <a:pPr marL="1196975" lvl="2" indent="-481013"/>
            <a:r>
              <a:rPr lang="en-US" altLang="en-US" sz="1600" kern="0" dirty="0" smtClean="0"/>
              <a:t>New command / business logic can be developed and integrated with new. developed SOI server.</a:t>
            </a:r>
          </a:p>
          <a:p>
            <a:pPr marL="1196975" lvl="2" indent="-481013"/>
            <a:r>
              <a:rPr lang="en-US" altLang="en-US" sz="1600" kern="0" dirty="0" smtClean="0"/>
              <a:t>Can be plugged-in to existing component and exposed through CIL</a:t>
            </a:r>
          </a:p>
          <a:p>
            <a:pPr marL="838200" lvl="1" indent="-481013"/>
            <a:r>
              <a:rPr lang="en-US" altLang="en-US" sz="1600" kern="0" dirty="0" smtClean="0"/>
              <a:t>Coarse-Grained</a:t>
            </a:r>
          </a:p>
          <a:p>
            <a:pPr marL="1196975" lvl="2" indent="-481013"/>
            <a:r>
              <a:rPr lang="en-US" altLang="en-US" sz="1600" kern="0" dirty="0" smtClean="0"/>
              <a:t>Composite command. Used to handle the business case where unit of work or a single transaction comprises of multiple Fine-Grained commands.</a:t>
            </a:r>
          </a:p>
          <a:p>
            <a:pPr marL="1196975" lvl="2" indent="-481013"/>
            <a:r>
              <a:rPr lang="en-US" altLang="en-US" sz="1600" kern="0" dirty="0" smtClean="0"/>
              <a:t>Configured via configurable files without any sorts of development</a:t>
            </a:r>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3779525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Fine-Grained SOI command is registered in the server as “Domain Service Adapter”</a:t>
            </a:r>
          </a:p>
          <a:p>
            <a:pPr marL="481013" indent="-481013" algn="just"/>
            <a:r>
              <a:rPr lang="en-US" altLang="en-US" sz="2000" kern="0" dirty="0" smtClean="0"/>
              <a:t>Business logic of each command is an instance of “</a:t>
            </a:r>
            <a:r>
              <a:rPr lang="en-US" altLang="en-US" sz="2000" kern="0" dirty="0" err="1" smtClean="0"/>
              <a:t>DomainServiceAdapter</a:t>
            </a:r>
            <a:r>
              <a:rPr lang="en-US" altLang="en-US" sz="2000" kern="0" dirty="0" smtClean="0"/>
              <a:t>” – an interface of SOI frame work.</a:t>
            </a:r>
          </a:p>
          <a:p>
            <a:pPr marL="481013" indent="-481013" algn="just"/>
            <a:r>
              <a:rPr lang="en-US" altLang="en-US" sz="2000" kern="0" dirty="0" smtClean="0"/>
              <a:t>The adapter class need to be bind with COMMAND and COMMAND Version by invoking the static function “</a:t>
            </a:r>
            <a:r>
              <a:rPr lang="en-US" altLang="en-US" sz="2000" kern="0" dirty="0" err="1" smtClean="0"/>
              <a:t>registerImplementation</a:t>
            </a:r>
            <a:r>
              <a:rPr lang="en-US" altLang="en-US" sz="2000" kern="0" dirty="0" smtClean="0"/>
              <a:t>()” of “</a:t>
            </a:r>
            <a:r>
              <a:rPr lang="en-US" altLang="en-US" sz="2000" kern="0" dirty="0" err="1" smtClean="0"/>
              <a:t>ImplementationRegistry</a:t>
            </a:r>
            <a:r>
              <a:rPr lang="en-US" altLang="en-US" sz="2000" kern="0" dirty="0" smtClean="0"/>
              <a:t>” class</a:t>
            </a:r>
          </a:p>
          <a:p>
            <a:pPr marL="838200" lvl="1" indent="-481013"/>
            <a:r>
              <a:rPr lang="en-US" altLang="en-US" sz="1600" kern="0" dirty="0" smtClean="0"/>
              <a:t>try{</a:t>
            </a:r>
          </a:p>
          <a:p>
            <a:pPr marL="1196975" lvl="2" indent="-481013"/>
            <a:r>
              <a:rPr lang="en-US" altLang="en-US" sz="1600" kern="0" dirty="0" err="1" smtClean="0"/>
              <a:t>ImplementationRegistry.registerImpelmentation</a:t>
            </a:r>
            <a:r>
              <a:rPr lang="en-US" altLang="en-US" sz="1600" kern="0" dirty="0" smtClean="0"/>
              <a:t>(&lt;Command Name&gt;, &lt;Command Version&gt;, &lt;this :: the instance of the class&gt;</a:t>
            </a:r>
          </a:p>
          <a:p>
            <a:pPr marL="1196975" lvl="2" indent="-481013"/>
            <a:r>
              <a:rPr lang="en-US" altLang="en-US" sz="1600" kern="0" dirty="0" smtClean="0"/>
              <a:t>}catch(</a:t>
            </a:r>
            <a:r>
              <a:rPr lang="en-US" sz="1600" dirty="0" err="1"/>
              <a:t>InconsistentRegistryException</a:t>
            </a:r>
            <a:r>
              <a:rPr lang="en-US" sz="1600" dirty="0"/>
              <a:t> </a:t>
            </a:r>
            <a:r>
              <a:rPr lang="en-US" sz="1600" dirty="0" smtClean="0"/>
              <a:t>E){}</a:t>
            </a:r>
          </a:p>
          <a:p>
            <a:pPr marL="481013" indent="-481013"/>
            <a:r>
              <a:rPr lang="en-US" altLang="en-US" sz="2000" kern="0" dirty="0" smtClean="0"/>
              <a:t>Need to override the superclass function “execute”</a:t>
            </a:r>
          </a:p>
          <a:p>
            <a:pPr marL="838200" lvl="1" indent="-481013"/>
            <a:r>
              <a:rPr lang="en-US" altLang="en-US" sz="1600" kern="0" dirty="0" smtClean="0"/>
              <a:t>public void execute (</a:t>
            </a:r>
            <a:r>
              <a:rPr lang="en-US" altLang="en-US" sz="1600" kern="0" dirty="0" err="1" smtClean="0"/>
              <a:t>ServiceContext</a:t>
            </a:r>
            <a:r>
              <a:rPr lang="en-US" altLang="en-US" sz="1600" kern="0" dirty="0" smtClean="0"/>
              <a:t> </a:t>
            </a:r>
            <a:r>
              <a:rPr lang="en-US" altLang="en-US" sz="1600" kern="0" dirty="0" err="1" smtClean="0"/>
              <a:t>Scon</a:t>
            </a:r>
            <a:r>
              <a:rPr lang="en-US" altLang="en-US" sz="1600" kern="0" dirty="0" smtClean="0"/>
              <a:t>, String Arg1, String Arg2, </a:t>
            </a:r>
            <a:r>
              <a:rPr lang="en-US" altLang="en-US" sz="1600" kern="0" dirty="0" err="1" smtClean="0"/>
              <a:t>SVLObject</a:t>
            </a:r>
            <a:r>
              <a:rPr lang="en-US" altLang="en-US" sz="1600" kern="0" dirty="0" smtClean="0"/>
              <a:t> in,</a:t>
            </a:r>
          </a:p>
          <a:p>
            <a:pPr marL="715962" lvl="2" indent="0">
              <a:buNone/>
            </a:pPr>
            <a:r>
              <a:rPr lang="en-US" altLang="en-US" sz="1600" kern="0" dirty="0" smtClean="0"/>
              <a:t>		</a:t>
            </a:r>
            <a:r>
              <a:rPr lang="en-US" altLang="en-US" sz="1600" kern="0" dirty="0" err="1" smtClean="0"/>
              <a:t>SVLObject</a:t>
            </a:r>
            <a:r>
              <a:rPr lang="en-US" altLang="en-US" sz="1600" kern="0" dirty="0" smtClean="0"/>
              <a:t> Out</a:t>
            </a:r>
          </a:p>
          <a:p>
            <a:pPr marL="1196975" lvl="2" indent="-481013"/>
            <a:r>
              <a:rPr lang="en-US" altLang="en-US" sz="1600" kern="0" dirty="0" smtClean="0"/>
              <a:t>Throws two exceptions</a:t>
            </a:r>
          </a:p>
          <a:p>
            <a:pPr lvl="4"/>
            <a:r>
              <a:rPr lang="en-US" altLang="en-US" sz="1200" kern="0" dirty="0" err="1" smtClean="0"/>
              <a:t>CommandVersionNotSupportedException</a:t>
            </a:r>
            <a:endParaRPr lang="en-US" altLang="en-US" sz="1200" kern="0" dirty="0" smtClean="0"/>
          </a:p>
          <a:p>
            <a:pPr lvl="4"/>
            <a:r>
              <a:rPr lang="en-US" altLang="en-US" sz="1200" kern="0" dirty="0" err="1"/>
              <a:t>ComponentException</a:t>
            </a:r>
            <a:r>
              <a:rPr lang="en-US" altLang="en-US" sz="1200" kern="0" dirty="0"/>
              <a:t> </a:t>
            </a:r>
          </a:p>
          <a:p>
            <a:pPr marL="1196975" lvl="2" indent="-481013"/>
            <a:endParaRPr lang="en-US" altLang="en-US" sz="1600" kern="0" dirty="0"/>
          </a:p>
          <a:p>
            <a:pPr marL="1557338" lvl="3" indent="-481013"/>
            <a:endParaRPr lang="en-US" altLang="en-US" sz="1600" kern="0" dirty="0" smtClean="0"/>
          </a:p>
          <a:p>
            <a:pPr marL="1557338" lvl="3" indent="-481013"/>
            <a:endParaRPr lang="en-US" altLang="en-US" sz="1600" kern="0" dirty="0" smtClean="0"/>
          </a:p>
          <a:p>
            <a:pPr marL="838200" lvl="1" indent="-481013"/>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403522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300" y="3122614"/>
            <a:ext cx="7822251" cy="592799"/>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a:bodyPr>
          <a:lstStyle/>
          <a:p>
            <a:pPr algn="ctr"/>
            <a:r>
              <a:rPr lang="en-US" sz="3600" dirty="0" smtClean="0"/>
              <a:t>SOI frame work </a:t>
            </a:r>
            <a:endParaRPr lang="en-US" sz="3600" dirty="0"/>
          </a:p>
        </p:txBody>
      </p:sp>
    </p:spTree>
    <p:extLst>
      <p:ext uri="{BB962C8B-B14F-4D97-AF65-F5344CB8AC3E}">
        <p14:creationId xmlns:p14="http://schemas.microsoft.com/office/powerpoint/2010/main" val="2064942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Override the “execute” function</a:t>
            </a:r>
          </a:p>
          <a:p>
            <a:pPr marL="838200" lvl="1" indent="-481013"/>
            <a:r>
              <a:rPr lang="en-US" altLang="en-US" sz="1600" kern="0" dirty="0" smtClean="0"/>
              <a:t>public void execute (</a:t>
            </a:r>
            <a:r>
              <a:rPr lang="en-US" altLang="en-US" sz="1600" kern="0" dirty="0" err="1" smtClean="0"/>
              <a:t>ServiceContext</a:t>
            </a:r>
            <a:r>
              <a:rPr lang="en-US" altLang="en-US" sz="1600" kern="0" dirty="0" smtClean="0"/>
              <a:t> </a:t>
            </a:r>
            <a:r>
              <a:rPr lang="en-US" altLang="en-US" sz="1600" kern="0" dirty="0" err="1" smtClean="0"/>
              <a:t>Scon</a:t>
            </a:r>
            <a:r>
              <a:rPr lang="en-US" altLang="en-US" sz="1600" kern="0" dirty="0" smtClean="0"/>
              <a:t>, String Arg1, String Arg2, </a:t>
            </a:r>
            <a:r>
              <a:rPr lang="en-US" altLang="en-US" sz="1600" kern="0" dirty="0" err="1" smtClean="0"/>
              <a:t>SVLObject</a:t>
            </a:r>
            <a:r>
              <a:rPr lang="en-US" altLang="en-US" sz="1600" kern="0" dirty="0" smtClean="0"/>
              <a:t> in,</a:t>
            </a:r>
          </a:p>
          <a:p>
            <a:pPr marL="1196975" lvl="2" indent="-481013"/>
            <a:r>
              <a:rPr lang="en-US" altLang="en-US" sz="1600" kern="0" dirty="0" err="1" smtClean="0"/>
              <a:t>SVLObject</a:t>
            </a:r>
            <a:r>
              <a:rPr lang="en-US" altLang="en-US" sz="1600" kern="0" dirty="0" smtClean="0"/>
              <a:t> Out) throws </a:t>
            </a:r>
            <a:r>
              <a:rPr lang="en-US" altLang="en-US" sz="1600" kern="0" dirty="0" err="1" smtClean="0"/>
              <a:t>CommandVersionNotSupportedException</a:t>
            </a:r>
            <a:r>
              <a:rPr lang="en-US" altLang="en-US" sz="1600" kern="0" dirty="0" smtClean="0"/>
              <a:t>, </a:t>
            </a:r>
            <a:r>
              <a:rPr lang="en-US" altLang="en-US" sz="1600" kern="0" dirty="0" err="1" smtClean="0"/>
              <a:t>ComponentException</a:t>
            </a:r>
            <a:endParaRPr lang="en-US" altLang="en-US" sz="1600" kern="0" dirty="0" smtClean="0"/>
          </a:p>
          <a:p>
            <a:pPr marL="1196975" lvl="2" indent="-481013"/>
            <a:r>
              <a:rPr lang="en-US" altLang="en-US" sz="1600" kern="0" dirty="0" smtClean="0"/>
              <a:t>Arg1:: 		Command Name</a:t>
            </a:r>
          </a:p>
          <a:p>
            <a:pPr marL="1196975" lvl="2" indent="-481013"/>
            <a:r>
              <a:rPr lang="en-US" altLang="en-US" sz="1600" kern="0" dirty="0" smtClean="0"/>
              <a:t>Arg2::		Command Version</a:t>
            </a:r>
          </a:p>
          <a:p>
            <a:pPr marL="1196975" lvl="2" indent="-481013"/>
            <a:r>
              <a:rPr lang="en-US" altLang="en-US" sz="1600" kern="0" dirty="0" smtClean="0"/>
              <a:t>In::		The input parameter as instance of </a:t>
            </a:r>
            <a:r>
              <a:rPr lang="en-US" altLang="en-US" sz="1600" kern="0" dirty="0" err="1" smtClean="0"/>
              <a:t>SVLObject</a:t>
            </a:r>
            <a:endParaRPr lang="en-US" altLang="en-US" sz="1600" kern="0" dirty="0" smtClean="0"/>
          </a:p>
          <a:p>
            <a:pPr marL="1196975" lvl="2" indent="-481013"/>
            <a:r>
              <a:rPr lang="en-US" altLang="en-US" sz="1600" kern="0" dirty="0" smtClean="0"/>
              <a:t>Out::		The output of command as instance of </a:t>
            </a:r>
            <a:r>
              <a:rPr lang="en-US" altLang="en-US" sz="1600" kern="0" dirty="0" err="1" smtClean="0"/>
              <a:t>SVLObject</a:t>
            </a:r>
            <a:endParaRPr lang="en-US" altLang="en-US" sz="1600" kern="0" dirty="0" smtClean="0"/>
          </a:p>
          <a:p>
            <a:pPr marL="1196975" lvl="2" indent="-481013"/>
            <a:endParaRPr lang="en-US" altLang="en-US" sz="1600" kern="0" dirty="0" smtClean="0"/>
          </a:p>
          <a:p>
            <a:pPr marL="481013" indent="-481013" algn="just"/>
            <a:r>
              <a:rPr lang="en-US" altLang="en-US" sz="2000" kern="0" dirty="0" err="1"/>
              <a:t>SVLobject</a:t>
            </a:r>
            <a:r>
              <a:rPr lang="en-US" altLang="en-US" sz="2000" kern="0" dirty="0"/>
              <a:t> is the wrapper class of CORBA native data type </a:t>
            </a:r>
            <a:r>
              <a:rPr lang="en-US" altLang="en-US" sz="2000" kern="0" dirty="0" err="1"/>
              <a:t>NVElementListI</a:t>
            </a:r>
            <a:r>
              <a:rPr lang="en-US" altLang="en-US" sz="2000" kern="0" dirty="0"/>
              <a:t>. It hides all sorts of CORBA specific technical details from developer and provide a name &amp; value pair container with enhanced interfaces.</a:t>
            </a:r>
          </a:p>
          <a:p>
            <a:pPr marL="481013" indent="-481013"/>
            <a:endParaRPr lang="en-US" altLang="en-US" sz="2000" kern="0" dirty="0" smtClean="0"/>
          </a:p>
          <a:p>
            <a:pPr marL="838200" lvl="1" indent="-481013"/>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3298447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SOI framework uses the concept of OR Map (Object relational mapping) to have persistence service object (A bean class) for each DB </a:t>
            </a:r>
            <a:r>
              <a:rPr lang="en-US" altLang="en-US" sz="2000" kern="0" dirty="0" err="1" smtClean="0"/>
              <a:t>Obejcts</a:t>
            </a:r>
            <a:r>
              <a:rPr lang="en-US" altLang="en-US" sz="2000" kern="0" dirty="0" smtClean="0"/>
              <a:t> – Table / View </a:t>
            </a:r>
          </a:p>
          <a:p>
            <a:pPr marL="481013" indent="-481013" algn="just"/>
            <a:endParaRPr lang="en-US" altLang="en-US" sz="2000" kern="0" dirty="0" smtClean="0"/>
          </a:p>
          <a:p>
            <a:pPr marL="481013" indent="-481013" algn="just"/>
            <a:r>
              <a:rPr lang="en-US" altLang="en-US" sz="2000" kern="0" dirty="0" smtClean="0"/>
              <a:t>Till R3 top-link was used now “</a:t>
            </a:r>
            <a:r>
              <a:rPr lang="en-US" altLang="en-US" sz="2000" kern="0" dirty="0" err="1" smtClean="0"/>
              <a:t>EclipseLink</a:t>
            </a:r>
            <a:r>
              <a:rPr lang="en-US" altLang="en-US" sz="2000" kern="0" dirty="0" smtClean="0"/>
              <a:t>” is used as it is an open source to avoid license cost.</a:t>
            </a:r>
          </a:p>
          <a:p>
            <a:pPr marL="481013" indent="-481013" algn="just"/>
            <a:endParaRPr lang="en-US" altLang="en-US" sz="2000" kern="0" dirty="0" smtClean="0"/>
          </a:p>
          <a:p>
            <a:pPr marL="481013" indent="-481013" algn="just"/>
            <a:r>
              <a:rPr lang="en-US" altLang="en-US" sz="2000" kern="0" dirty="0" err="1" smtClean="0"/>
              <a:t>EclipseLink</a:t>
            </a:r>
            <a:r>
              <a:rPr lang="en-US" altLang="en-US" sz="2000" kern="0" dirty="0"/>
              <a:t> </a:t>
            </a:r>
            <a:r>
              <a:rPr lang="en-US" altLang="en-US" sz="2000" kern="0" dirty="0" smtClean="0"/>
              <a:t>establish the connectivity with Oracle over JPA (Java persistence API)</a:t>
            </a:r>
          </a:p>
          <a:p>
            <a:pPr marL="481013" indent="-481013" algn="just"/>
            <a:endParaRPr lang="en-US" altLang="en-US" sz="2000" kern="0" dirty="0" smtClean="0"/>
          </a:p>
          <a:p>
            <a:pPr marL="481013" indent="-481013" algn="just"/>
            <a:r>
              <a:rPr lang="en-US" altLang="en-US" sz="2000" kern="0" dirty="0" smtClean="0"/>
              <a:t>New command will be registered in CMI component as  new server / component is outside the scope</a:t>
            </a:r>
          </a:p>
          <a:p>
            <a:pPr marL="481013" indent="-481013" algn="just"/>
            <a:endParaRPr lang="en-US" altLang="en-US" sz="2000" kern="0" dirty="0" smtClean="0"/>
          </a:p>
          <a:p>
            <a:pPr marL="481013" indent="-481013" algn="just"/>
            <a:r>
              <a:rPr lang="en-US" altLang="en-US" sz="2000" kern="0" dirty="0" smtClean="0"/>
              <a:t>When CMS server starts up it establishes the connection pool with Oracle through </a:t>
            </a:r>
            <a:r>
              <a:rPr lang="en-US" altLang="en-US" sz="2000" kern="0" dirty="0" err="1" smtClean="0"/>
              <a:t>EclipseLink</a:t>
            </a:r>
            <a:r>
              <a:rPr lang="en-US" altLang="en-US" sz="2000" kern="0" dirty="0" smtClean="0"/>
              <a:t> and stored into transaction context.</a:t>
            </a:r>
          </a:p>
          <a:p>
            <a:pPr marL="838200" lvl="1" indent="-481013"/>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3574848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Retrieve the “</a:t>
            </a:r>
            <a:r>
              <a:rPr lang="en-US" altLang="en-US" sz="2000" kern="0" dirty="0" err="1" smtClean="0"/>
              <a:t>UnitOfWork</a:t>
            </a:r>
            <a:r>
              <a:rPr lang="en-US" altLang="en-US" sz="2000" kern="0" dirty="0" smtClean="0"/>
              <a:t>” from the current instance of “Transaction Context”</a:t>
            </a:r>
          </a:p>
          <a:p>
            <a:pPr marL="838200" lvl="1" indent="-481013" algn="just"/>
            <a:r>
              <a:rPr lang="en-US" altLang="en-US" sz="1600" kern="0" dirty="0" err="1" smtClean="0"/>
              <a:t>UnitOfWork</a:t>
            </a:r>
            <a:r>
              <a:rPr lang="en-US" altLang="en-US" sz="1600" kern="0" dirty="0" smtClean="0"/>
              <a:t> U_O_W = </a:t>
            </a:r>
            <a:r>
              <a:rPr lang="en-US" altLang="en-US" sz="1600" kern="0" dirty="0" err="1" smtClean="0"/>
              <a:t>TransactionContext.getCurrent</a:t>
            </a:r>
            <a:r>
              <a:rPr lang="en-US" altLang="en-US" sz="1600" kern="0" dirty="0" smtClean="0"/>
              <a:t>().</a:t>
            </a:r>
            <a:r>
              <a:rPr lang="en-US" altLang="en-US" sz="1600" kern="0" dirty="0" err="1" smtClean="0"/>
              <a:t>getUnitOfWork</a:t>
            </a:r>
            <a:r>
              <a:rPr lang="en-US" altLang="en-US" sz="1600" kern="0" dirty="0" smtClean="0"/>
              <a:t>()</a:t>
            </a:r>
          </a:p>
          <a:p>
            <a:pPr marL="481013" indent="-481013" algn="just"/>
            <a:r>
              <a:rPr lang="en-US" altLang="en-US" sz="2000" kern="0" dirty="0" smtClean="0"/>
              <a:t>Prepare the query object</a:t>
            </a:r>
          </a:p>
          <a:p>
            <a:pPr marL="838200" lvl="1" indent="-481013" algn="just"/>
            <a:r>
              <a:rPr lang="en-US" altLang="en-US" sz="1600" kern="0" dirty="0" smtClean="0"/>
              <a:t>Read Object ::	</a:t>
            </a:r>
            <a:r>
              <a:rPr lang="en-US" altLang="en-US" sz="1600" kern="0" dirty="0" err="1" smtClean="0"/>
              <a:t>DataReadQuery</a:t>
            </a:r>
            <a:r>
              <a:rPr lang="en-US" altLang="en-US" sz="1600" kern="0" dirty="0" smtClean="0"/>
              <a:t> (Used for read only purpose - SELECT)</a:t>
            </a:r>
          </a:p>
          <a:p>
            <a:pPr marL="838200" lvl="1" indent="-481013" algn="just"/>
            <a:r>
              <a:rPr lang="en-US" altLang="en-US" sz="1600" kern="0" dirty="0" smtClean="0"/>
              <a:t>Modify Object ::	</a:t>
            </a:r>
            <a:r>
              <a:rPr lang="en-US" altLang="en-US" sz="1600" kern="0" dirty="0" err="1" smtClean="0"/>
              <a:t>DataModifyQuery</a:t>
            </a:r>
            <a:r>
              <a:rPr lang="en-US" altLang="en-US" sz="1600" kern="0" dirty="0" smtClean="0"/>
              <a:t> (Used for updates – INSERT / DELETE / UPDATED)</a:t>
            </a:r>
          </a:p>
          <a:p>
            <a:pPr marL="481013" indent="-481013"/>
            <a:r>
              <a:rPr lang="en-US" altLang="en-US" sz="2000" kern="0" dirty="0" smtClean="0"/>
              <a:t>Both the Query objects accepts one argument which – SQL String</a:t>
            </a:r>
          </a:p>
          <a:p>
            <a:pPr marL="481013" indent="-481013"/>
            <a:r>
              <a:rPr lang="en-US" altLang="en-US" sz="2000" kern="0" dirty="0" smtClean="0"/>
              <a:t>Instance of “</a:t>
            </a:r>
            <a:r>
              <a:rPr lang="en-US" altLang="en-US" sz="2000" kern="0" dirty="0" err="1" smtClean="0"/>
              <a:t>UnitOfWork</a:t>
            </a:r>
            <a:r>
              <a:rPr lang="en-US" altLang="en-US" sz="2000" kern="0" dirty="0" smtClean="0"/>
              <a:t>” executes the query</a:t>
            </a:r>
          </a:p>
          <a:p>
            <a:pPr marL="838200" lvl="1" indent="-481013"/>
            <a:r>
              <a:rPr lang="en-US" altLang="en-US" sz="1600" kern="0" dirty="0" err="1" smtClean="0"/>
              <a:t>U_O_W.executeQuery</a:t>
            </a:r>
            <a:r>
              <a:rPr lang="en-US" altLang="en-US" sz="1600" kern="0" dirty="0" smtClean="0"/>
              <a:t>(String arg1, Vector arg2)</a:t>
            </a:r>
          </a:p>
          <a:p>
            <a:pPr marL="1196975" lvl="2" indent="-481013"/>
            <a:r>
              <a:rPr lang="en-US" altLang="en-US" sz="1600" kern="0" dirty="0" smtClean="0"/>
              <a:t>arg1 :: 	SQL statement</a:t>
            </a:r>
          </a:p>
          <a:p>
            <a:pPr marL="1196975" lvl="2" indent="-481013"/>
            <a:r>
              <a:rPr lang="en-US" altLang="en-US" sz="1600" kern="0" dirty="0" smtClean="0"/>
              <a:t>arg2 ::		The arguments to pass the dynamic value</a:t>
            </a:r>
          </a:p>
          <a:p>
            <a:pPr marL="481013" indent="-481013"/>
            <a:r>
              <a:rPr lang="en-US" altLang="en-US" sz="2000" kern="0" dirty="0" smtClean="0"/>
              <a:t>First create the Data Query objects</a:t>
            </a:r>
          </a:p>
          <a:p>
            <a:pPr marL="838200" lvl="1" indent="-481013"/>
            <a:r>
              <a:rPr lang="en-US" altLang="en-US" sz="1600" kern="0" dirty="0" err="1" smtClean="0"/>
              <a:t>DataReadQuery</a:t>
            </a:r>
            <a:r>
              <a:rPr lang="en-US" altLang="en-US" sz="1600" kern="0" dirty="0" smtClean="0"/>
              <a:t> </a:t>
            </a:r>
            <a:r>
              <a:rPr lang="en-US" altLang="en-US" sz="1600" kern="0" dirty="0" err="1" smtClean="0"/>
              <a:t>rQuery</a:t>
            </a:r>
            <a:r>
              <a:rPr lang="en-US" altLang="en-US" sz="1600" kern="0" dirty="0" smtClean="0"/>
              <a:t> = new </a:t>
            </a:r>
            <a:r>
              <a:rPr lang="en-US" altLang="en-US" sz="1600" kern="0" dirty="0" err="1" smtClean="0"/>
              <a:t>DataReadQuery</a:t>
            </a:r>
            <a:r>
              <a:rPr lang="en-US" altLang="en-US" sz="1600" kern="0" dirty="0" smtClean="0"/>
              <a:t>([Select Statement])</a:t>
            </a:r>
          </a:p>
          <a:p>
            <a:pPr marL="1919288" lvl="4" indent="-481013"/>
            <a:r>
              <a:rPr lang="en-US" altLang="en-US" sz="1600" kern="0" dirty="0" smtClean="0"/>
              <a:t>OR</a:t>
            </a:r>
          </a:p>
          <a:p>
            <a:pPr marL="715962" lvl="2" indent="0">
              <a:buNone/>
            </a:pPr>
            <a:r>
              <a:rPr lang="en-US" altLang="en-US" sz="1600" kern="0" dirty="0"/>
              <a:t> </a:t>
            </a:r>
            <a:r>
              <a:rPr lang="en-US" altLang="en-US" sz="1600" kern="0" dirty="0" smtClean="0"/>
              <a:t> </a:t>
            </a:r>
            <a:r>
              <a:rPr lang="en-US" altLang="en-US" sz="1600" kern="0" dirty="0" err="1" smtClean="0"/>
              <a:t>DataReqdQuery</a:t>
            </a:r>
            <a:r>
              <a:rPr lang="en-US" altLang="en-US" sz="1600" kern="0" dirty="0" smtClean="0"/>
              <a:t> </a:t>
            </a:r>
            <a:r>
              <a:rPr lang="en-US" altLang="en-US" sz="1600" kern="0" dirty="0" err="1" smtClean="0"/>
              <a:t>rQuery</a:t>
            </a:r>
            <a:r>
              <a:rPr lang="en-US" altLang="en-US" sz="1600" kern="0" dirty="0" smtClean="0"/>
              <a:t> = new </a:t>
            </a:r>
            <a:r>
              <a:rPr lang="en-US" altLang="en-US" sz="1600" kern="0" dirty="0" err="1" smtClean="0"/>
              <a:t>DataResdQuery</a:t>
            </a:r>
            <a:r>
              <a:rPr lang="en-US" altLang="en-US" sz="1600" kern="0" dirty="0" smtClean="0"/>
              <a:t>()</a:t>
            </a:r>
          </a:p>
          <a:p>
            <a:pPr marL="715962" lvl="2" indent="0">
              <a:buNone/>
            </a:pPr>
            <a:r>
              <a:rPr lang="en-US" altLang="en-US" sz="1600" kern="0" dirty="0" smtClean="0"/>
              <a:t>  </a:t>
            </a:r>
            <a:r>
              <a:rPr lang="en-US" altLang="en-US" sz="1600" kern="0" dirty="0" err="1" smtClean="0"/>
              <a:t>rQuery.setSQLString</a:t>
            </a:r>
            <a:r>
              <a:rPr lang="en-US" altLang="en-US" sz="1600" kern="0" dirty="0" smtClean="0"/>
              <a:t> ([SQL Statement])</a:t>
            </a:r>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2173127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Create the argument vector</a:t>
            </a:r>
          </a:p>
          <a:p>
            <a:pPr marL="838200" lvl="1" indent="-481013" algn="just"/>
            <a:r>
              <a:rPr lang="en-US" altLang="en-US" sz="1600" kern="0" dirty="0" smtClean="0"/>
              <a:t>Vector &lt;object&gt; </a:t>
            </a:r>
            <a:r>
              <a:rPr lang="en-US" altLang="en-US" sz="1600" kern="0" dirty="0" err="1" smtClean="0"/>
              <a:t>argList</a:t>
            </a:r>
            <a:r>
              <a:rPr lang="en-US" altLang="en-US" sz="1600" kern="0" dirty="0" smtClean="0"/>
              <a:t> = new Vector &lt;object&gt; ();</a:t>
            </a:r>
          </a:p>
          <a:p>
            <a:pPr marL="481013" indent="-481013" algn="just"/>
            <a:r>
              <a:rPr lang="en-US" altLang="en-US" sz="2000" kern="0" dirty="0" smtClean="0"/>
              <a:t>Bind the Vector with Query for argument</a:t>
            </a:r>
          </a:p>
          <a:p>
            <a:pPr marL="838200" lvl="1" indent="-481013" algn="just"/>
            <a:r>
              <a:rPr lang="en-US" altLang="en-US" sz="1600" kern="0" dirty="0" smtClean="0"/>
              <a:t>&lt;Data Query Object&gt;.</a:t>
            </a:r>
            <a:r>
              <a:rPr lang="en-US" altLang="en-US" sz="1600" kern="0" dirty="0" err="1" smtClean="0"/>
              <a:t>addArgument</a:t>
            </a:r>
            <a:r>
              <a:rPr lang="en-US" altLang="en-US" sz="1600" kern="0" dirty="0" smtClean="0"/>
              <a:t>(&lt;Argument Name&gt;)</a:t>
            </a:r>
          </a:p>
          <a:p>
            <a:pPr marL="838200" lvl="1" indent="-481013" algn="just"/>
            <a:r>
              <a:rPr lang="en-US" altLang="en-US" sz="1600" kern="0" dirty="0" smtClean="0"/>
              <a:t>Insert the value into the argument vector</a:t>
            </a:r>
          </a:p>
          <a:p>
            <a:pPr marL="1196975" lvl="2" indent="-481013" algn="just"/>
            <a:r>
              <a:rPr lang="en-US" altLang="en-US" sz="1600" kern="0" dirty="0" smtClean="0"/>
              <a:t>&lt;Argument Object&gt;.add(&lt;Value&gt;)  ….. Note Value will be in String object</a:t>
            </a:r>
          </a:p>
          <a:p>
            <a:pPr marL="481013" indent="-481013" algn="just"/>
            <a:r>
              <a:rPr lang="en-US" altLang="en-US" sz="2000" kern="0" dirty="0" smtClean="0"/>
              <a:t>Example</a:t>
            </a:r>
          </a:p>
          <a:p>
            <a:pPr marL="838200" lvl="1" indent="-481013" algn="just"/>
            <a:r>
              <a:rPr lang="en-US" altLang="en-US" sz="1600" kern="0" dirty="0" err="1" smtClean="0"/>
              <a:t>UnitOfWork</a:t>
            </a:r>
            <a:r>
              <a:rPr lang="en-US" altLang="en-US" sz="1600" kern="0" dirty="0" smtClean="0"/>
              <a:t> U_O_W = </a:t>
            </a:r>
            <a:r>
              <a:rPr lang="en-US" altLang="en-US" sz="1600" kern="0" dirty="0" err="1" smtClean="0"/>
              <a:t>TransactionContext.getCurrent</a:t>
            </a:r>
            <a:r>
              <a:rPr lang="en-US" altLang="en-US" sz="1600" kern="0" dirty="0" smtClean="0"/>
              <a:t>().</a:t>
            </a:r>
            <a:r>
              <a:rPr lang="en-US" altLang="en-US" sz="1600" kern="0" dirty="0" err="1" smtClean="0"/>
              <a:t>getUnitOfWork</a:t>
            </a:r>
            <a:r>
              <a:rPr lang="en-US" altLang="en-US" sz="1600" kern="0" dirty="0" smtClean="0"/>
              <a:t>();</a:t>
            </a:r>
          </a:p>
          <a:p>
            <a:pPr marL="838200" lvl="1" indent="-481013" algn="just"/>
            <a:r>
              <a:rPr lang="en-US" altLang="en-US" sz="1600" kern="0" dirty="0" err="1" smtClean="0"/>
              <a:t>DataModifyQuery</a:t>
            </a:r>
            <a:r>
              <a:rPr lang="en-US" altLang="en-US" sz="1600" kern="0" dirty="0" smtClean="0"/>
              <a:t> D_M_Q = new </a:t>
            </a:r>
            <a:r>
              <a:rPr lang="en-US" altLang="en-US" sz="1600" kern="0" dirty="0" err="1" smtClean="0"/>
              <a:t>DataModifyQuery</a:t>
            </a:r>
            <a:r>
              <a:rPr lang="en-US" altLang="en-US" sz="1600" kern="0" dirty="0" smtClean="0"/>
              <a:t>();</a:t>
            </a:r>
          </a:p>
          <a:p>
            <a:pPr marL="838200" lvl="1" indent="-481013" algn="just"/>
            <a:r>
              <a:rPr lang="en-US" altLang="en-US" sz="1600" kern="0" dirty="0" err="1" smtClean="0"/>
              <a:t>D_M_Q.setSQLString</a:t>
            </a:r>
            <a:r>
              <a:rPr lang="en-US" altLang="en-US" sz="1600" kern="0" dirty="0" smtClean="0"/>
              <a:t>(&lt;SQL Statement&gt;)</a:t>
            </a:r>
          </a:p>
          <a:p>
            <a:pPr marL="838200" lvl="1" indent="-481013" algn="just"/>
            <a:r>
              <a:rPr lang="en-US" altLang="en-US" sz="1600" kern="0" dirty="0" err="1" smtClean="0"/>
              <a:t>D_M_Q.addArgument</a:t>
            </a:r>
            <a:r>
              <a:rPr lang="en-US" altLang="en-US" sz="1600" kern="0" dirty="0" smtClean="0"/>
              <a:t>(&lt;Arg1&gt;)</a:t>
            </a:r>
          </a:p>
          <a:p>
            <a:pPr marL="838200" lvl="1" indent="-481013" algn="just"/>
            <a:r>
              <a:rPr lang="en-US" altLang="en-US" sz="1600" kern="0" dirty="0" err="1" smtClean="0"/>
              <a:t>argList.add</a:t>
            </a:r>
            <a:r>
              <a:rPr lang="en-US" altLang="en-US" sz="1600" kern="0" dirty="0" smtClean="0"/>
              <a:t>(&lt;Value&gt;)</a:t>
            </a:r>
          </a:p>
          <a:p>
            <a:pPr marL="838200" lvl="1" indent="-481013" algn="just"/>
            <a:r>
              <a:rPr lang="en-US" altLang="en-US" sz="1600" kern="0" dirty="0" err="1" smtClean="0"/>
              <a:t>D_M_Q.addArgument</a:t>
            </a:r>
            <a:r>
              <a:rPr lang="en-US" altLang="en-US" sz="1600" kern="0" dirty="0" smtClean="0"/>
              <a:t>(&lt;Arg2&gt;)</a:t>
            </a:r>
          </a:p>
          <a:p>
            <a:pPr marL="838200" lvl="1" indent="-481013" algn="just"/>
            <a:r>
              <a:rPr lang="en-US" altLang="en-US" sz="1600" kern="0" dirty="0" err="1" smtClean="0"/>
              <a:t>argList.add</a:t>
            </a:r>
            <a:r>
              <a:rPr lang="en-US" altLang="en-US" sz="1600" kern="0" dirty="0" smtClean="0"/>
              <a:t>(&lt;Value&gt;)</a:t>
            </a:r>
          </a:p>
          <a:p>
            <a:pPr marL="357187" lvl="1" indent="0" algn="just">
              <a:buNone/>
            </a:pPr>
            <a:endParaRPr lang="en-US" altLang="en-US" sz="1600" kern="0" dirty="0" smtClean="0"/>
          </a:p>
          <a:p>
            <a:pPr marL="715962" lvl="2" indent="0" algn="just">
              <a:buNone/>
            </a:pPr>
            <a:endParaRPr lang="en-US" altLang="en-US" sz="1600" kern="0" dirty="0" smtClean="0"/>
          </a:p>
          <a:p>
            <a:pPr marL="838200" lvl="1" indent="-481013" algn="just"/>
            <a:endParaRPr lang="en-US" altLang="en-US" sz="1200" kern="0" dirty="0" smtClean="0"/>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1267391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Execution of Read Only Query</a:t>
            </a:r>
          </a:p>
          <a:p>
            <a:pPr marL="838200" lvl="1" indent="-481013" algn="just"/>
            <a:r>
              <a:rPr lang="en-US" altLang="en-US" sz="1600" kern="0" dirty="0" smtClean="0"/>
              <a:t>Create a list of “Record” class of “Eclipse Link” persistence framework</a:t>
            </a:r>
          </a:p>
          <a:p>
            <a:pPr marL="1196975" lvl="2" indent="-481013" algn="just"/>
            <a:r>
              <a:rPr lang="en-US" altLang="en-US" sz="1600" kern="0" dirty="0" smtClean="0"/>
              <a:t>List &lt;Record&gt; </a:t>
            </a:r>
            <a:r>
              <a:rPr lang="en-US" altLang="en-US" sz="1600" kern="0" dirty="0" err="1" smtClean="0"/>
              <a:t>resultCollection</a:t>
            </a:r>
            <a:r>
              <a:rPr lang="en-US" altLang="en-US" sz="1600" kern="0" dirty="0" smtClean="0"/>
              <a:t> = (List &lt;Record&gt;) </a:t>
            </a:r>
            <a:r>
              <a:rPr lang="en-US" altLang="en-US" sz="1600" kern="0" dirty="0" err="1" smtClean="0"/>
              <a:t>U_O_W.executeQuery</a:t>
            </a:r>
            <a:r>
              <a:rPr lang="en-US" altLang="en-US" sz="1600" kern="0" dirty="0" smtClean="0"/>
              <a:t>( &lt;Data Query Object&gt;, &lt;argument Object&gt;)</a:t>
            </a:r>
          </a:p>
          <a:p>
            <a:pPr marL="1196975" lvl="2" indent="-481013" algn="just"/>
            <a:r>
              <a:rPr lang="en-US" altLang="en-US" sz="1600" kern="0" dirty="0" smtClean="0"/>
              <a:t>Iterate the </a:t>
            </a:r>
            <a:r>
              <a:rPr lang="en-US" altLang="en-US" sz="1600" kern="0" dirty="0" err="1" smtClean="0"/>
              <a:t>resultCollection</a:t>
            </a:r>
            <a:r>
              <a:rPr lang="en-US" altLang="en-US" sz="1600" kern="0" dirty="0" smtClean="0"/>
              <a:t> and access each “Record” object</a:t>
            </a:r>
          </a:p>
          <a:p>
            <a:pPr marL="481013" indent="-481013" algn="just"/>
            <a:r>
              <a:rPr lang="en-US" altLang="en-US" sz="2000" kern="0" dirty="0" smtClean="0"/>
              <a:t>Execution of Update Query</a:t>
            </a:r>
          </a:p>
          <a:p>
            <a:pPr marL="838200" lvl="1" indent="-481013" algn="just"/>
            <a:r>
              <a:rPr lang="en-US" altLang="en-US" sz="1600" kern="0" dirty="0" smtClean="0"/>
              <a:t>No output </a:t>
            </a:r>
          </a:p>
          <a:p>
            <a:pPr marL="838200" lvl="1" indent="-481013" algn="just"/>
            <a:r>
              <a:rPr lang="en-US" altLang="en-US" sz="1600" kern="0" dirty="0" smtClean="0"/>
              <a:t>Execute the query by instance of </a:t>
            </a:r>
            <a:r>
              <a:rPr lang="en-US" altLang="en-US" sz="1600" kern="0" dirty="0" err="1" smtClean="0"/>
              <a:t>UniOfWork</a:t>
            </a:r>
            <a:endParaRPr lang="en-US" altLang="en-US" sz="1600" kern="0" dirty="0" smtClean="0"/>
          </a:p>
          <a:p>
            <a:pPr marL="838200" lvl="1" indent="-481013" algn="just"/>
            <a:r>
              <a:rPr lang="en-US" altLang="en-US" sz="1600" kern="0" dirty="0" smtClean="0"/>
              <a:t>Commit and Save the change</a:t>
            </a:r>
          </a:p>
          <a:p>
            <a:pPr marL="1196975" lvl="2" indent="-481013" algn="just"/>
            <a:r>
              <a:rPr lang="en-US" altLang="en-US" sz="1600" kern="0" dirty="0" err="1" smtClean="0"/>
              <a:t>U_O_W.commitAndResume</a:t>
            </a:r>
            <a:r>
              <a:rPr lang="en-US" altLang="en-US" sz="1600" kern="0" dirty="0" smtClean="0"/>
              <a:t>();</a:t>
            </a:r>
          </a:p>
          <a:p>
            <a:pPr marL="1196975" lvl="2" indent="-481013" algn="just"/>
            <a:endParaRPr lang="en-US" altLang="en-US" sz="1600" kern="0" dirty="0" smtClean="0"/>
          </a:p>
          <a:p>
            <a:pPr marL="357187" lvl="1" indent="0" algn="just">
              <a:buNone/>
            </a:pPr>
            <a:endParaRPr lang="en-US" altLang="en-US" sz="1600" kern="0" dirty="0" smtClean="0"/>
          </a:p>
          <a:p>
            <a:pPr marL="715962" lvl="2" indent="0" algn="just">
              <a:buNone/>
            </a:pPr>
            <a:endParaRPr lang="en-US" altLang="en-US" sz="1600" kern="0" dirty="0" smtClean="0"/>
          </a:p>
          <a:p>
            <a:pPr marL="838200" lvl="1" indent="-481013" algn="just"/>
            <a:endParaRPr lang="en-US" altLang="en-US" sz="1200" kern="0" dirty="0" smtClean="0"/>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2230804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Libraries to import</a:t>
            </a:r>
          </a:p>
          <a:p>
            <a:pPr marL="838200" lvl="1" indent="-481013" algn="just"/>
            <a:r>
              <a:rPr lang="en-US" altLang="en-US" sz="1600" kern="0" dirty="0" smtClean="0"/>
              <a:t>General (Refer standard JAVA documentation)</a:t>
            </a:r>
          </a:p>
          <a:p>
            <a:pPr marL="1196975" lvl="2" indent="-481013" algn="just"/>
            <a:r>
              <a:rPr lang="en-US" sz="1600" dirty="0" err="1"/>
              <a:t>java.util.Date</a:t>
            </a:r>
            <a:r>
              <a:rPr lang="en-US" sz="1600" dirty="0"/>
              <a:t>;</a:t>
            </a:r>
          </a:p>
          <a:p>
            <a:pPr marL="1196975" lvl="2" indent="-481013" algn="just"/>
            <a:r>
              <a:rPr lang="en-US" sz="1600" dirty="0" err="1"/>
              <a:t>java.util.List</a:t>
            </a:r>
            <a:r>
              <a:rPr lang="en-US" sz="1600" dirty="0"/>
              <a:t>;</a:t>
            </a:r>
          </a:p>
          <a:p>
            <a:pPr marL="1196975" lvl="2" indent="-481013" algn="just"/>
            <a:r>
              <a:rPr lang="en-US" sz="1600" dirty="0" err="1"/>
              <a:t>java.util.Vector</a:t>
            </a:r>
            <a:r>
              <a:rPr lang="en-US" sz="1600" dirty="0"/>
              <a:t>;</a:t>
            </a:r>
          </a:p>
          <a:p>
            <a:pPr marL="1196975" lvl="2" indent="-481013" algn="just"/>
            <a:r>
              <a:rPr lang="en-US" sz="1600" dirty="0" err="1"/>
              <a:t>java.util.logging.Logger</a:t>
            </a:r>
            <a:r>
              <a:rPr lang="en-US" sz="1600" dirty="0"/>
              <a:t>;</a:t>
            </a:r>
          </a:p>
          <a:p>
            <a:pPr marL="838200" lvl="1" indent="-481013" algn="just"/>
            <a:endParaRPr lang="en-US" altLang="en-US" sz="1600" kern="0" dirty="0" smtClean="0"/>
          </a:p>
          <a:p>
            <a:pPr marL="838200" lvl="1" indent="-481013" algn="just"/>
            <a:r>
              <a:rPr lang="en-US" altLang="en-US" sz="1600" kern="0" dirty="0" smtClean="0"/>
              <a:t>Eclipse Link (Refer Eclipse Link Open source documentation)</a:t>
            </a:r>
          </a:p>
          <a:p>
            <a:pPr marL="1196975" lvl="2" indent="-481013" algn="just"/>
            <a:r>
              <a:rPr lang="en-US" sz="1600" dirty="0" err="1"/>
              <a:t>org.eclipse.persistence.queries.DataModifyQuery</a:t>
            </a:r>
            <a:r>
              <a:rPr lang="en-US" sz="1600" dirty="0"/>
              <a:t>;</a:t>
            </a:r>
          </a:p>
          <a:p>
            <a:pPr marL="1196975" lvl="2" indent="-481013" algn="just"/>
            <a:r>
              <a:rPr lang="en-US" sz="1600" dirty="0" err="1"/>
              <a:t>org.eclipse.persistence.queries.DataReadQuery</a:t>
            </a:r>
            <a:r>
              <a:rPr lang="en-US" sz="1600" dirty="0"/>
              <a:t>;</a:t>
            </a:r>
          </a:p>
          <a:p>
            <a:pPr marL="1196975" lvl="2" indent="-481013" algn="just"/>
            <a:r>
              <a:rPr lang="en-US" sz="1600" dirty="0" err="1"/>
              <a:t>org.eclipse.persistence.sessions.DatabaseRecord</a:t>
            </a:r>
            <a:r>
              <a:rPr lang="en-US" sz="1600" dirty="0"/>
              <a:t>;</a:t>
            </a:r>
          </a:p>
          <a:p>
            <a:pPr marL="1196975" lvl="2" indent="-481013" algn="just"/>
            <a:r>
              <a:rPr lang="en-US" sz="1600" dirty="0" err="1"/>
              <a:t>org.eclipse.persistence.sessions.Record</a:t>
            </a:r>
            <a:r>
              <a:rPr lang="en-US" sz="1600" dirty="0"/>
              <a:t>;</a:t>
            </a:r>
          </a:p>
          <a:p>
            <a:pPr marL="1196975" lvl="2" indent="-481013" algn="just"/>
            <a:r>
              <a:rPr lang="en-US" sz="1600" dirty="0" err="1"/>
              <a:t>org.eclipse.persistence.sessions.UnitOfWork</a:t>
            </a:r>
            <a:r>
              <a:rPr lang="en-US" sz="1600" dirty="0"/>
              <a:t>;</a:t>
            </a:r>
          </a:p>
          <a:p>
            <a:pPr marL="1196975" lvl="2"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357187" lvl="1" indent="0" algn="just">
              <a:buNone/>
            </a:pPr>
            <a:endParaRPr lang="en-US" altLang="en-US" sz="1600" kern="0" dirty="0" smtClean="0"/>
          </a:p>
          <a:p>
            <a:pPr marL="715962" lvl="2" indent="0" algn="just">
              <a:buNone/>
            </a:pPr>
            <a:endParaRPr lang="en-US" altLang="en-US" sz="1600" kern="0" dirty="0" smtClean="0"/>
          </a:p>
          <a:p>
            <a:pPr marL="838200" lvl="1" indent="-481013" algn="just"/>
            <a:endParaRPr lang="en-US" altLang="en-US" sz="1200" kern="0" dirty="0" smtClean="0"/>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838306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Libraries to import</a:t>
            </a:r>
          </a:p>
          <a:p>
            <a:pPr marL="838200" lvl="1" indent="-481013" algn="just"/>
            <a:r>
              <a:rPr lang="en-US" altLang="en-US" sz="1600" kern="0" dirty="0" smtClean="0"/>
              <a:t>SOI Framework</a:t>
            </a:r>
          </a:p>
          <a:p>
            <a:pPr marL="1196975" lvl="2" indent="-481013" algn="just"/>
            <a:r>
              <a:rPr lang="en-US" sz="1600" dirty="0" err="1"/>
              <a:t>com.lhs.ccb.common.soi.SVLDate</a:t>
            </a:r>
            <a:r>
              <a:rPr lang="en-US" sz="1600" dirty="0"/>
              <a:t>;</a:t>
            </a:r>
          </a:p>
          <a:p>
            <a:pPr marL="1196975" lvl="2" indent="-481013" algn="just"/>
            <a:r>
              <a:rPr lang="en-US" sz="1600" dirty="0" err="1"/>
              <a:t>com.lhs.ccb.common.soi.SVLObject</a:t>
            </a:r>
            <a:r>
              <a:rPr lang="en-US" sz="1600" dirty="0"/>
              <a:t>;</a:t>
            </a:r>
          </a:p>
          <a:p>
            <a:pPr marL="1196975" lvl="2" indent="-481013" algn="just"/>
            <a:r>
              <a:rPr lang="en-US" sz="1600" dirty="0" err="1"/>
              <a:t>com.lhs.ccb.func.ect.ComponentException</a:t>
            </a:r>
            <a:r>
              <a:rPr lang="en-US" sz="1600" dirty="0"/>
              <a:t>;</a:t>
            </a:r>
          </a:p>
          <a:p>
            <a:pPr marL="1196975" lvl="2" indent="-481013" algn="just"/>
            <a:r>
              <a:rPr lang="en-US" sz="1600" dirty="0"/>
              <a:t>com.lhs.ccb.sfw.application.CommandVersionNotSupportedException;</a:t>
            </a:r>
          </a:p>
          <a:p>
            <a:pPr marL="1196975" lvl="2" indent="-481013" algn="just"/>
            <a:r>
              <a:rPr lang="en-US" sz="1600" dirty="0" err="1"/>
              <a:t>com.lhs.ccb.sfw.application.DomainServiceAdapter</a:t>
            </a:r>
            <a:r>
              <a:rPr lang="en-US" sz="1600" dirty="0" smtClean="0"/>
              <a:t>;</a:t>
            </a:r>
          </a:p>
          <a:p>
            <a:pPr marL="1196975" lvl="2" indent="-481013" algn="just"/>
            <a:r>
              <a:rPr lang="en-US" sz="1600" dirty="0" err="1"/>
              <a:t>com.lhs.ccb.sfw.application.ImplementationRegistry</a:t>
            </a:r>
            <a:r>
              <a:rPr lang="en-US" sz="1600" dirty="0"/>
              <a:t>;</a:t>
            </a:r>
          </a:p>
          <a:p>
            <a:pPr marL="1196975" lvl="2" indent="-481013" algn="just"/>
            <a:r>
              <a:rPr lang="en-US" sz="1600" dirty="0" err="1"/>
              <a:t>com.lhs.ccb.sfw.application.InconsistentRegistryException</a:t>
            </a:r>
            <a:r>
              <a:rPr lang="en-US" sz="1600" dirty="0"/>
              <a:t>;</a:t>
            </a:r>
          </a:p>
          <a:p>
            <a:pPr marL="1196975" lvl="2" indent="-481013" algn="just"/>
            <a:r>
              <a:rPr lang="en-US" sz="1600" dirty="0" err="1"/>
              <a:t>com.lhs.ccb.sfw.application.ServiceContext</a:t>
            </a:r>
            <a:r>
              <a:rPr lang="en-US" sz="1600" dirty="0"/>
              <a:t>;</a:t>
            </a:r>
          </a:p>
          <a:p>
            <a:pPr marL="1196975" lvl="2" indent="-481013" algn="just"/>
            <a:r>
              <a:rPr lang="en-US" sz="1600" dirty="0" err="1"/>
              <a:t>com.lhs.ccb.sfw.domain.TransactionContext</a:t>
            </a:r>
            <a:r>
              <a:rPr lang="en-US" sz="1600" dirty="0"/>
              <a:t>;</a:t>
            </a:r>
          </a:p>
          <a:p>
            <a:pPr marL="1196975" lvl="2" indent="-481013" algn="just"/>
            <a:endParaRPr lang="en-US" sz="1600" dirty="0"/>
          </a:p>
          <a:p>
            <a:pPr marL="1196975" lvl="2" indent="-481013" algn="just"/>
            <a:endParaRPr lang="en-US" sz="1600" dirty="0"/>
          </a:p>
          <a:p>
            <a:pPr marL="1196975" lvl="2"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357187" lvl="1" indent="0" algn="just">
              <a:buNone/>
            </a:pPr>
            <a:endParaRPr lang="en-US" altLang="en-US" sz="1600" kern="0" dirty="0" smtClean="0"/>
          </a:p>
          <a:p>
            <a:pPr marL="715962" lvl="2" indent="0" algn="just">
              <a:buNone/>
            </a:pPr>
            <a:endParaRPr lang="en-US" altLang="en-US" sz="1600" kern="0" dirty="0" smtClean="0"/>
          </a:p>
          <a:p>
            <a:pPr marL="838200" lvl="1" indent="-481013" algn="just"/>
            <a:endParaRPr lang="en-US" altLang="en-US" sz="1200" kern="0" dirty="0" smtClean="0"/>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Tree>
    <p:extLst>
      <p:ext uri="{BB962C8B-B14F-4D97-AF65-F5344CB8AC3E}">
        <p14:creationId xmlns:p14="http://schemas.microsoft.com/office/powerpoint/2010/main" val="4109950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Command Deployment Outline</a:t>
            </a:r>
          </a:p>
          <a:p>
            <a:pPr marL="838200" lvl="1" indent="-481013" algn="just"/>
            <a:r>
              <a:rPr lang="en-US" altLang="en-US" sz="1600" kern="0" dirty="0" smtClean="0"/>
              <a:t>Deploy under CMI</a:t>
            </a:r>
          </a:p>
          <a:p>
            <a:pPr marL="838200" lvl="1" indent="-481013" algn="just"/>
            <a:r>
              <a:rPr lang="en-US" altLang="en-US" sz="1600" kern="0" dirty="0" smtClean="0"/>
              <a:t>Create the SOI declaration file under $BSCS_RESOURCE/</a:t>
            </a:r>
            <a:r>
              <a:rPr lang="en-US" altLang="en-US" sz="1600" kern="0" dirty="0" err="1" smtClean="0"/>
              <a:t>cms</a:t>
            </a:r>
            <a:r>
              <a:rPr lang="en-US" altLang="en-US" sz="1600" kern="0" dirty="0" smtClean="0"/>
              <a:t>/</a:t>
            </a:r>
            <a:r>
              <a:rPr lang="en-US" altLang="en-US" sz="1600" kern="0" dirty="0" err="1" smtClean="0"/>
              <a:t>soi</a:t>
            </a:r>
            <a:r>
              <a:rPr lang="en-US" altLang="en-US" sz="1600" kern="0" dirty="0" smtClean="0"/>
              <a:t>/CMI_NK_CMD_1.x ml&gt;</a:t>
            </a:r>
          </a:p>
          <a:p>
            <a:pPr marL="357187" lvl="1" indent="0" algn="just">
              <a:buNone/>
            </a:pPr>
            <a:endParaRPr lang="en-US" sz="1600" kern="0" dirty="0" smtClean="0"/>
          </a:p>
          <a:p>
            <a:pPr marL="481013" indent="-481013" algn="just"/>
            <a:r>
              <a:rPr lang="en-US" sz="2000" kern="0" dirty="0" smtClean="0"/>
              <a:t>SOI Declaration [Sample]</a:t>
            </a:r>
          </a:p>
          <a:p>
            <a:pPr marL="838200" lvl="1" indent="-481013" algn="just"/>
            <a:endParaRPr lang="en-US" sz="1600" dirty="0"/>
          </a:p>
          <a:p>
            <a:pPr marL="1196975" lvl="2" indent="-481013" algn="just"/>
            <a:endParaRPr lang="en-US" sz="1600" dirty="0"/>
          </a:p>
          <a:p>
            <a:pPr marL="1196975" lvl="2" indent="-481013" algn="just"/>
            <a:endParaRPr lang="en-US" sz="1600" dirty="0"/>
          </a:p>
          <a:p>
            <a:pPr marL="1196975" lvl="2"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481013" lvl="1" indent="-481013" algn="just">
              <a:buClr>
                <a:srgbClr val="00A9D4"/>
              </a:buClr>
              <a:buFont typeface="Arial" charset="0"/>
              <a:buChar char="›"/>
            </a:pPr>
            <a:r>
              <a:rPr lang="en-US" kern="0" dirty="0" smtClean="0"/>
              <a:t>Command definition</a:t>
            </a:r>
          </a:p>
          <a:p>
            <a:pPr marL="839788" lvl="2" indent="-481013" algn="just">
              <a:buClr>
                <a:srgbClr val="00A9D4"/>
              </a:buClr>
              <a:buFont typeface="Arial" charset="0"/>
              <a:buChar char="›"/>
            </a:pPr>
            <a:r>
              <a:rPr lang="en-US" sz="1600" kern="0" dirty="0" smtClean="0"/>
              <a:t>Create two directories under $BSCS_RESOURCE/</a:t>
            </a:r>
            <a:r>
              <a:rPr lang="en-US" sz="1600" kern="0" dirty="0" err="1" smtClean="0"/>
              <a:t>cms</a:t>
            </a:r>
            <a:r>
              <a:rPr lang="en-US" sz="1600" kern="0" dirty="0" smtClean="0"/>
              <a:t>/</a:t>
            </a:r>
            <a:r>
              <a:rPr lang="en-US" sz="1600" kern="0" dirty="0" err="1" smtClean="0"/>
              <a:t>cdf</a:t>
            </a:r>
            <a:r>
              <a:rPr lang="en-US" sz="1600" kern="0" dirty="0"/>
              <a:t> </a:t>
            </a:r>
            <a:r>
              <a:rPr lang="en-US" sz="1600" kern="0" dirty="0" smtClean="0"/>
              <a:t>by following name. Each directory will contain the respective command definition</a:t>
            </a:r>
          </a:p>
          <a:p>
            <a:pPr marL="1200151" lvl="3" indent="-481013" algn="just">
              <a:buClr>
                <a:srgbClr val="00A9D4"/>
              </a:buClr>
              <a:buFont typeface="Arial" charset="0"/>
              <a:buChar char="›"/>
            </a:pPr>
            <a:r>
              <a:rPr lang="en-US" sz="1400" kern="0" dirty="0" smtClean="0">
                <a:hlinkClick r:id="rId3" action="ppaction://hlinkpres?slideindex=1&amp;slidetitle="/>
              </a:rPr>
              <a:t>NK_TT_DETAIL_WRITE</a:t>
            </a:r>
            <a:endParaRPr lang="en-US" sz="1400" kern="0" dirty="0" smtClean="0"/>
          </a:p>
          <a:p>
            <a:pPr marL="1200151" lvl="3" indent="-481013" algn="just">
              <a:buClr>
                <a:srgbClr val="00A9D4"/>
              </a:buClr>
              <a:buFont typeface="Arial" charset="0"/>
              <a:buChar char="›"/>
            </a:pPr>
            <a:r>
              <a:rPr lang="en-US" sz="1400" kern="0" dirty="0" smtClean="0">
                <a:hlinkClick r:id="rId4" action="ppaction://hlinkpres?slideindex=1&amp;slidetitle="/>
              </a:rPr>
              <a:t>NK_TT_DETAIL_READ</a:t>
            </a:r>
            <a:endParaRPr lang="en-US" sz="1400" kern="0" dirty="0" smtClean="0"/>
          </a:p>
          <a:p>
            <a:pPr marL="839788" lvl="2" indent="-481013" algn="just">
              <a:buClr>
                <a:srgbClr val="00A9D4"/>
              </a:buClr>
              <a:buFont typeface="Arial" charset="0"/>
              <a:buChar char="›"/>
            </a:pPr>
            <a:endParaRPr lang="en-US" sz="1600" kern="0" dirty="0" smtClean="0"/>
          </a:p>
          <a:p>
            <a:pPr marL="358775" lvl="2" indent="0" algn="just">
              <a:buClr>
                <a:srgbClr val="00A9D4"/>
              </a:buClr>
              <a:buNone/>
            </a:pPr>
            <a:endParaRPr lang="en-US" sz="1400" kern="0" dirty="0"/>
          </a:p>
          <a:p>
            <a:pPr marL="357187" lvl="1" indent="0" algn="just">
              <a:buNone/>
            </a:pPr>
            <a:endParaRPr lang="en-US" altLang="en-US" sz="1600" kern="0" dirty="0" smtClean="0"/>
          </a:p>
          <a:p>
            <a:pPr marL="715962" lvl="2" indent="0" algn="just">
              <a:buNone/>
            </a:pPr>
            <a:endParaRPr lang="en-US" altLang="en-US" sz="1600" kern="0" dirty="0" smtClean="0"/>
          </a:p>
          <a:p>
            <a:pPr marL="838200" lvl="1" indent="-481013" algn="just"/>
            <a:endParaRPr lang="en-US" altLang="en-US" sz="1200" kern="0" dirty="0" smtClean="0"/>
          </a:p>
          <a:p>
            <a:pPr marL="357187" lvl="1" indent="0">
              <a:buNone/>
            </a:pPr>
            <a:endParaRPr lang="en-US" altLang="en-US" sz="1600" kern="0" dirty="0" smtClean="0"/>
          </a:p>
          <a:p>
            <a:pPr marL="838200" lvl="1" indent="-481013"/>
            <a:endParaRPr lang="en-US" altLang="en-US" sz="1600" kern="0" dirty="0" smtClean="0"/>
          </a:p>
          <a:p>
            <a:pPr marL="481013" indent="-481013"/>
            <a:endParaRPr lang="en-US" altLang="en-US" sz="1600" kern="0" dirty="0" smtClean="0"/>
          </a:p>
          <a:p>
            <a:pPr marL="1196975" lvl="2" indent="-481013"/>
            <a:endParaRPr lang="en-US" altLang="en-US" sz="1600" kern="0" dirty="0" smtClean="0"/>
          </a:p>
          <a:p>
            <a:pPr marL="1196975" lvl="2" indent="-481013"/>
            <a:endParaRPr lang="en-US" altLang="en-US" sz="1600" kern="0" dirty="0" smtClean="0"/>
          </a:p>
          <a:p>
            <a:pPr marL="0" indent="0">
              <a:buNone/>
            </a:pPr>
            <a:endParaRPr lang="en-US" altLang="en-US" sz="2000" kern="0" dirty="0" smtClean="0"/>
          </a:p>
          <a:p>
            <a:pPr marL="838200" lvl="1" indent="-481013"/>
            <a:endParaRPr lang="en-US" altLang="en-US" sz="1600" kern="0" dirty="0" smtClean="0"/>
          </a:p>
          <a:p>
            <a:pPr marL="715962" lvl="2" indent="0">
              <a:buNone/>
            </a:pPr>
            <a:endParaRPr lang="en-US" altLang="en-US" sz="1600" kern="0" dirty="0"/>
          </a:p>
          <a:p>
            <a:pPr marL="715962" lvl="2" indent="0">
              <a:buNone/>
            </a:pPr>
            <a:r>
              <a:rPr lang="en-US" altLang="en-US" sz="1600" kern="0" dirty="0" smtClean="0"/>
              <a:t> </a:t>
            </a:r>
          </a:p>
          <a:p>
            <a:pPr marL="838200" lvl="1" indent="-481013"/>
            <a:endParaRPr lang="en-US" altLang="en-US" sz="1200" kern="0" dirty="0" smtClean="0"/>
          </a:p>
          <a:p>
            <a:pPr marL="838200" lvl="1" indent="-481013"/>
            <a:endParaRPr lang="en-US" altLang="en-US" sz="1600" kern="0" dirty="0" smtClean="0"/>
          </a:p>
          <a:p>
            <a:pPr marL="481013" indent="-481013"/>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2795588"/>
            <a:ext cx="72771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505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Register the NK command in CIL registry against a particular version</a:t>
            </a:r>
          </a:p>
          <a:p>
            <a:pPr marL="838200" lvl="1" indent="-481013" algn="just"/>
            <a:r>
              <a:rPr lang="en-US" altLang="en-US" sz="1600" kern="0" dirty="0" smtClean="0"/>
              <a:t>Create </a:t>
            </a:r>
            <a:r>
              <a:rPr lang="en-US" altLang="en-US" sz="1600" kern="0" dirty="0"/>
              <a:t>a configuration XML [</a:t>
            </a:r>
            <a:r>
              <a:rPr lang="en-US" altLang="en-US" sz="1600" kern="0" dirty="0" err="1" smtClean="0"/>
              <a:t>Registry_NK_TT_CIL_SOI</a:t>
            </a:r>
            <a:r>
              <a:rPr lang="en-US" altLang="en-US" sz="1600" kern="0" dirty="0" smtClean="0"/>
              <a:t>] under “plugin” directory of “</a:t>
            </a:r>
            <a:r>
              <a:rPr lang="en-US" altLang="en-US" sz="1600" kern="0" dirty="0" err="1" smtClean="0"/>
              <a:t>jcil</a:t>
            </a:r>
            <a:r>
              <a:rPr lang="en-US" altLang="en-US" sz="1600" kern="0" dirty="0" smtClean="0"/>
              <a:t>”</a:t>
            </a:r>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42" y="2304916"/>
            <a:ext cx="8324602" cy="2516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923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Register command adapters into the server so that component can recognize the Command vs. Adapter Class mapping.</a:t>
            </a:r>
          </a:p>
          <a:p>
            <a:pPr marL="481013" indent="-481013" algn="just"/>
            <a:r>
              <a:rPr lang="en-US" altLang="en-US" sz="2000" kern="0" dirty="0" smtClean="0"/>
              <a:t>Here no new server will be created – New server creation is out of scope</a:t>
            </a:r>
          </a:p>
          <a:p>
            <a:pPr marL="481013" indent="-481013" algn="just"/>
            <a:r>
              <a:rPr lang="en-US" altLang="en-US" sz="2000" kern="0" dirty="0" smtClean="0"/>
              <a:t>CMS server and CMI component will be used to register all the NK commands adapters.</a:t>
            </a:r>
          </a:p>
          <a:p>
            <a:pPr marL="481013" indent="-481013" algn="just"/>
            <a:r>
              <a:rPr lang="en-US" altLang="en-US" sz="2000" kern="0" dirty="0" smtClean="0"/>
              <a:t>Create “plugin” directory under $BSCS_RESOURCE/</a:t>
            </a:r>
            <a:r>
              <a:rPr lang="en-US" altLang="en-US" sz="2000" kern="0" dirty="0" err="1" smtClean="0"/>
              <a:t>cms</a:t>
            </a:r>
            <a:r>
              <a:rPr lang="en-US" altLang="en-US" sz="2000" kern="0" dirty="0" smtClean="0"/>
              <a:t>. </a:t>
            </a:r>
          </a:p>
          <a:p>
            <a:pPr marL="481013" indent="-481013" algn="just"/>
            <a:r>
              <a:rPr lang="en-US" altLang="en-US" sz="2000" kern="0" dirty="0"/>
              <a:t>Create </a:t>
            </a:r>
            <a:r>
              <a:rPr lang="en-US" altLang="en-US" sz="2000" kern="0" dirty="0" smtClean="0"/>
              <a:t>the component registry - </a:t>
            </a:r>
            <a:r>
              <a:rPr lang="en-US" altLang="en-US" sz="2000" kern="0" dirty="0"/>
              <a:t>“</a:t>
            </a:r>
            <a:r>
              <a:rPr lang="en-US" altLang="en-US" sz="2000" kern="0" dirty="0" err="1" smtClean="0"/>
              <a:t>Registry_CIL_SOI_NK_TT</a:t>
            </a:r>
            <a:r>
              <a:rPr lang="en-US" altLang="en-US" sz="2000" kern="0" dirty="0" smtClean="0"/>
              <a:t>” under the plugin directory</a:t>
            </a:r>
          </a:p>
          <a:p>
            <a:pPr marL="481013" indent="-481013" algn="just"/>
            <a:r>
              <a:rPr lang="en-US" altLang="en-US" sz="2000" kern="0" dirty="0" smtClean="0"/>
              <a:t>Main registry file of CMS link this directory – during server startups all the XMLs (Configuration files) of linked directory are read by CMS</a:t>
            </a:r>
          </a:p>
          <a:p>
            <a:pPr marL="481013" indent="-481013" algn="just"/>
            <a:endParaRPr lang="en-US" altLang="en-US" sz="2000" kern="0" dirty="0" smtClean="0"/>
          </a:p>
          <a:p>
            <a:pPr marL="481013" indent="-481013" algn="just"/>
            <a:endParaRPr lang="en-US" altLang="en-US" sz="1600" kern="0" dirty="0" smtClean="0"/>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Fine-grained command</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1" y="4633604"/>
            <a:ext cx="8591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31" y="5985412"/>
            <a:ext cx="17526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0686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Registry configuration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SOI Server vs. Component</a:t>
            </a:r>
          </a:p>
          <a:p>
            <a:pPr marL="838200" lvl="1" indent="-481013"/>
            <a:r>
              <a:rPr lang="en-US" altLang="en-US" sz="1600" kern="0" dirty="0" smtClean="0"/>
              <a:t>Server: 	A robust engine compliance with standard frame work to offer business scalability</a:t>
            </a:r>
          </a:p>
          <a:p>
            <a:pPr marL="838200" lvl="1" indent="-481013"/>
            <a:r>
              <a:rPr lang="en-US" altLang="en-US" sz="1600" kern="0" dirty="0" smtClean="0"/>
              <a:t>Component: A functional business component comprises of different domains to offer different functionality to be consumed by organization</a:t>
            </a:r>
          </a:p>
          <a:p>
            <a:pPr marL="838200" lvl="1" indent="-481013"/>
            <a:r>
              <a:rPr lang="en-US" altLang="en-US" sz="1600" kern="0" dirty="0" smtClean="0"/>
              <a:t>Different components can be plugged in a single server frame work.</a:t>
            </a:r>
          </a:p>
          <a:p>
            <a:pPr marL="357187" lvl="1" indent="0">
              <a:buNone/>
            </a:pPr>
            <a:endParaRPr lang="en-US" altLang="en-US" sz="1600" kern="0" dirty="0" smtClean="0"/>
          </a:p>
          <a:p>
            <a:pPr marL="481013" indent="-481013"/>
            <a:r>
              <a:rPr lang="en-GB" altLang="en-US" sz="2000" kern="0" dirty="0" smtClean="0"/>
              <a:t>Major servers</a:t>
            </a:r>
          </a:p>
          <a:p>
            <a:pPr marL="838200" lvl="1" indent="-481013"/>
            <a:r>
              <a:rPr lang="en-GB" altLang="en-US" sz="1600" kern="0" dirty="0" smtClean="0"/>
              <a:t>CMS (Customer management server)</a:t>
            </a:r>
          </a:p>
          <a:p>
            <a:pPr marL="838200" lvl="1" indent="-481013"/>
            <a:r>
              <a:rPr lang="en-GB" altLang="en-US" sz="1600" kern="0" dirty="0" smtClean="0"/>
              <a:t>Bill Server.</a:t>
            </a:r>
          </a:p>
          <a:p>
            <a:pPr marL="838200" lvl="1" indent="-481013"/>
            <a:r>
              <a:rPr lang="en-GB" altLang="en-US" sz="1600" kern="0" dirty="0" smtClean="0"/>
              <a:t>Federated Factory</a:t>
            </a:r>
          </a:p>
          <a:p>
            <a:pPr marL="481013" indent="-481013"/>
            <a:r>
              <a:rPr lang="en-GB" altLang="en-US" sz="2000" kern="0" dirty="0" smtClean="0"/>
              <a:t>CMS contains different SOI component as plug-in</a:t>
            </a:r>
          </a:p>
          <a:p>
            <a:pPr marL="838200" lvl="1" indent="-481013"/>
            <a:r>
              <a:rPr lang="en-GB" altLang="en-US" sz="1600" kern="0" dirty="0" smtClean="0"/>
              <a:t>SCS (Scheduler)</a:t>
            </a:r>
          </a:p>
          <a:p>
            <a:pPr marL="838200" lvl="1" indent="-481013"/>
            <a:r>
              <a:rPr lang="en-GB" altLang="en-US" sz="1600" kern="0" dirty="0" smtClean="0"/>
              <a:t>CIL   (Component integration layer)</a:t>
            </a:r>
          </a:p>
          <a:p>
            <a:pPr marL="838200" lvl="1" indent="-481013"/>
            <a:r>
              <a:rPr lang="en-GB" altLang="en-US" sz="1600" kern="0" dirty="0" smtClean="0"/>
              <a:t>OMS (Order management server)</a:t>
            </a:r>
          </a:p>
          <a:p>
            <a:pPr marL="838200" lvl="1" indent="-481013"/>
            <a:r>
              <a:rPr lang="en-GB" altLang="en-US" sz="1600" kern="0" dirty="0" smtClean="0"/>
              <a:t>FMS  (Financial management server)</a:t>
            </a:r>
          </a:p>
          <a:p>
            <a:pPr marL="838200" lvl="1" indent="-481013"/>
            <a:r>
              <a:rPr lang="en-GB" altLang="en-US" sz="1600" kern="0" dirty="0" smtClean="0"/>
              <a:t>PMS  (Product management server communicates with ECM)</a:t>
            </a:r>
          </a:p>
          <a:p>
            <a:pPr marL="838200" lvl="1" indent="-481013"/>
            <a:endParaRPr lang="en-GB" altLang="en-US" sz="1600" kern="0" dirty="0" smtClean="0"/>
          </a:p>
          <a:p>
            <a:pPr marL="481013" indent="-481013"/>
            <a:endParaRPr lang="en-GB" altLang="en-US" sz="2000" kern="0" dirty="0" smtClean="0"/>
          </a:p>
        </p:txBody>
      </p:sp>
    </p:spTree>
    <p:extLst>
      <p:ext uri="{BB962C8B-B14F-4D97-AF65-F5344CB8AC3E}">
        <p14:creationId xmlns:p14="http://schemas.microsoft.com/office/powerpoint/2010/main" val="2841414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Existing connection object is retrieved from Transaction context to execute the SQL query.</a:t>
            </a:r>
          </a:p>
          <a:p>
            <a:pPr marL="481013" indent="-481013" algn="just"/>
            <a:r>
              <a:rPr lang="en-US" altLang="en-US" sz="2000" kern="0" dirty="0" smtClean="0"/>
              <a:t>For simple development no OR mapping is used – instead direct DML statements are fired.</a:t>
            </a:r>
          </a:p>
          <a:p>
            <a:pPr marL="481013" indent="-481013" algn="just"/>
            <a:r>
              <a:rPr lang="en-US" altLang="en-US" sz="2000" kern="0" dirty="0" smtClean="0"/>
              <a:t>All SQL statements are example of JDBC prepare statement – A statement with bind variable which are replaced during execution.</a:t>
            </a:r>
          </a:p>
          <a:p>
            <a:pPr marL="481013" indent="-481013" algn="just"/>
            <a:r>
              <a:rPr lang="en-US" altLang="en-US" sz="2000" kern="0" dirty="0" smtClean="0"/>
              <a:t>Queries can be directly used or separately maintained outside the code block is configurable XML file – which are parsed and loaded by the server.</a:t>
            </a:r>
          </a:p>
          <a:p>
            <a:pPr marL="481013" indent="-481013" algn="just"/>
            <a:r>
              <a:rPr lang="en-US" altLang="en-US" sz="2000" kern="0" dirty="0" smtClean="0"/>
              <a:t>Each query is registered as an individual &lt;Node&gt; under &lt;</a:t>
            </a:r>
            <a:r>
              <a:rPr lang="en-US" altLang="en-US" sz="2000" kern="0" dirty="0" err="1" smtClean="0"/>
              <a:t>ComponentRegistry</a:t>
            </a:r>
            <a:r>
              <a:rPr lang="en-US" altLang="en-US" sz="2000" kern="0" dirty="0" smtClean="0"/>
              <a:t>&gt;</a:t>
            </a:r>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1600" kern="0" dirty="0" smtClean="0"/>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Dynamic </a:t>
            </a:r>
            <a:r>
              <a:rPr lang="en-US" sz="3600" dirty="0" err="1" smtClean="0"/>
              <a:t>sql</a:t>
            </a:r>
            <a:endParaRPr lang="en-US" sz="3600" dirty="0"/>
          </a:p>
        </p:txBody>
      </p:sp>
    </p:spTree>
    <p:extLst>
      <p:ext uri="{BB962C8B-B14F-4D97-AF65-F5344CB8AC3E}">
        <p14:creationId xmlns:p14="http://schemas.microsoft.com/office/powerpoint/2010/main" val="1185270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Sample Declaration of SQL Query in Registry.</a:t>
            </a:r>
          </a:p>
          <a:p>
            <a:pPr marL="838200" lvl="1" indent="-481013" algn="just"/>
            <a:r>
              <a:rPr lang="en-US" altLang="en-US" sz="1600" kern="0" dirty="0" smtClean="0"/>
              <a:t>&lt;</a:t>
            </a:r>
            <a:r>
              <a:rPr lang="en-US" altLang="en-US" sz="1600" kern="0" dirty="0" err="1" smtClean="0"/>
              <a:t>ComponentRegistry</a:t>
            </a:r>
            <a:r>
              <a:rPr lang="en-US" altLang="en-US" sz="1600" kern="0" dirty="0" smtClean="0"/>
              <a:t>&gt;</a:t>
            </a:r>
          </a:p>
          <a:p>
            <a:pPr marL="1196975" lvl="2" indent="-481013" algn="just"/>
            <a:r>
              <a:rPr lang="en-US" altLang="en-US" sz="1600" kern="0" dirty="0" smtClean="0"/>
              <a:t>&lt;Node name=“MySQL”&gt;</a:t>
            </a:r>
          </a:p>
          <a:p>
            <a:pPr marL="1557338" lvl="3" indent="-481013" algn="just"/>
            <a:r>
              <a:rPr lang="en-US" altLang="en-US" sz="1600" kern="0" dirty="0" smtClean="0"/>
              <a:t>&lt;Node name=“</a:t>
            </a:r>
            <a:r>
              <a:rPr lang="en-US" altLang="en-US" sz="1600" kern="0" dirty="0" err="1" smtClean="0"/>
              <a:t>sqlQueries</a:t>
            </a:r>
            <a:r>
              <a:rPr lang="en-US" altLang="en-US" sz="1600" kern="0" dirty="0" smtClean="0"/>
              <a:t>”&gt;</a:t>
            </a:r>
          </a:p>
          <a:p>
            <a:pPr marL="1919288" lvl="4" indent="-481013" algn="just"/>
            <a:r>
              <a:rPr lang="en-US" altLang="en-US" sz="1600" kern="0" dirty="0" smtClean="0"/>
              <a:t>&lt;</a:t>
            </a:r>
            <a:r>
              <a:rPr lang="en-US" altLang="en-US" sz="1600" kern="0" dirty="0" err="1" smtClean="0"/>
              <a:t>KeyValue</a:t>
            </a:r>
            <a:r>
              <a:rPr lang="en-US" altLang="en-US" sz="1600" kern="0" dirty="0" smtClean="0"/>
              <a:t> comment=“” value= “Select * from </a:t>
            </a:r>
            <a:r>
              <a:rPr lang="en-US" altLang="en-US" sz="1600" kern="0" dirty="0" err="1" smtClean="0"/>
              <a:t>Customer_All</a:t>
            </a:r>
            <a:r>
              <a:rPr lang="en-US" altLang="en-US" sz="1600" kern="0" dirty="0" smtClean="0"/>
              <a:t> where </a:t>
            </a:r>
            <a:r>
              <a:rPr lang="en-US" altLang="en-US" sz="1600" kern="0" dirty="0" err="1" smtClean="0"/>
              <a:t>Customer_Id</a:t>
            </a:r>
            <a:r>
              <a:rPr lang="en-US" altLang="en-US" sz="1600" kern="0" dirty="0" smtClean="0"/>
              <a:t> = #</a:t>
            </a:r>
            <a:r>
              <a:rPr lang="en-US" altLang="en-US" sz="1600" kern="0" dirty="0" err="1" smtClean="0"/>
              <a:t>Cust_id</a:t>
            </a:r>
            <a:r>
              <a:rPr lang="en-US" altLang="en-US" sz="1600" kern="0" dirty="0" smtClean="0"/>
              <a:t>” type=“String” key=“</a:t>
            </a:r>
            <a:r>
              <a:rPr lang="en-US" altLang="en-US" sz="1600" kern="0" dirty="0" err="1" smtClean="0"/>
              <a:t>My_Select</a:t>
            </a:r>
            <a:r>
              <a:rPr lang="en-US" altLang="en-US" sz="1600" kern="0" dirty="0" smtClean="0"/>
              <a:t>”/&gt;</a:t>
            </a:r>
          </a:p>
          <a:p>
            <a:pPr marL="1557338" lvl="3" indent="-481013" algn="just"/>
            <a:r>
              <a:rPr lang="en-US" altLang="en-US" sz="1600" kern="0" dirty="0" smtClean="0"/>
              <a:t>&lt;/Node&gt;</a:t>
            </a:r>
          </a:p>
          <a:p>
            <a:pPr marL="1196975" lvl="2" indent="-481013" algn="just"/>
            <a:r>
              <a:rPr lang="en-US" altLang="en-US" sz="1600" kern="0" dirty="0" smtClean="0"/>
              <a:t>&lt;/Node&gt;</a:t>
            </a:r>
          </a:p>
          <a:p>
            <a:pPr marL="838200" lvl="1" indent="-481013" algn="just"/>
            <a:r>
              <a:rPr lang="en-US" altLang="en-US" sz="1600" kern="0" dirty="0" smtClean="0"/>
              <a:t>&lt;/</a:t>
            </a:r>
            <a:r>
              <a:rPr lang="en-US" altLang="en-US" sz="1600" kern="0" dirty="0" err="1" smtClean="0"/>
              <a:t>CompoentRegistry</a:t>
            </a:r>
            <a:r>
              <a:rPr lang="en-US" altLang="en-US" sz="1600" kern="0" dirty="0" smtClean="0"/>
              <a:t>&gt;</a:t>
            </a:r>
          </a:p>
          <a:p>
            <a:pPr marL="481013" indent="-481013" algn="just"/>
            <a:r>
              <a:rPr lang="en-US" altLang="en-US" sz="2000" kern="0" dirty="0" smtClean="0"/>
              <a:t>Server loads all key-value pair information into hash map by framework.</a:t>
            </a:r>
          </a:p>
          <a:p>
            <a:pPr marL="481013" indent="-481013" algn="just"/>
            <a:r>
              <a:rPr lang="en-US" altLang="en-US" sz="2000" kern="0" dirty="0" smtClean="0"/>
              <a:t>In component registry parent node can have another child as sub node.</a:t>
            </a:r>
          </a:p>
          <a:p>
            <a:pPr marL="481013" indent="-481013" algn="just"/>
            <a:r>
              <a:rPr lang="en-US" altLang="en-US" sz="2000" kern="0" dirty="0" smtClean="0"/>
              <a:t>Sub-Node can have multiple key-value pair.</a:t>
            </a:r>
          </a:p>
          <a:p>
            <a:pPr marL="481013" indent="-481013" algn="just"/>
            <a:r>
              <a:rPr lang="en-US" altLang="en-US" sz="2000" kern="0" dirty="0" smtClean="0"/>
              <a:t>To get the value of a key, parent and sub node is necessary to search</a:t>
            </a:r>
          </a:p>
          <a:p>
            <a:pPr marL="481013" indent="-481013" algn="just"/>
            <a:r>
              <a:rPr lang="en-US" altLang="en-US" sz="2000" kern="0" dirty="0" smtClean="0"/>
              <a:t>“Registry” is a single tone class of the frame work which creates only one instance </a:t>
            </a:r>
            <a:endParaRPr lang="en-US" altLang="en-US" sz="1600" kern="0" dirty="0" smtClean="0"/>
          </a:p>
          <a:p>
            <a:pPr marL="838200" lvl="1" indent="-481013" algn="just"/>
            <a:endParaRPr lang="en-US" altLang="en-US" sz="1600" kern="0" dirty="0" smtClean="0"/>
          </a:p>
          <a:p>
            <a:pPr marL="1438275" lvl="4" indent="0" algn="just">
              <a:buNone/>
            </a:pPr>
            <a:endParaRPr lang="en-US" altLang="en-US" sz="1600" kern="0" dirty="0" smtClean="0"/>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1600" kern="0" dirty="0" smtClean="0"/>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Dynamic </a:t>
            </a:r>
            <a:r>
              <a:rPr lang="en-US" sz="3600" dirty="0" err="1" smtClean="0"/>
              <a:t>sql</a:t>
            </a:r>
            <a:endParaRPr lang="en-US" sz="3600" dirty="0"/>
          </a:p>
        </p:txBody>
      </p:sp>
    </p:spTree>
    <p:extLst>
      <p:ext uri="{BB962C8B-B14F-4D97-AF65-F5344CB8AC3E}">
        <p14:creationId xmlns:p14="http://schemas.microsoft.com/office/powerpoint/2010/main" val="2527749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Instance of “Registry” class, retrieves the parent node as an instance of “</a:t>
            </a:r>
            <a:r>
              <a:rPr lang="en-US" altLang="en-US" sz="2000" kern="0" dirty="0" err="1" smtClean="0"/>
              <a:t>RegistryNode</a:t>
            </a:r>
            <a:r>
              <a:rPr lang="en-US" altLang="en-US" sz="2000" kern="0" dirty="0" smtClean="0"/>
              <a:t>” by calling “</a:t>
            </a:r>
            <a:r>
              <a:rPr lang="en-US" altLang="en-US" sz="2000" kern="0" dirty="0" err="1" smtClean="0"/>
              <a:t>getNode</a:t>
            </a:r>
            <a:r>
              <a:rPr lang="en-US" altLang="en-US" sz="2000" kern="0" dirty="0" smtClean="0"/>
              <a:t>() function.</a:t>
            </a:r>
          </a:p>
          <a:p>
            <a:pPr marL="481013" indent="-481013" algn="just"/>
            <a:r>
              <a:rPr lang="en-US" altLang="en-US" sz="2000" kern="0" dirty="0" smtClean="0"/>
              <a:t>Child node is retrieved with the reference of parent node</a:t>
            </a:r>
          </a:p>
          <a:p>
            <a:pPr marL="838200" lvl="1" indent="-481013" algn="just"/>
            <a:endParaRPr lang="en-US" altLang="en-US" sz="1600" kern="0" dirty="0" smtClean="0"/>
          </a:p>
          <a:p>
            <a:pPr marL="1438275" lvl="4" indent="0" algn="just">
              <a:buNone/>
            </a:pPr>
            <a:endParaRPr lang="en-US" altLang="en-US" sz="1600" kern="0" dirty="0" smtClean="0"/>
          </a:p>
          <a:p>
            <a:pPr marL="481013" indent="-481013" algn="just"/>
            <a:endParaRPr lang="en-US" altLang="en-US" sz="2000" kern="0" dirty="0" smtClean="0"/>
          </a:p>
          <a:p>
            <a:pPr marL="481013" indent="-481013" algn="just"/>
            <a:endParaRPr lang="en-US" altLang="en-US" sz="2000" kern="0" dirty="0" smtClean="0"/>
          </a:p>
          <a:p>
            <a:pPr marL="481013" indent="-481013" algn="just"/>
            <a:r>
              <a:rPr lang="en-US" altLang="en-US" sz="2000" kern="0" dirty="0" smtClean="0"/>
              <a:t>Function “</a:t>
            </a:r>
            <a:r>
              <a:rPr lang="en-US" altLang="en-US" sz="2000" kern="0" dirty="0" err="1" smtClean="0"/>
              <a:t>listEntries</a:t>
            </a:r>
            <a:r>
              <a:rPr lang="en-US" altLang="en-US" sz="2000" kern="0" dirty="0" smtClean="0"/>
              <a:t>” of child node (Here </a:t>
            </a:r>
            <a:r>
              <a:rPr lang="en-US" altLang="en-US" sz="2000" kern="0" dirty="0" err="1" smtClean="0"/>
              <a:t>adapterNode</a:t>
            </a:r>
            <a:r>
              <a:rPr lang="en-US" altLang="en-US" sz="2000" kern="0" dirty="0" smtClean="0"/>
              <a:t>) returns the array of “</a:t>
            </a:r>
            <a:r>
              <a:rPr lang="en-US" altLang="en-US" sz="2000" kern="0" dirty="0" err="1" smtClean="0"/>
              <a:t>RegistryEntry</a:t>
            </a:r>
            <a:r>
              <a:rPr lang="en-US" altLang="en-US" sz="2000" kern="0" dirty="0" smtClean="0"/>
              <a:t>” class object to hold all the entries of key-value pair within the child node</a:t>
            </a:r>
          </a:p>
          <a:p>
            <a:pPr marL="481013" indent="-481013" algn="just"/>
            <a:endParaRPr lang="en-US" altLang="en-US" sz="2000" kern="0" dirty="0" smtClean="0"/>
          </a:p>
          <a:p>
            <a:pPr marL="481013" indent="-481013" algn="just"/>
            <a:endParaRPr lang="en-US" altLang="en-US" sz="1600" kern="0" dirty="0" smtClean="0"/>
          </a:p>
          <a:p>
            <a:pPr marL="481013" indent="-481013" algn="just"/>
            <a:r>
              <a:rPr lang="en-US" altLang="en-US" sz="2000" kern="0" dirty="0" smtClean="0"/>
              <a:t>The class “</a:t>
            </a:r>
            <a:r>
              <a:rPr lang="en-US" altLang="en-US" sz="2000" kern="0" dirty="0" err="1" smtClean="0"/>
              <a:t>RegistryEntry</a:t>
            </a:r>
            <a:r>
              <a:rPr lang="en-US" altLang="en-US" sz="2000" kern="0" dirty="0" smtClean="0"/>
              <a:t>” has two functions</a:t>
            </a:r>
          </a:p>
          <a:p>
            <a:pPr marL="838200" lvl="1" indent="-481013" algn="just"/>
            <a:r>
              <a:rPr lang="en-US" altLang="en-US" sz="1600" kern="0" dirty="0" err="1" smtClean="0"/>
              <a:t>getKey</a:t>
            </a:r>
            <a:r>
              <a:rPr lang="en-US" altLang="en-US" sz="1600" kern="0" dirty="0" smtClean="0"/>
              <a:t>()	::	Returns the key</a:t>
            </a:r>
          </a:p>
          <a:p>
            <a:pPr marL="838200" lvl="1" indent="-481013" algn="just"/>
            <a:r>
              <a:rPr lang="en-US" altLang="en-US" sz="1600" kern="0" dirty="0" err="1" smtClean="0"/>
              <a:t>getVaue</a:t>
            </a:r>
            <a:r>
              <a:rPr lang="en-US" altLang="en-US" sz="1600" kern="0" dirty="0" smtClean="0"/>
              <a:t>	::	The value of the key</a:t>
            </a:r>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Dynamic </a:t>
            </a:r>
            <a:r>
              <a:rPr lang="en-US" sz="3600" dirty="0" err="1" smtClean="0"/>
              <a:t>sql</a:t>
            </a:r>
            <a:endParaRPr lang="en-US" sz="3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4" y="2239963"/>
            <a:ext cx="7026275" cy="92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4" y="4451350"/>
            <a:ext cx="5127625" cy="41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093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Iterate the array and put into the map</a:t>
            </a:r>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r>
              <a:rPr lang="en-US" altLang="en-US" sz="2000" kern="0" dirty="0" smtClean="0"/>
              <a:t>Retrieve the SQL string from the map against the key “</a:t>
            </a:r>
            <a:r>
              <a:rPr lang="en-US" altLang="en-US" sz="2000" kern="0" dirty="0" err="1" smtClean="0"/>
              <a:t>My_Select</a:t>
            </a:r>
            <a:r>
              <a:rPr lang="en-US" altLang="en-US" sz="2000" kern="0" dirty="0" smtClean="0"/>
              <a:t>”</a:t>
            </a:r>
          </a:p>
          <a:p>
            <a:pPr marL="838200" lvl="1" indent="-481013" algn="just"/>
            <a:r>
              <a:rPr lang="en-US" altLang="en-US" sz="1600" kern="0" dirty="0" smtClean="0"/>
              <a:t>String </a:t>
            </a:r>
            <a:r>
              <a:rPr lang="en-US" altLang="en-US" sz="1600" kern="0" dirty="0" err="1" smtClean="0"/>
              <a:t>sqlStatement</a:t>
            </a:r>
            <a:r>
              <a:rPr lang="en-US" altLang="en-US" sz="1600" kern="0" dirty="0" smtClean="0"/>
              <a:t> = </a:t>
            </a:r>
            <a:r>
              <a:rPr lang="en-US" altLang="en-US" sz="1600" kern="0" dirty="0" err="1" smtClean="0"/>
              <a:t>listvalue.get</a:t>
            </a:r>
            <a:r>
              <a:rPr lang="en-US" altLang="en-US" sz="1600" kern="0" dirty="0" smtClean="0"/>
              <a:t>(&lt;Key&gt;).</a:t>
            </a:r>
            <a:r>
              <a:rPr lang="en-US" altLang="en-US" sz="1600" kern="0" dirty="0" err="1" smtClean="0"/>
              <a:t>toString</a:t>
            </a:r>
            <a:r>
              <a:rPr lang="en-US" altLang="en-US" sz="1600" kern="0" dirty="0" smtClean="0"/>
              <a:t>();</a:t>
            </a:r>
          </a:p>
          <a:p>
            <a:pPr marL="357187" lvl="1" indent="0" algn="just">
              <a:buNone/>
            </a:pPr>
            <a:endParaRPr lang="en-US" altLang="en-US" sz="1600" kern="0" dirty="0" smtClean="0"/>
          </a:p>
          <a:p>
            <a:pPr marL="481013" indent="-481013" algn="just"/>
            <a:r>
              <a:rPr lang="en-US" altLang="en-US" sz="2000" kern="0" dirty="0"/>
              <a:t>Information declared under &lt;</a:t>
            </a:r>
            <a:r>
              <a:rPr lang="en-US" altLang="en-US" sz="2000" kern="0" dirty="0" err="1"/>
              <a:t>ComponentRegistry</a:t>
            </a:r>
            <a:r>
              <a:rPr lang="en-US" altLang="en-US" sz="2000" kern="0" dirty="0"/>
              <a:t>&gt; loaded by server is maintained and accessed by following framework </a:t>
            </a:r>
            <a:r>
              <a:rPr lang="en-US" altLang="en-US" sz="2000" kern="0" dirty="0" smtClean="0"/>
              <a:t>classes</a:t>
            </a:r>
          </a:p>
          <a:p>
            <a:pPr marL="838200" lvl="1" indent="-481013" algn="just"/>
            <a:endParaRPr lang="en-US" altLang="en-US" sz="1600" kern="0" dirty="0"/>
          </a:p>
          <a:p>
            <a:pPr marL="838200" lvl="1" indent="-481013" algn="just"/>
            <a:r>
              <a:rPr lang="en-US" altLang="en-US" sz="1600" kern="0" dirty="0" err="1"/>
              <a:t>com.lhs.ccb.func.reg.Registry</a:t>
            </a:r>
            <a:r>
              <a:rPr lang="en-US" altLang="en-US" sz="1600" kern="0" dirty="0"/>
              <a:t>;</a:t>
            </a:r>
          </a:p>
          <a:p>
            <a:pPr marL="838200" lvl="1" indent="-481013" algn="just"/>
            <a:r>
              <a:rPr lang="en-US" altLang="en-US" sz="1600" kern="0" dirty="0" err="1"/>
              <a:t>com.lhs.ccb.func.reg.RegistryEntry</a:t>
            </a:r>
            <a:r>
              <a:rPr lang="en-US" altLang="en-US" sz="1600" kern="0" dirty="0"/>
              <a:t>;</a:t>
            </a:r>
          </a:p>
          <a:p>
            <a:pPr marL="838200" lvl="1" indent="-481013" algn="just"/>
            <a:r>
              <a:rPr lang="en-US" altLang="en-US" sz="1600" kern="0" dirty="0" err="1"/>
              <a:t>com.lhs.ccb.func.reg.RegistryNode</a:t>
            </a:r>
            <a:r>
              <a:rPr lang="en-US" altLang="en-US" sz="1600" kern="0" dirty="0"/>
              <a:t>;</a:t>
            </a:r>
          </a:p>
          <a:p>
            <a:pPr marL="1196975" lvl="2" indent="-481013" algn="just"/>
            <a:endParaRPr lang="en-US" altLang="en-US" sz="16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Dynamic </a:t>
            </a:r>
            <a:r>
              <a:rPr lang="en-US" sz="3600" dirty="0" err="1" smtClean="0"/>
              <a:t>sql</a:t>
            </a:r>
            <a:endParaRPr lang="en-US" sz="3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4" y="1509713"/>
            <a:ext cx="5349875" cy="97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3311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No Development – setup via XML configuration.</a:t>
            </a:r>
          </a:p>
          <a:p>
            <a:pPr marL="481013" indent="-481013" algn="just"/>
            <a:r>
              <a:rPr lang="en-US" altLang="en-US" sz="2000" kern="0" dirty="0" smtClean="0"/>
              <a:t>Composites commands must be of same SOI version.</a:t>
            </a:r>
          </a:p>
          <a:p>
            <a:pPr marL="481013" indent="-481013" algn="just"/>
            <a:r>
              <a:rPr lang="en-US" altLang="en-US" sz="2000" kern="0" dirty="0" smtClean="0"/>
              <a:t>Duplicate SOI commands with a composite command is forbidden</a:t>
            </a:r>
          </a:p>
          <a:p>
            <a:pPr marL="481013" indent="-481013" algn="just"/>
            <a:r>
              <a:rPr lang="en-US" altLang="en-US" sz="2000" kern="0" dirty="0" smtClean="0"/>
              <a:t>Composite commands are exposed from CIL layer</a:t>
            </a:r>
          </a:p>
          <a:p>
            <a:pPr marL="481013" indent="-481013" algn="just"/>
            <a:r>
              <a:rPr lang="en-US" altLang="en-US" sz="2000" kern="0" dirty="0" smtClean="0"/>
              <a:t>Create folder by name of command under the “</a:t>
            </a:r>
            <a:r>
              <a:rPr lang="en-US" altLang="en-US" sz="2000" kern="0" dirty="0" err="1" smtClean="0"/>
              <a:t>cdf</a:t>
            </a:r>
            <a:r>
              <a:rPr lang="en-US" altLang="en-US" sz="2000" kern="0" dirty="0" smtClean="0"/>
              <a:t>’ directory of </a:t>
            </a:r>
            <a:r>
              <a:rPr lang="en-US" altLang="en-US" sz="2000" kern="0" dirty="0" err="1" smtClean="0"/>
              <a:t>jcil</a:t>
            </a:r>
            <a:endParaRPr lang="en-US" altLang="en-US" sz="2000" kern="0" dirty="0" smtClean="0"/>
          </a:p>
          <a:p>
            <a:pPr marL="838200" lvl="1" indent="-481013" algn="just"/>
            <a:r>
              <a:rPr lang="en-US" altLang="en-US" sz="1600" kern="0" dirty="0" smtClean="0"/>
              <a:t>$BSCS_RESOURCE/</a:t>
            </a:r>
            <a:r>
              <a:rPr lang="en-US" altLang="en-US" sz="1600" kern="0" dirty="0" err="1" smtClean="0"/>
              <a:t>jcil</a:t>
            </a:r>
            <a:r>
              <a:rPr lang="en-US" altLang="en-US" sz="1600" kern="0" dirty="0" smtClean="0"/>
              <a:t>/</a:t>
            </a:r>
            <a:r>
              <a:rPr lang="en-US" altLang="en-US" sz="1600" kern="0" dirty="0" err="1" smtClean="0"/>
              <a:t>cdf</a:t>
            </a:r>
            <a:endParaRPr lang="en-US" altLang="en-US" sz="1600" kern="0" dirty="0" smtClean="0"/>
          </a:p>
          <a:p>
            <a:pPr marL="481013" indent="-481013" algn="just"/>
            <a:r>
              <a:rPr lang="en-US" altLang="en-US" sz="2000" kern="0" dirty="0" smtClean="0"/>
              <a:t>Inside the folder created the command definition file</a:t>
            </a:r>
          </a:p>
          <a:p>
            <a:pPr marL="838200" lvl="1" indent="-481013" algn="just"/>
            <a:r>
              <a:rPr lang="en-US" altLang="en-US" sz="1600" kern="0" dirty="0" smtClean="0"/>
              <a:t>CMD_1_0.xml</a:t>
            </a:r>
          </a:p>
          <a:p>
            <a:pPr marL="838200" lvl="1" indent="-481013" algn="just"/>
            <a:endParaRPr lang="en-US" altLang="en-US" sz="1600" kern="0" dirty="0" smtClean="0"/>
          </a:p>
          <a:p>
            <a:pPr marL="481013" indent="-481013" algn="just"/>
            <a:r>
              <a:rPr lang="en-GB" sz="2000" dirty="0"/>
              <a:t>This CDF will have the names of the different BSCS out-of-box SOI commands/APIs which needs to be combined into a single </a:t>
            </a:r>
            <a:r>
              <a:rPr lang="en-GB" sz="2000" dirty="0" smtClean="0"/>
              <a:t>transaction</a:t>
            </a:r>
          </a:p>
          <a:p>
            <a:pPr marL="481013" indent="-481013" algn="just"/>
            <a:endParaRPr lang="en-GB" sz="2000" dirty="0" smtClean="0"/>
          </a:p>
          <a:p>
            <a:pPr marL="481013" indent="-481013" algn="just"/>
            <a:r>
              <a:rPr lang="en-GB" sz="2000" dirty="0"/>
              <a:t>These commands will be mentioned inside the &lt;in&gt; </a:t>
            </a:r>
            <a:r>
              <a:rPr lang="en-GB" sz="2000" dirty="0" smtClean="0"/>
              <a:t>tag.</a:t>
            </a:r>
          </a:p>
          <a:p>
            <a:pPr marL="481013" indent="-481013" algn="just"/>
            <a:endParaRPr lang="en-GB" sz="2000" dirty="0" smtClean="0"/>
          </a:p>
          <a:p>
            <a:pPr marL="481013" lvl="0" indent="-481013" algn="just"/>
            <a:r>
              <a:rPr lang="en-US" sz="2000" dirty="0"/>
              <a:t>T</a:t>
            </a:r>
            <a:r>
              <a:rPr lang="en-US" sz="2000" dirty="0" smtClean="0"/>
              <a:t>he command </a:t>
            </a:r>
            <a:r>
              <a:rPr lang="en-US" sz="2000" dirty="0"/>
              <a:t>for which the output parameters are expected in the response, they will be mentioned inside the &lt;out&gt; tag.</a:t>
            </a:r>
          </a:p>
          <a:p>
            <a:pPr marL="481013" indent="-481013" algn="just"/>
            <a:endParaRPr lang="en-US" altLang="en-US" sz="20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Composite command</a:t>
            </a:r>
            <a:endParaRPr lang="en-US" sz="3600" dirty="0"/>
          </a:p>
        </p:txBody>
      </p:sp>
    </p:spTree>
    <p:extLst>
      <p:ext uri="{BB962C8B-B14F-4D97-AF65-F5344CB8AC3E}">
        <p14:creationId xmlns:p14="http://schemas.microsoft.com/office/powerpoint/2010/main" val="3243516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Composite command needs to be registered into the JCIL which will have same version as the one is mentioned in “</a:t>
            </a:r>
            <a:r>
              <a:rPr lang="en-US" altLang="en-US" sz="2000" kern="0" dirty="0" err="1" smtClean="0"/>
              <a:t>soiVersion</a:t>
            </a:r>
            <a:r>
              <a:rPr lang="en-US" altLang="en-US" sz="2000" kern="0" dirty="0" smtClean="0"/>
              <a:t>” of &lt;</a:t>
            </a:r>
            <a:r>
              <a:rPr lang="en-US" altLang="en-US" sz="2000" kern="0" dirty="0" err="1" smtClean="0"/>
              <a:t>cmdref_base</a:t>
            </a:r>
            <a:r>
              <a:rPr lang="en-US" altLang="en-US" sz="2000" kern="0" dirty="0" smtClean="0"/>
              <a:t>&gt; tag in the CDF.</a:t>
            </a:r>
          </a:p>
          <a:p>
            <a:pPr marL="838200" lvl="1" indent="-481013" algn="just"/>
            <a:r>
              <a:rPr lang="en-US" altLang="en-US" sz="1600" kern="0" dirty="0" smtClean="0"/>
              <a:t>$BSCS_RESOURCE/</a:t>
            </a:r>
            <a:r>
              <a:rPr lang="en-US" altLang="en-US" sz="1600" kern="0" dirty="0" err="1" smtClean="0"/>
              <a:t>jcil</a:t>
            </a:r>
            <a:r>
              <a:rPr lang="en-US" altLang="en-US" sz="1600" kern="0" dirty="0" smtClean="0"/>
              <a:t>/</a:t>
            </a:r>
            <a:r>
              <a:rPr lang="en-US" altLang="en-US" sz="1600" kern="0" dirty="0" err="1" smtClean="0"/>
              <a:t>soi</a:t>
            </a:r>
            <a:endParaRPr lang="en-US" altLang="en-US" sz="1600" kern="0" dirty="0" smtClean="0"/>
          </a:p>
          <a:p>
            <a:pPr marL="481013" lvl="0" indent="-481013" algn="just"/>
            <a:r>
              <a:rPr lang="en-US" sz="2000" kern="0" dirty="0" smtClean="0"/>
              <a:t>This </a:t>
            </a:r>
            <a:r>
              <a:rPr lang="en-US" sz="2000" kern="0" dirty="0"/>
              <a:t>new composite command now acts as a SOI command which will execute all the SOI commands mentioned inside its CDF as a single transaction</a:t>
            </a:r>
            <a:r>
              <a:rPr lang="en-US" sz="2000" kern="0" dirty="0" smtClean="0"/>
              <a:t>.</a:t>
            </a:r>
          </a:p>
          <a:p>
            <a:pPr marL="481013" lvl="0" indent="-481013" algn="just"/>
            <a:r>
              <a:rPr lang="en-US" sz="2000" kern="0" dirty="0" smtClean="0"/>
              <a:t>Sample JCIL SOI Definition for composite command</a:t>
            </a:r>
          </a:p>
          <a:p>
            <a:pPr marL="838200" lvl="1" indent="-481013" algn="just"/>
            <a:endParaRPr lang="en-US" sz="1600" kern="0" dirty="0"/>
          </a:p>
          <a:p>
            <a:pPr marL="481013" indent="-481013" algn="just"/>
            <a:endParaRPr lang="en-US" altLang="en-US" kern="0" dirty="0" smtClean="0"/>
          </a:p>
          <a:p>
            <a:pPr marL="481013" indent="-481013" algn="just"/>
            <a:endParaRPr lang="en-US" altLang="en-US" sz="20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Composite command</a:t>
            </a:r>
            <a:endParaRPr lang="en-US" sz="3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47" y="3676650"/>
            <a:ext cx="54673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83" y="4221493"/>
            <a:ext cx="64579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108" y="4725576"/>
            <a:ext cx="590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262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Sample Command Definition File</a:t>
            </a:r>
          </a:p>
          <a:p>
            <a:pPr marL="838200" lvl="1" indent="-481013" algn="just"/>
            <a:endParaRPr lang="en-US" sz="1600" kern="0" dirty="0" smtClean="0"/>
          </a:p>
          <a:p>
            <a:pPr marL="838200" lvl="1" indent="-481013" algn="just"/>
            <a:endParaRPr lang="en-US" sz="1600" kern="0" dirty="0"/>
          </a:p>
          <a:p>
            <a:pPr marL="481013" indent="-481013" algn="just"/>
            <a:endParaRPr lang="en-US" altLang="en-US" kern="0" dirty="0" smtClean="0"/>
          </a:p>
          <a:p>
            <a:pPr marL="481013" indent="-481013" algn="just"/>
            <a:endParaRPr lang="en-US" altLang="en-US" sz="20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Composite command</a:t>
            </a:r>
            <a:endParaRPr lang="en-US" sz="3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79" y="1368755"/>
            <a:ext cx="6076950" cy="228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29" y="3857341"/>
            <a:ext cx="416242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604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SOI commands are also considered as modules in billing system.</a:t>
            </a:r>
          </a:p>
          <a:p>
            <a:pPr marL="481013" indent="-481013" algn="just"/>
            <a:r>
              <a:rPr lang="en-US" altLang="en-US" sz="2000" kern="0" dirty="0" smtClean="0"/>
              <a:t>Separate module will be created for each SOI command with following parameters</a:t>
            </a:r>
          </a:p>
          <a:p>
            <a:pPr marL="481013" indent="-481013" algn="just"/>
            <a:r>
              <a:rPr lang="en-US" altLang="en-US" sz="2000" kern="0" dirty="0" smtClean="0"/>
              <a:t>This module will be declared in as child of parent module “CMSCMDS” in module hierarchy</a:t>
            </a:r>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2000" kern="0" dirty="0" smtClean="0"/>
          </a:p>
          <a:p>
            <a:pPr marL="838200" lvl="1" indent="-481013" algn="just"/>
            <a:endParaRPr lang="en-US" sz="1600" kern="0" dirty="0" smtClean="0"/>
          </a:p>
          <a:p>
            <a:pPr marL="838200" lvl="1" indent="-481013" algn="just"/>
            <a:endParaRPr lang="en-US" sz="1600" kern="0" dirty="0"/>
          </a:p>
          <a:p>
            <a:pPr marL="481013" indent="-481013" algn="just"/>
            <a:endParaRPr lang="en-US" altLang="en-US" kern="0" dirty="0" smtClean="0"/>
          </a:p>
          <a:p>
            <a:pPr marL="481013" indent="-481013" algn="just"/>
            <a:endParaRPr lang="en-US" altLang="en-US" sz="2000" kern="0" dirty="0" smtClean="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Command access right</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138472024"/>
              </p:ext>
            </p:extLst>
          </p:nvPr>
        </p:nvGraphicFramePr>
        <p:xfrm>
          <a:off x="383967" y="2773350"/>
          <a:ext cx="8370384" cy="3403007"/>
        </p:xfrm>
        <a:graphic>
          <a:graphicData uri="http://schemas.openxmlformats.org/drawingml/2006/table">
            <a:tbl>
              <a:tblPr firstRow="1" bandRow="1">
                <a:tableStyleId>{5C22544A-7EE6-4342-B048-85BDC9FD1C3A}</a:tableStyleId>
              </a:tblPr>
              <a:tblGrid>
                <a:gridCol w="2790128"/>
                <a:gridCol w="2790128"/>
                <a:gridCol w="2790128"/>
              </a:tblGrid>
              <a:tr h="182418">
                <a:tc>
                  <a:txBody>
                    <a:bodyPr/>
                    <a:lstStyle/>
                    <a:p>
                      <a:pPr algn="ctr"/>
                      <a:r>
                        <a:rPr lang="en-US" sz="1200" dirty="0" smtClean="0"/>
                        <a:t>Table Name</a:t>
                      </a:r>
                      <a:endParaRPr lang="en-US" sz="1200" dirty="0"/>
                    </a:p>
                  </a:txBody>
                  <a:tcPr/>
                </a:tc>
                <a:tc>
                  <a:txBody>
                    <a:bodyPr/>
                    <a:lstStyle/>
                    <a:p>
                      <a:pPr algn="ctr"/>
                      <a:r>
                        <a:rPr lang="en-US" sz="1200" dirty="0" smtClean="0"/>
                        <a:t>Attribute</a:t>
                      </a:r>
                      <a:endParaRPr lang="en-US" sz="1200" dirty="0"/>
                    </a:p>
                  </a:txBody>
                  <a:tcPr/>
                </a:tc>
                <a:tc>
                  <a:txBody>
                    <a:bodyPr/>
                    <a:lstStyle/>
                    <a:p>
                      <a:pPr algn="ctr"/>
                      <a:r>
                        <a:rPr lang="en-US" sz="1200" dirty="0" smtClean="0"/>
                        <a:t>Value</a:t>
                      </a:r>
                      <a:endParaRPr lang="en-US" sz="1200" dirty="0"/>
                    </a:p>
                  </a:txBody>
                  <a:tcPr/>
                </a:tc>
              </a:tr>
              <a:tr h="264358">
                <a:tc>
                  <a:txBody>
                    <a:bodyPr/>
                    <a:lstStyle/>
                    <a:p>
                      <a:pPr algn="ctr"/>
                      <a:r>
                        <a:rPr lang="en-US" sz="1200" dirty="0" smtClean="0"/>
                        <a:t>MODULES</a:t>
                      </a:r>
                      <a:endParaRPr lang="en-US" sz="1200" dirty="0"/>
                    </a:p>
                  </a:txBody>
                  <a:tcPr/>
                </a:tc>
                <a:tc>
                  <a:txBody>
                    <a:bodyPr/>
                    <a:lstStyle/>
                    <a:p>
                      <a:pPr algn="ctr"/>
                      <a:r>
                        <a:rPr lang="en-US" sz="1200" dirty="0" smtClean="0"/>
                        <a:t>MODULE_NAME</a:t>
                      </a:r>
                      <a:endParaRPr lang="en-US" sz="1200" dirty="0"/>
                    </a:p>
                  </a:txBody>
                  <a:tcPr/>
                </a:tc>
                <a:tc>
                  <a:txBody>
                    <a:bodyPr/>
                    <a:lstStyle/>
                    <a:p>
                      <a:pPr algn="ctr"/>
                      <a:r>
                        <a:rPr lang="en-US" sz="1200" dirty="0" smtClean="0"/>
                        <a:t>Any Module Name (NKCMD1)</a:t>
                      </a:r>
                      <a:endParaRPr lang="en-US" sz="1200" dirty="0"/>
                    </a:p>
                  </a:txBody>
                  <a:tcPr/>
                </a:tc>
              </a:tr>
              <a:tr h="286921">
                <a:tc>
                  <a:txBody>
                    <a:bodyPr/>
                    <a:lstStyle/>
                    <a:p>
                      <a:pPr algn="ctr"/>
                      <a:r>
                        <a:rPr lang="en-US" sz="1200" dirty="0" smtClean="0"/>
                        <a:t>MODULES</a:t>
                      </a:r>
                      <a:endParaRPr lang="en-US" sz="1200" dirty="0"/>
                    </a:p>
                  </a:txBody>
                  <a:tcPr/>
                </a:tc>
                <a:tc>
                  <a:txBody>
                    <a:bodyPr/>
                    <a:lstStyle/>
                    <a:p>
                      <a:pPr algn="ctr"/>
                      <a:r>
                        <a:rPr lang="en-US" sz="1200" dirty="0" smtClean="0"/>
                        <a:t>MODULE_NUMBER</a:t>
                      </a:r>
                      <a:endParaRPr lang="en-US" sz="1200" dirty="0"/>
                    </a:p>
                  </a:txBody>
                  <a:tcPr/>
                </a:tc>
                <a:tc>
                  <a:txBody>
                    <a:bodyPr/>
                    <a:lstStyle/>
                    <a:p>
                      <a:pPr algn="ctr"/>
                      <a:r>
                        <a:rPr lang="en-US" sz="1200" dirty="0" smtClean="0"/>
                        <a:t>-1</a:t>
                      </a:r>
                      <a:endParaRPr lang="en-US" sz="1200" dirty="0"/>
                    </a:p>
                  </a:txBody>
                  <a:tcPr/>
                </a:tc>
              </a:tr>
              <a:tr h="225632">
                <a:tc>
                  <a:txBody>
                    <a:bodyPr/>
                    <a:lstStyle/>
                    <a:p>
                      <a:pPr algn="ctr"/>
                      <a:r>
                        <a:rPr lang="en-US" sz="1200" dirty="0" smtClean="0"/>
                        <a:t>MODULES</a:t>
                      </a:r>
                      <a:endParaRPr lang="en-US" sz="1200" dirty="0"/>
                    </a:p>
                  </a:txBody>
                  <a:tcPr/>
                </a:tc>
                <a:tc>
                  <a:txBody>
                    <a:bodyPr/>
                    <a:lstStyle/>
                    <a:p>
                      <a:pPr algn="ctr"/>
                      <a:r>
                        <a:rPr lang="en-US" sz="1200" dirty="0" smtClean="0"/>
                        <a:t>DESCRIPTION</a:t>
                      </a:r>
                      <a:endParaRPr lang="en-US" sz="1200" dirty="0"/>
                    </a:p>
                  </a:txBody>
                  <a:tcPr/>
                </a:tc>
                <a:tc>
                  <a:txBody>
                    <a:bodyPr/>
                    <a:lstStyle/>
                    <a:p>
                      <a:pPr algn="ctr"/>
                      <a:r>
                        <a:rPr lang="en-US" sz="1200" dirty="0" smtClean="0"/>
                        <a:t>Command</a:t>
                      </a:r>
                      <a:r>
                        <a:rPr lang="en-US" sz="1200" baseline="0" dirty="0" smtClean="0"/>
                        <a:t> Name</a:t>
                      </a:r>
                      <a:endParaRPr lang="en-US" sz="1200" dirty="0"/>
                    </a:p>
                  </a:txBody>
                  <a:tcPr/>
                </a:tc>
              </a:tr>
              <a:tr h="248195">
                <a:tc>
                  <a:txBody>
                    <a:bodyPr/>
                    <a:lstStyle/>
                    <a:p>
                      <a:pPr algn="ctr"/>
                      <a:r>
                        <a:rPr lang="en-US" sz="1200" dirty="0" smtClean="0"/>
                        <a:t>MODULES</a:t>
                      </a:r>
                      <a:endParaRPr lang="en-US" sz="1200" dirty="0"/>
                    </a:p>
                  </a:txBody>
                  <a:tcPr/>
                </a:tc>
                <a:tc>
                  <a:txBody>
                    <a:bodyPr/>
                    <a:lstStyle/>
                    <a:p>
                      <a:pPr algn="ctr"/>
                      <a:r>
                        <a:rPr lang="en-US" sz="1200" dirty="0" smtClean="0"/>
                        <a:t>PERM_CODE</a:t>
                      </a:r>
                      <a:endParaRPr lang="en-US" sz="1200" dirty="0"/>
                    </a:p>
                  </a:txBody>
                  <a:tcPr/>
                </a:tc>
                <a:tc>
                  <a:txBody>
                    <a:bodyPr/>
                    <a:lstStyle/>
                    <a:p>
                      <a:pPr algn="ctr"/>
                      <a:r>
                        <a:rPr lang="en-US" sz="1200" dirty="0" smtClean="0"/>
                        <a:t>Command Name</a:t>
                      </a:r>
                      <a:endParaRPr lang="en-US" sz="1200" dirty="0"/>
                    </a:p>
                  </a:txBody>
                  <a:tcPr/>
                </a:tc>
              </a:tr>
              <a:tr h="258882">
                <a:tc>
                  <a:txBody>
                    <a:bodyPr/>
                    <a:lstStyle/>
                    <a:p>
                      <a:pPr algn="ctr"/>
                      <a:r>
                        <a:rPr lang="en-US" sz="1200" dirty="0" smtClean="0"/>
                        <a:t>MODULES</a:t>
                      </a:r>
                      <a:endParaRPr lang="en-US" sz="1200" dirty="0"/>
                    </a:p>
                  </a:txBody>
                  <a:tcPr/>
                </a:tc>
                <a:tc>
                  <a:txBody>
                    <a:bodyPr/>
                    <a:lstStyle/>
                    <a:p>
                      <a:pPr algn="ctr"/>
                      <a:r>
                        <a:rPr lang="en-US" sz="1200" dirty="0" smtClean="0"/>
                        <a:t>SOI_COMMAND</a:t>
                      </a:r>
                      <a:endParaRPr lang="en-US" sz="1200" dirty="0"/>
                    </a:p>
                  </a:txBody>
                  <a:tcPr/>
                </a:tc>
                <a:tc>
                  <a:txBody>
                    <a:bodyPr/>
                    <a:lstStyle/>
                    <a:p>
                      <a:pPr algn="ctr"/>
                      <a:r>
                        <a:rPr lang="en-US" sz="1200" dirty="0" smtClean="0"/>
                        <a:t>X</a:t>
                      </a:r>
                      <a:endParaRPr lang="en-US" sz="1200" dirty="0"/>
                    </a:p>
                  </a:txBody>
                  <a:tcPr/>
                </a:tc>
              </a:tr>
              <a:tr h="281446">
                <a:tc>
                  <a:txBody>
                    <a:bodyPr/>
                    <a:lstStyle/>
                    <a:p>
                      <a:pPr algn="ctr"/>
                      <a:r>
                        <a:rPr lang="en-US" sz="1200" dirty="0" smtClean="0"/>
                        <a:t>MODULES</a:t>
                      </a:r>
                      <a:endParaRPr lang="en-US" sz="1200" dirty="0"/>
                    </a:p>
                  </a:txBody>
                  <a:tcPr/>
                </a:tc>
                <a:tc>
                  <a:txBody>
                    <a:bodyPr/>
                    <a:lstStyle/>
                    <a:p>
                      <a:pPr algn="ctr"/>
                      <a:r>
                        <a:rPr lang="en-US" sz="1200" dirty="0" smtClean="0"/>
                        <a:t>MAX_USER_RIGHTS</a:t>
                      </a:r>
                      <a:endParaRPr lang="en-US" sz="1200" dirty="0"/>
                    </a:p>
                  </a:txBody>
                  <a:tcPr/>
                </a:tc>
                <a:tc>
                  <a:txBody>
                    <a:bodyPr/>
                    <a:lstStyle/>
                    <a:p>
                      <a:pPr algn="ctr"/>
                      <a:r>
                        <a:rPr lang="en-US" sz="1200" dirty="0" smtClean="0"/>
                        <a:t>W</a:t>
                      </a:r>
                      <a:endParaRPr lang="en-US" sz="1200" dirty="0"/>
                    </a:p>
                  </a:txBody>
                  <a:tcPr/>
                </a:tc>
              </a:tr>
              <a:tr h="249381">
                <a:tc>
                  <a:txBody>
                    <a:bodyPr/>
                    <a:lstStyle/>
                    <a:p>
                      <a:pPr algn="ctr"/>
                      <a:r>
                        <a:rPr lang="en-US" sz="1200" dirty="0" smtClean="0"/>
                        <a:t>MODULES</a:t>
                      </a:r>
                      <a:endParaRPr lang="en-US" sz="1200" dirty="0"/>
                    </a:p>
                  </a:txBody>
                  <a:tcPr/>
                </a:tc>
                <a:tc>
                  <a:txBody>
                    <a:bodyPr/>
                    <a:lstStyle/>
                    <a:p>
                      <a:pPr algn="ctr"/>
                      <a:r>
                        <a:rPr lang="en-US" sz="1200" dirty="0" smtClean="0"/>
                        <a:t>ACTIVE_INDICATOR</a:t>
                      </a:r>
                      <a:endParaRPr lang="en-US" sz="1200" dirty="0"/>
                    </a:p>
                  </a:txBody>
                  <a:tcPr/>
                </a:tc>
                <a:tc>
                  <a:txBody>
                    <a:bodyPr/>
                    <a:lstStyle/>
                    <a:p>
                      <a:pPr algn="ctr"/>
                      <a:r>
                        <a:rPr lang="en-US" sz="1200" dirty="0" smtClean="0"/>
                        <a:t>1</a:t>
                      </a:r>
                      <a:endParaRPr lang="en-US" sz="1200" dirty="0"/>
                    </a:p>
                  </a:txBody>
                  <a:tcPr/>
                </a:tc>
              </a:tr>
              <a:tr h="249381">
                <a:tc>
                  <a:txBody>
                    <a:bodyPr/>
                    <a:lstStyle/>
                    <a:p>
                      <a:pPr algn="ctr"/>
                      <a:r>
                        <a:rPr lang="en-US" sz="1200" dirty="0" smtClean="0"/>
                        <a:t>MODULES_HIERARCHY</a:t>
                      </a:r>
                      <a:endParaRPr lang="en-US" sz="1200" dirty="0"/>
                    </a:p>
                  </a:txBody>
                  <a:tcPr/>
                </a:tc>
                <a:tc>
                  <a:txBody>
                    <a:bodyPr/>
                    <a:lstStyle/>
                    <a:p>
                      <a:pPr algn="ctr"/>
                      <a:r>
                        <a:rPr lang="en-US" sz="1200" dirty="0" smtClean="0"/>
                        <a:t>PARENT</a:t>
                      </a:r>
                      <a:endParaRPr lang="en-US" sz="1200" dirty="0"/>
                    </a:p>
                  </a:txBody>
                  <a:tcPr/>
                </a:tc>
                <a:tc>
                  <a:txBody>
                    <a:bodyPr/>
                    <a:lstStyle/>
                    <a:p>
                      <a:pPr algn="ctr"/>
                      <a:r>
                        <a:rPr lang="en-US" sz="1200" dirty="0" smtClean="0"/>
                        <a:t>CMSCMDS</a:t>
                      </a:r>
                      <a:endParaRPr lang="en-US" sz="1200" dirty="0"/>
                    </a:p>
                  </a:txBody>
                  <a:tcPr/>
                </a:tc>
              </a:tr>
              <a:tr h="295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MODULES_HIERARCHY</a:t>
                      </a:r>
                    </a:p>
                    <a:p>
                      <a:pPr algn="ctr"/>
                      <a:endParaRPr lang="en-US" sz="1200" dirty="0"/>
                    </a:p>
                  </a:txBody>
                  <a:tcPr/>
                </a:tc>
                <a:tc>
                  <a:txBody>
                    <a:bodyPr/>
                    <a:lstStyle/>
                    <a:p>
                      <a:pPr algn="ctr"/>
                      <a:r>
                        <a:rPr lang="en-US" sz="1200" dirty="0" smtClean="0"/>
                        <a:t>CHILD</a:t>
                      </a:r>
                      <a:endParaRPr lang="en-US" sz="1200" dirty="0"/>
                    </a:p>
                  </a:txBody>
                  <a:tcPr/>
                </a:tc>
                <a:tc>
                  <a:txBody>
                    <a:bodyPr/>
                    <a:lstStyle/>
                    <a:p>
                      <a:pPr algn="ctr"/>
                      <a:r>
                        <a:rPr lang="en-US" sz="1200" dirty="0" smtClean="0"/>
                        <a:t>Command Name</a:t>
                      </a:r>
                      <a:endParaRPr lang="en-US" sz="1200" dirty="0"/>
                    </a:p>
                  </a:txBody>
                  <a:tcPr/>
                </a:tc>
              </a:tr>
              <a:tr h="2493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MODULES_HIERARCHY</a:t>
                      </a:r>
                    </a:p>
                    <a:p>
                      <a:pPr algn="ctr"/>
                      <a:endParaRPr lang="en-US" sz="1200" dirty="0"/>
                    </a:p>
                  </a:txBody>
                  <a:tcPr/>
                </a:tc>
                <a:tc>
                  <a:txBody>
                    <a:bodyPr/>
                    <a:lstStyle/>
                    <a:p>
                      <a:pPr algn="ctr"/>
                      <a:r>
                        <a:rPr lang="en-US" sz="1200" dirty="0" smtClean="0"/>
                        <a:t>GRPPERM</a:t>
                      </a:r>
                      <a:endParaRPr lang="en-US" sz="1200" dirty="0"/>
                    </a:p>
                  </a:txBody>
                  <a:tcPr/>
                </a:tc>
                <a:tc>
                  <a:txBody>
                    <a:bodyPr/>
                    <a:lstStyle/>
                    <a:p>
                      <a:pPr algn="ctr"/>
                      <a:r>
                        <a:rPr lang="en-US" sz="1200" dirty="0" smtClean="0"/>
                        <a:t>2147483647</a:t>
                      </a:r>
                      <a:endParaRPr lang="en-US" sz="1200" dirty="0"/>
                    </a:p>
                  </a:txBody>
                  <a:tcPr/>
                </a:tc>
              </a:tr>
            </a:tbl>
          </a:graphicData>
        </a:graphic>
      </p:graphicFrame>
    </p:spTree>
    <p:extLst>
      <p:ext uri="{BB962C8B-B14F-4D97-AF65-F5344CB8AC3E}">
        <p14:creationId xmlns:p14="http://schemas.microsoft.com/office/powerpoint/2010/main" val="1151520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SOI client is an instance of CORBA client which implements the SOI interface and executes the SOI Commands.</a:t>
            </a:r>
          </a:p>
          <a:p>
            <a:pPr marL="481013" indent="-481013" algn="just"/>
            <a:r>
              <a:rPr lang="en-US" altLang="en-US" sz="2000" kern="0" dirty="0" smtClean="0"/>
              <a:t>It provides a layer between SOI server and external application.</a:t>
            </a:r>
          </a:p>
          <a:p>
            <a:pPr marL="481013" indent="-481013" algn="just"/>
            <a:r>
              <a:rPr lang="en-US" altLang="en-US" sz="2000" kern="0" dirty="0" smtClean="0"/>
              <a:t>As standard CORBA implementation Client and Servers communicates through STUB and SKELETON</a:t>
            </a:r>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2000" kern="0" dirty="0" smtClean="0"/>
          </a:p>
          <a:p>
            <a:pPr marL="481013" indent="-481013" algn="just"/>
            <a:endParaRPr lang="en-US" altLang="en-US" sz="2000" kern="0" dirty="0" smtClean="0"/>
          </a:p>
          <a:p>
            <a:pPr marL="838200" lvl="1" indent="-481013" algn="just"/>
            <a:endParaRPr lang="en-US" sz="1600" kern="0" dirty="0" smtClean="0"/>
          </a:p>
          <a:p>
            <a:pPr marL="838200" lvl="1" indent="-481013" algn="just"/>
            <a:endParaRPr lang="en-US" sz="1600" kern="0" dirty="0"/>
          </a:p>
          <a:p>
            <a:pPr marL="481013" indent="-481013" algn="just"/>
            <a:endParaRPr lang="en-US" altLang="en-US" kern="0" dirty="0" smtClean="0"/>
          </a:p>
          <a:p>
            <a:pPr marL="481013" lvl="1" indent="-481013" algn="just">
              <a:buClr>
                <a:srgbClr val="00A9D4"/>
              </a:buClr>
              <a:buFont typeface="Arial" charset="0"/>
              <a:buChar char="›"/>
            </a:pPr>
            <a:r>
              <a:rPr lang="en-US" altLang="en-US" kern="0" dirty="0" smtClean="0"/>
              <a:t>Pre-compiled stub and skeleton is part of shipment and comes under “soi.jar”</a:t>
            </a:r>
            <a:endParaRPr lang="en-US" altLang="en-US" kern="0" dirty="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537" y="2960482"/>
            <a:ext cx="5191125" cy="197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808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Steps to-be followed </a:t>
            </a:r>
          </a:p>
          <a:p>
            <a:pPr marL="838200" lvl="1" indent="-481013" algn="just"/>
            <a:r>
              <a:rPr lang="en-US" altLang="en-US" sz="1600" kern="0" dirty="0" smtClean="0"/>
              <a:t>Initialize helper class</a:t>
            </a:r>
          </a:p>
          <a:p>
            <a:pPr marL="838200" lvl="1" indent="-481013" algn="just"/>
            <a:r>
              <a:rPr lang="en-US" altLang="en-US" sz="1600" kern="0" dirty="0" smtClean="0"/>
              <a:t>Initialization of ORB (Object Request Broker)</a:t>
            </a:r>
          </a:p>
          <a:p>
            <a:pPr marL="838200" lvl="1" indent="-481013" algn="just"/>
            <a:r>
              <a:rPr lang="en-US" altLang="en-US" sz="1600" kern="0" dirty="0" smtClean="0"/>
              <a:t>Implement Server Lookup and Login</a:t>
            </a:r>
          </a:p>
          <a:p>
            <a:pPr marL="838200" lvl="1" indent="-481013" algn="just"/>
            <a:r>
              <a:rPr lang="en-US" altLang="en-US" sz="1600" kern="0" dirty="0" smtClean="0"/>
              <a:t>Initialize the Business Unit</a:t>
            </a:r>
          </a:p>
          <a:p>
            <a:pPr marL="838200" lvl="1" indent="-481013" algn="just"/>
            <a:r>
              <a:rPr lang="en-US" altLang="en-US" sz="1600" kern="0" dirty="0" smtClean="0"/>
              <a:t>Execute the command </a:t>
            </a:r>
          </a:p>
          <a:p>
            <a:pPr marL="838200" lvl="1" indent="-481013" algn="just"/>
            <a:r>
              <a:rPr lang="en-US" altLang="en-US" sz="1600" kern="0" dirty="0" smtClean="0"/>
              <a:t>Disconnect from server</a:t>
            </a:r>
          </a:p>
          <a:p>
            <a:pPr marL="481013" indent="-481013" algn="just"/>
            <a:r>
              <a:rPr lang="en-US" altLang="en-US" sz="2000" kern="0" dirty="0" smtClean="0"/>
              <a:t>Initialize the helper class</a:t>
            </a:r>
          </a:p>
          <a:p>
            <a:pPr marL="838200" lvl="1" indent="-481013" algn="just"/>
            <a:r>
              <a:rPr lang="en-US" altLang="en-US" sz="1600" kern="0" dirty="0" smtClean="0"/>
              <a:t>Instantiate the “</a:t>
            </a:r>
            <a:r>
              <a:rPr lang="en-US" altLang="en-US" sz="1600" kern="0" dirty="0" err="1" smtClean="0"/>
              <a:t>ExchangeFormatFactory</a:t>
            </a:r>
            <a:r>
              <a:rPr lang="en-US" altLang="en-US" sz="1600" kern="0" dirty="0" smtClean="0"/>
              <a:t>”</a:t>
            </a:r>
          </a:p>
          <a:p>
            <a:pPr marL="1196975" lvl="2" indent="-481013" algn="just"/>
            <a:r>
              <a:rPr lang="en-US" altLang="en-US" sz="1600" kern="0" dirty="0" err="1" smtClean="0"/>
              <a:t>ExchangeFormatFactory.init</a:t>
            </a:r>
            <a:r>
              <a:rPr lang="en-US" altLang="en-US" sz="1600" kern="0" dirty="0" smtClean="0"/>
              <a:t>(new </a:t>
            </a:r>
            <a:r>
              <a:rPr lang="en-US" altLang="en-US" sz="1600" kern="0" dirty="0" err="1" smtClean="0"/>
              <a:t>DefaultSVLObjectFactory</a:t>
            </a:r>
            <a:r>
              <a:rPr lang="en-US" altLang="en-US" sz="1600" kern="0" dirty="0" smtClean="0"/>
              <a:t>);</a:t>
            </a:r>
          </a:p>
          <a:p>
            <a:pPr marL="838200" lvl="1" indent="-481013" algn="just"/>
            <a:r>
              <a:rPr lang="en-US" altLang="en-US" sz="1600" kern="0" dirty="0" smtClean="0"/>
              <a:t>Used to retrieve the SOI entry point</a:t>
            </a:r>
          </a:p>
          <a:p>
            <a:pPr marL="838200" lvl="1" indent="-481013" algn="just"/>
            <a:r>
              <a:rPr lang="en-US" altLang="en-US" sz="1600" kern="0" dirty="0" smtClean="0"/>
              <a:t>Used to create all </a:t>
            </a:r>
            <a:r>
              <a:rPr lang="en-US" altLang="en-US" sz="1600" kern="0" dirty="0" err="1" smtClean="0"/>
              <a:t>SVLObjects</a:t>
            </a:r>
            <a:endParaRPr lang="en-US" altLang="en-US" sz="1600" kern="0" dirty="0" smtClean="0"/>
          </a:p>
          <a:p>
            <a:pPr marL="838200" lvl="1" indent="-481013" algn="just"/>
            <a:r>
              <a:rPr lang="en-US" altLang="en-US" sz="1600" kern="0" dirty="0" smtClean="0"/>
              <a:t>Register the parameter list into “</a:t>
            </a:r>
            <a:r>
              <a:rPr lang="en-US" altLang="en-US" sz="1600" kern="0" dirty="0" err="1" smtClean="0"/>
              <a:t>ServiceLayerIntrospector</a:t>
            </a:r>
            <a:r>
              <a:rPr lang="en-US" altLang="en-US" sz="1600" kern="0" dirty="0" smtClean="0"/>
              <a:t>” to load the input and output parameter values from CDF.</a:t>
            </a:r>
            <a:endParaRPr lang="en-US" altLang="en-US" sz="1600" kern="0" dirty="0"/>
          </a:p>
          <a:p>
            <a:pPr marL="357187" lvl="1" indent="0" algn="just">
              <a:buNone/>
            </a:pP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60" y="5713082"/>
            <a:ext cx="7839322" cy="782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6278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Registry configuration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Registry – A concept to access the configuration repository, maintained externally.</a:t>
            </a:r>
          </a:p>
          <a:p>
            <a:pPr marL="481013" indent="-481013"/>
            <a:r>
              <a:rPr lang="en-US" altLang="en-US" sz="2000" kern="0" dirty="0" smtClean="0"/>
              <a:t>Each component maintains localized configuration information into own Registry file.</a:t>
            </a:r>
          </a:p>
          <a:p>
            <a:pPr marL="481013" indent="-481013"/>
            <a:r>
              <a:rPr lang="en-US" altLang="en-US" sz="2000" kern="0" dirty="0" smtClean="0"/>
              <a:t>Type of Registry –</a:t>
            </a:r>
          </a:p>
          <a:p>
            <a:pPr marL="838200" lvl="1" indent="-481013"/>
            <a:r>
              <a:rPr lang="en-GB" altLang="en-US" sz="1400" kern="0" dirty="0" smtClean="0"/>
              <a:t>Common Registry</a:t>
            </a:r>
          </a:p>
          <a:p>
            <a:pPr marL="838200" lvl="1" indent="-481013"/>
            <a:r>
              <a:rPr lang="en-GB" altLang="en-US" sz="1400" kern="0" dirty="0" smtClean="0"/>
              <a:t>Component Specific Registry</a:t>
            </a:r>
          </a:p>
          <a:p>
            <a:pPr marL="838200" lvl="1" indent="-481013"/>
            <a:r>
              <a:rPr lang="en-GB" altLang="en-US" sz="1400" kern="0" dirty="0" smtClean="0"/>
              <a:t>Main Registry</a:t>
            </a:r>
          </a:p>
          <a:p>
            <a:pPr marL="481013" indent="-481013"/>
            <a:r>
              <a:rPr lang="en-GB" altLang="en-US" sz="2000" kern="0" dirty="0" smtClean="0"/>
              <a:t>On loading the component, “Registry.xml” is the file which is first considered to be loaded by server frame work – known as main registry file of component.</a:t>
            </a:r>
          </a:p>
          <a:p>
            <a:pPr marL="481013" indent="-481013"/>
            <a:r>
              <a:rPr lang="en-GB" altLang="en-US" sz="2000" kern="0" dirty="0" smtClean="0"/>
              <a:t>Main registry maintains the link of other files / directory with other configuration data.</a:t>
            </a:r>
          </a:p>
          <a:p>
            <a:pPr marL="481013" indent="-481013"/>
            <a:r>
              <a:rPr lang="en-GB" altLang="en-US" sz="2000" kern="0" dirty="0" smtClean="0"/>
              <a:t>Common registry files are kept not in the component directory but in parent directory – “resource”</a:t>
            </a:r>
          </a:p>
          <a:p>
            <a:pPr marL="0" indent="0">
              <a:buNone/>
            </a:pPr>
            <a:endParaRPr lang="en-GB" altLang="en-US" sz="2000" kern="0" dirty="0" smtClean="0"/>
          </a:p>
          <a:p>
            <a:pPr marL="481013" indent="-481013"/>
            <a:endParaRPr lang="en-GB" altLang="en-US" sz="2000" kern="0" dirty="0" smtClean="0"/>
          </a:p>
          <a:p>
            <a:pPr marL="838200" lvl="1" indent="-481013"/>
            <a:endParaRPr lang="en-GB" altLang="en-US" sz="1600" kern="0" dirty="0" smtClean="0"/>
          </a:p>
          <a:p>
            <a:pPr marL="481013" indent="-481013"/>
            <a:endParaRPr lang="en-GB" altLang="en-US" sz="2000" kern="0" dirty="0" smtClean="0"/>
          </a:p>
        </p:txBody>
      </p:sp>
    </p:spTree>
    <p:extLst>
      <p:ext uri="{BB962C8B-B14F-4D97-AF65-F5344CB8AC3E}">
        <p14:creationId xmlns:p14="http://schemas.microsoft.com/office/powerpoint/2010/main" val="1463678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Initialize the ORB</a:t>
            </a:r>
          </a:p>
          <a:p>
            <a:pPr marL="838200" lvl="1" indent="-481013" algn="just"/>
            <a:r>
              <a:rPr lang="en-US" altLang="en-US" sz="1600" kern="0" dirty="0" smtClean="0"/>
              <a:t>Before ORB initialization, all properties value of “</a:t>
            </a:r>
            <a:r>
              <a:rPr lang="en-US" altLang="en-US" sz="1600" kern="0" dirty="0" err="1" smtClean="0"/>
              <a:t>orb.properties</a:t>
            </a:r>
            <a:r>
              <a:rPr lang="en-US" altLang="en-US" sz="1600" kern="0" dirty="0" smtClean="0"/>
              <a:t>” need to be loaded into System properties</a:t>
            </a:r>
          </a:p>
          <a:p>
            <a:pPr marL="1196975" lvl="2" indent="-481013" algn="just"/>
            <a:r>
              <a:rPr lang="en-US" altLang="en-US" sz="1600" kern="0" dirty="0" smtClean="0"/>
              <a:t>Create new properties object</a:t>
            </a:r>
          </a:p>
          <a:p>
            <a:pPr marL="1557338" lvl="3" indent="-481013" algn="just"/>
            <a:r>
              <a:rPr lang="en-US" altLang="en-US" sz="1600" kern="0" dirty="0" smtClean="0"/>
              <a:t>Properties </a:t>
            </a:r>
            <a:r>
              <a:rPr lang="en-US" altLang="en-US" sz="1600" kern="0" dirty="0" err="1" smtClean="0"/>
              <a:t>orbProp</a:t>
            </a:r>
            <a:r>
              <a:rPr lang="en-US" altLang="en-US" sz="1600" kern="0" dirty="0" smtClean="0"/>
              <a:t> = new Properties();</a:t>
            </a:r>
          </a:p>
          <a:p>
            <a:pPr marL="1196975" lvl="2" indent="-481013" algn="just"/>
            <a:r>
              <a:rPr lang="en-US" altLang="en-US" sz="1600" kern="0" dirty="0" smtClean="0"/>
              <a:t>Read </a:t>
            </a:r>
            <a:r>
              <a:rPr lang="en-US" altLang="en-US" sz="1600" kern="0" dirty="0" err="1" smtClean="0"/>
              <a:t>orb.properties</a:t>
            </a:r>
            <a:r>
              <a:rPr lang="en-US" altLang="en-US" sz="1600" kern="0" dirty="0" smtClean="0"/>
              <a:t> file</a:t>
            </a:r>
          </a:p>
          <a:p>
            <a:pPr marL="1557338" lvl="3" indent="-481013" algn="just"/>
            <a:r>
              <a:rPr lang="en-US" altLang="en-US" sz="1600" kern="0" dirty="0" err="1" smtClean="0"/>
              <a:t>InputStream</a:t>
            </a:r>
            <a:r>
              <a:rPr lang="en-US" altLang="en-US" sz="1600" kern="0" dirty="0" smtClean="0"/>
              <a:t> </a:t>
            </a:r>
            <a:r>
              <a:rPr lang="en-US" altLang="en-US" sz="1600" kern="0" dirty="0" err="1" smtClean="0"/>
              <a:t>orbStream</a:t>
            </a:r>
            <a:r>
              <a:rPr lang="en-US" altLang="en-US" sz="1600" kern="0" dirty="0" smtClean="0"/>
              <a:t> = </a:t>
            </a:r>
            <a:r>
              <a:rPr lang="en-US" altLang="en-US" sz="1600" kern="0" dirty="0" err="1" smtClean="0"/>
              <a:t>ClassLoader.getSystemResourceAsStream</a:t>
            </a:r>
            <a:r>
              <a:rPr lang="en-US" altLang="en-US" sz="1600" kern="0" dirty="0" smtClean="0"/>
              <a:t>( “</a:t>
            </a:r>
            <a:r>
              <a:rPr lang="en-US" altLang="en-US" sz="1600" kern="0" dirty="0" err="1" smtClean="0"/>
              <a:t>orb.properties</a:t>
            </a:r>
            <a:r>
              <a:rPr lang="en-US" altLang="en-US" sz="1600" kern="0" dirty="0" smtClean="0"/>
              <a:t>”)</a:t>
            </a:r>
          </a:p>
          <a:p>
            <a:pPr marL="1196975" lvl="2" indent="-481013" algn="just"/>
            <a:r>
              <a:rPr lang="en-US" altLang="en-US" sz="1600" kern="0" dirty="0" smtClean="0"/>
              <a:t>Load the input stream into property object</a:t>
            </a:r>
          </a:p>
          <a:p>
            <a:pPr marL="1557338" lvl="3" indent="-481013" algn="just"/>
            <a:r>
              <a:rPr lang="en-US" altLang="en-US" sz="1600" kern="0" dirty="0" err="1" smtClean="0"/>
              <a:t>orbProp.load</a:t>
            </a:r>
            <a:r>
              <a:rPr lang="en-US" altLang="en-US" sz="1600" kern="0" dirty="0" smtClean="0"/>
              <a:t>(</a:t>
            </a:r>
            <a:r>
              <a:rPr lang="en-US" altLang="en-US" sz="1600" kern="0" dirty="0" err="1" smtClean="0"/>
              <a:t>orbStream</a:t>
            </a:r>
            <a:r>
              <a:rPr lang="en-US" altLang="en-US" sz="1600" kern="0" dirty="0" smtClean="0"/>
              <a:t>);</a:t>
            </a:r>
          </a:p>
          <a:p>
            <a:pPr marL="1196975" lvl="2" indent="-481013" algn="just"/>
            <a:r>
              <a:rPr lang="en-US" altLang="en-US" sz="1600" kern="0" dirty="0" smtClean="0"/>
              <a:t>Load </a:t>
            </a:r>
            <a:r>
              <a:rPr lang="en-US" altLang="en-US" sz="1600" kern="0" dirty="0" err="1" smtClean="0"/>
              <a:t>orb.properties</a:t>
            </a:r>
            <a:r>
              <a:rPr lang="en-US" altLang="en-US" sz="1600" kern="0" dirty="0" smtClean="0"/>
              <a:t> into System properties</a:t>
            </a:r>
          </a:p>
          <a:p>
            <a:pPr marL="1557338" lvl="3" indent="-481013" algn="just"/>
            <a:r>
              <a:rPr lang="en-US" altLang="en-US" sz="1600" kern="0" dirty="0" err="1" smtClean="0"/>
              <a:t>System.getProperties.putAll</a:t>
            </a:r>
            <a:r>
              <a:rPr lang="en-US" altLang="en-US" sz="1600" kern="0" dirty="0"/>
              <a:t> </a:t>
            </a:r>
            <a:r>
              <a:rPr lang="en-US" altLang="en-US" sz="1600" kern="0" dirty="0" smtClean="0"/>
              <a:t>(</a:t>
            </a:r>
            <a:r>
              <a:rPr lang="en-US" altLang="en-US" sz="1600" kern="0" dirty="0" err="1" smtClean="0"/>
              <a:t>orbProp</a:t>
            </a:r>
            <a:r>
              <a:rPr lang="en-US" altLang="en-US" sz="1600" kern="0" dirty="0" smtClean="0"/>
              <a:t>);</a:t>
            </a:r>
          </a:p>
          <a:p>
            <a:pPr marL="838200" lvl="1" indent="-481013" algn="just"/>
            <a:r>
              <a:rPr lang="en-US" altLang="en-US" sz="1600" kern="0" dirty="0" smtClean="0"/>
              <a:t>Initialize the ORB with the configuration parameter of </a:t>
            </a:r>
            <a:r>
              <a:rPr lang="en-US" altLang="en-US" sz="1600" kern="0" dirty="0" err="1" smtClean="0"/>
              <a:t>orb.properties</a:t>
            </a:r>
            <a:endParaRPr lang="en-US" altLang="en-US" sz="1600" kern="0" dirty="0" smtClean="0"/>
          </a:p>
          <a:p>
            <a:pPr marL="1196975" lvl="2" indent="-481013" algn="just"/>
            <a:r>
              <a:rPr lang="en-US" altLang="en-US" sz="1600" kern="0" dirty="0" err="1" smtClean="0"/>
              <a:t>CORBAAdapter.instance</a:t>
            </a:r>
            <a:r>
              <a:rPr lang="en-US" altLang="en-US" sz="1600" kern="0" dirty="0" smtClean="0"/>
              <a:t>().</a:t>
            </a:r>
            <a:r>
              <a:rPr lang="en-US" altLang="en-US" sz="1600" kern="0" dirty="0" err="1" smtClean="0"/>
              <a:t>initORB</a:t>
            </a:r>
            <a:r>
              <a:rPr lang="en-US" altLang="en-US" sz="1600" kern="0" dirty="0" smtClean="0"/>
              <a:t>(null);</a:t>
            </a:r>
          </a:p>
          <a:p>
            <a:pPr marL="1196975" lvl="2" indent="-481013" algn="just"/>
            <a:endParaRPr lang="en-US" altLang="en-US" sz="1600" kern="0" dirty="0"/>
          </a:p>
          <a:p>
            <a:pPr marL="357187" lvl="1" indent="0" algn="just">
              <a:buNone/>
            </a:pPr>
            <a:r>
              <a:rPr lang="en-US" sz="1600" i="1" dirty="0" smtClean="0">
                <a:sym typeface="Wingdings"/>
              </a:rPr>
              <a:t></a:t>
            </a:r>
            <a:r>
              <a:rPr lang="en-US" sz="1600" i="1" dirty="0" smtClean="0"/>
              <a:t> Note :: </a:t>
            </a:r>
            <a:r>
              <a:rPr lang="en-US" sz="1600" i="1" dirty="0" err="1" smtClean="0"/>
              <a:t>CORBAAdapter</a:t>
            </a:r>
            <a:r>
              <a:rPr lang="en-US" sz="1600" i="1" dirty="0" smtClean="0"/>
              <a:t> is a single tone class of common framework. </a:t>
            </a:r>
            <a:endParaRPr lang="en-US" sz="16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spTree>
    <p:extLst>
      <p:ext uri="{BB962C8B-B14F-4D97-AF65-F5344CB8AC3E}">
        <p14:creationId xmlns:p14="http://schemas.microsoft.com/office/powerpoint/2010/main" val="2756819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Server Look up and connect</a:t>
            </a:r>
          </a:p>
          <a:p>
            <a:pPr marL="838200" lvl="1" indent="-481013" algn="just"/>
            <a:r>
              <a:rPr lang="en-US" altLang="en-US" sz="1200" kern="0" dirty="0" smtClean="0"/>
              <a:t>Initialize the naming service</a:t>
            </a:r>
          </a:p>
          <a:p>
            <a:pPr marL="1196975" lvl="2" indent="-481013" algn="just"/>
            <a:r>
              <a:rPr lang="en-US" altLang="en-US" sz="1200" kern="0" dirty="0" err="1" smtClean="0"/>
              <a:t>NamingContextExt</a:t>
            </a:r>
            <a:r>
              <a:rPr lang="en-US" altLang="en-US" sz="1200" kern="0" dirty="0" smtClean="0"/>
              <a:t> </a:t>
            </a:r>
            <a:r>
              <a:rPr lang="en-US" altLang="en-US" sz="1200" kern="0" dirty="0" err="1" smtClean="0"/>
              <a:t>iniNameContext</a:t>
            </a:r>
            <a:r>
              <a:rPr lang="en-US" altLang="en-US" sz="1200" kern="0" dirty="0" smtClean="0"/>
              <a:t> = </a:t>
            </a:r>
            <a:r>
              <a:rPr lang="en-US" altLang="en-US" sz="1200" kern="0" dirty="0" err="1" smtClean="0"/>
              <a:t>CORBAAdapter.instance</a:t>
            </a:r>
            <a:r>
              <a:rPr lang="en-US" altLang="en-US" sz="1200" kern="0" dirty="0" smtClean="0"/>
              <a:t>().</a:t>
            </a:r>
            <a:r>
              <a:rPr lang="en-US" altLang="en-US" sz="1200" kern="0" dirty="0" err="1" smtClean="0"/>
              <a:t>getInitialNamingContext</a:t>
            </a:r>
            <a:r>
              <a:rPr lang="en-US" altLang="en-US" sz="1200" kern="0" dirty="0" smtClean="0"/>
              <a:t>();</a:t>
            </a:r>
          </a:p>
          <a:p>
            <a:pPr marL="838200" lvl="1" indent="-481013" algn="just"/>
            <a:r>
              <a:rPr lang="en-US" altLang="en-US" sz="1200" kern="0" dirty="0" smtClean="0"/>
              <a:t>Find the CORBA object from the naming service</a:t>
            </a:r>
          </a:p>
          <a:p>
            <a:pPr marL="1196975" lvl="2" indent="-481013" algn="just"/>
            <a:r>
              <a:rPr lang="en-US" altLang="en-US" sz="1200" kern="0" dirty="0" smtClean="0"/>
              <a:t>Object </a:t>
            </a:r>
            <a:r>
              <a:rPr lang="en-US" altLang="en-US" sz="1200" kern="0" dirty="0" err="1" smtClean="0"/>
              <a:t>corbaObject</a:t>
            </a:r>
            <a:r>
              <a:rPr lang="en-US" altLang="en-US" sz="1200" kern="0" dirty="0" smtClean="0"/>
              <a:t> = </a:t>
            </a:r>
            <a:r>
              <a:rPr lang="en-US" altLang="en-US" sz="1200" kern="0" dirty="0" err="1" smtClean="0"/>
              <a:t>CORBAAdapter.instance</a:t>
            </a:r>
            <a:r>
              <a:rPr lang="en-US" altLang="en-US" sz="1200" kern="0" dirty="0" smtClean="0"/>
              <a:t>().</a:t>
            </a:r>
            <a:r>
              <a:rPr lang="en-US" altLang="en-US" sz="1200" kern="0" dirty="0" err="1" smtClean="0"/>
              <a:t>findCorbaObject</a:t>
            </a:r>
            <a:r>
              <a:rPr lang="en-US" altLang="en-US" sz="1200" kern="0" dirty="0" smtClean="0"/>
              <a:t>(</a:t>
            </a:r>
            <a:r>
              <a:rPr lang="en-US" altLang="en-US" sz="1200" kern="0" dirty="0" err="1" smtClean="0"/>
              <a:t>iniNameContext</a:t>
            </a:r>
            <a:r>
              <a:rPr lang="en-US" altLang="en-US" sz="1200" kern="0" dirty="0" smtClean="0"/>
              <a:t>, TARGET_SERVER)</a:t>
            </a:r>
          </a:p>
          <a:p>
            <a:pPr marL="1196975" lvl="2" indent="-481013" algn="just"/>
            <a:r>
              <a:rPr lang="en-US" altLang="en-US" sz="1200" kern="0" dirty="0" smtClean="0"/>
              <a:t>[ TARGET_SERVER is a macro to hold the value of federated factory in the registry of naming service</a:t>
            </a:r>
          </a:p>
          <a:p>
            <a:pPr marL="1557338" lvl="3" indent="-481013" algn="just"/>
            <a:r>
              <a:rPr lang="en-US" altLang="en-US" sz="1200" kern="0" dirty="0" smtClean="0"/>
              <a:t>“com/lhs/public/</a:t>
            </a:r>
            <a:r>
              <a:rPr lang="en-US" altLang="en-US" sz="1200" kern="0" dirty="0" err="1" smtClean="0"/>
              <a:t>soi</a:t>
            </a:r>
            <a:r>
              <a:rPr lang="en-US" altLang="en-US" sz="1200" kern="0" dirty="0" smtClean="0"/>
              <a:t>/fedfactory1”</a:t>
            </a:r>
          </a:p>
          <a:p>
            <a:pPr marL="838200" lvl="1" indent="-481013" algn="just"/>
            <a:r>
              <a:rPr lang="en-US" altLang="en-US" sz="1200" kern="0" dirty="0" smtClean="0"/>
              <a:t>Get the service root of federated factory from the naming service</a:t>
            </a:r>
          </a:p>
          <a:p>
            <a:pPr marL="1196975" lvl="2" indent="-481013" algn="just"/>
            <a:r>
              <a:rPr lang="en-US" altLang="en-US" sz="1200" kern="0" dirty="0" err="1" smtClean="0"/>
              <a:t>RootAccessor</a:t>
            </a:r>
            <a:r>
              <a:rPr lang="en-US" altLang="en-US" sz="1200" kern="0" dirty="0" smtClean="0"/>
              <a:t> </a:t>
            </a:r>
            <a:r>
              <a:rPr lang="en-US" altLang="en-US" sz="1200" kern="0" dirty="0" err="1" smtClean="0"/>
              <a:t>serviceRoot</a:t>
            </a:r>
            <a:r>
              <a:rPr lang="en-US" altLang="en-US" sz="1200" kern="0" dirty="0" smtClean="0"/>
              <a:t> = </a:t>
            </a:r>
            <a:r>
              <a:rPr lang="en-US" altLang="en-US" sz="1200" kern="0" dirty="0" err="1" smtClean="0"/>
              <a:t>ExchangeFormatFactory.instance</a:t>
            </a:r>
            <a:r>
              <a:rPr lang="en-US" altLang="en-US" sz="1200" kern="0" dirty="0" smtClean="0"/>
              <a:t>().</a:t>
            </a:r>
            <a:r>
              <a:rPr lang="en-US" altLang="en-US" sz="1200" kern="0" dirty="0" err="1" smtClean="0"/>
              <a:t>createRootAccessor</a:t>
            </a:r>
            <a:r>
              <a:rPr lang="en-US" altLang="en-US" sz="1200" kern="0" dirty="0" smtClean="0"/>
              <a:t> (</a:t>
            </a:r>
            <a:r>
              <a:rPr lang="en-US" altLang="en-US" sz="1200" kern="0" dirty="0" err="1" smtClean="0"/>
              <a:t>corbaObject</a:t>
            </a:r>
            <a:r>
              <a:rPr lang="en-US" altLang="en-US" sz="1200" kern="0" dirty="0" smtClean="0"/>
              <a:t>)</a:t>
            </a:r>
          </a:p>
          <a:p>
            <a:pPr marL="838200" lvl="1" indent="-481013" algn="just"/>
            <a:r>
              <a:rPr lang="en-US" altLang="en-US" sz="1200" kern="0" dirty="0" smtClean="0"/>
              <a:t>Login to the server by user name and password. </a:t>
            </a:r>
            <a:endParaRPr lang="en-US" altLang="en-US" sz="1200" kern="0" dirty="0"/>
          </a:p>
          <a:p>
            <a:pPr marL="838200" lvl="1" indent="-481013" algn="just"/>
            <a:r>
              <a:rPr lang="en-US" altLang="en-US" sz="1200" kern="0" dirty="0" smtClean="0"/>
              <a:t>Credential is checked by security server registered in the federated factory and returns the access</a:t>
            </a:r>
          </a:p>
          <a:p>
            <a:pPr marL="1196975" lvl="2" indent="-481013" algn="just"/>
            <a:r>
              <a:rPr lang="en-US" altLang="en-US" sz="1200" kern="0" dirty="0" err="1" smtClean="0"/>
              <a:t>AccessorFactory</a:t>
            </a:r>
            <a:r>
              <a:rPr lang="en-US" altLang="en-US" sz="1200" kern="0" dirty="0" smtClean="0"/>
              <a:t>  _</a:t>
            </a:r>
            <a:r>
              <a:rPr lang="en-US" altLang="en-US" sz="1200" kern="0" dirty="0" err="1" smtClean="0"/>
              <a:t>accessFactory</a:t>
            </a:r>
            <a:r>
              <a:rPr lang="en-US" altLang="en-US" sz="1200" kern="0" dirty="0" smtClean="0"/>
              <a:t>  = </a:t>
            </a:r>
            <a:r>
              <a:rPr lang="en-US" altLang="en-US" sz="1200" kern="0" dirty="0" err="1" smtClean="0"/>
              <a:t>serviceRoot.login</a:t>
            </a:r>
            <a:r>
              <a:rPr lang="en-US" altLang="en-US" sz="1200" kern="0" dirty="0" smtClean="0"/>
              <a:t>(&lt;UID&gt;, &lt;PASSWD&gt;, null);</a:t>
            </a:r>
          </a:p>
          <a:p>
            <a:pPr marL="838200" lvl="1" indent="-481013" algn="just"/>
            <a:r>
              <a:rPr lang="en-US" altLang="en-US" sz="1200" kern="0" dirty="0" smtClean="0"/>
              <a:t>Get the client session object to access the services of CIL for specific version</a:t>
            </a:r>
          </a:p>
          <a:p>
            <a:pPr marL="1196975" lvl="2" indent="-481013" algn="just"/>
            <a:r>
              <a:rPr lang="en-US" altLang="en-US" sz="1200" kern="0" dirty="0" err="1" smtClean="0"/>
              <a:t>ServiceAccessor</a:t>
            </a:r>
            <a:r>
              <a:rPr lang="en-US" altLang="en-US" sz="1200" kern="0" dirty="0" smtClean="0"/>
              <a:t> _</a:t>
            </a:r>
            <a:r>
              <a:rPr lang="en-US" altLang="en-US" sz="1200" kern="0" dirty="0" err="1" smtClean="0"/>
              <a:t>servAccessor</a:t>
            </a:r>
            <a:r>
              <a:rPr lang="en-US" altLang="en-US" sz="1200" kern="0" dirty="0" smtClean="0"/>
              <a:t> = _</a:t>
            </a:r>
            <a:r>
              <a:rPr lang="en-US" altLang="en-US" sz="1200" kern="0" dirty="0" err="1" smtClean="0"/>
              <a:t>accessFactory.getServiceAccessor</a:t>
            </a:r>
            <a:r>
              <a:rPr lang="en-US" altLang="en-US" sz="1200" kern="0" dirty="0" smtClean="0"/>
              <a:t>(“CIL”, &lt;version&gt;)</a:t>
            </a:r>
          </a:p>
          <a:p>
            <a:pPr marL="1196975" lvl="2" indent="-481013" algn="just"/>
            <a:endParaRPr lang="en-US" altLang="en-US" sz="1200" kern="0" dirty="0" smtClean="0"/>
          </a:p>
          <a:p>
            <a:pPr marL="357187" lvl="1" indent="0" algn="just">
              <a:buNone/>
            </a:pPr>
            <a:r>
              <a:rPr lang="en-US" sz="1200" i="1" dirty="0" smtClean="0">
                <a:sym typeface="Wingdings"/>
              </a:rPr>
              <a:t></a:t>
            </a:r>
            <a:r>
              <a:rPr lang="en-US" sz="1200" i="1" dirty="0" smtClean="0"/>
              <a:t> </a:t>
            </a:r>
            <a:r>
              <a:rPr lang="en-US" sz="1200" i="1" dirty="0"/>
              <a:t>Note </a:t>
            </a:r>
            <a:r>
              <a:rPr lang="en-US" sz="1200" i="1" dirty="0" smtClean="0"/>
              <a:t>::  Now </a:t>
            </a:r>
            <a:r>
              <a:rPr lang="en-US" sz="1200" i="1" dirty="0" err="1" smtClean="0"/>
              <a:t>ServiceAccessor</a:t>
            </a:r>
            <a:r>
              <a:rPr lang="en-US" sz="1200" i="1" dirty="0" smtClean="0"/>
              <a:t> object “_</a:t>
            </a:r>
            <a:r>
              <a:rPr lang="en-US" sz="1200" i="1" dirty="0" err="1" smtClean="0"/>
              <a:t>servAccessor</a:t>
            </a:r>
            <a:r>
              <a:rPr lang="en-US" sz="1200" i="1" dirty="0" smtClean="0"/>
              <a:t>” is ready to execute any command</a:t>
            </a:r>
            <a:endParaRPr lang="en-US" altLang="en-US" sz="1200" kern="0" dirty="0" smtClean="0"/>
          </a:p>
          <a:p>
            <a:pPr marL="1196975" lvl="2" indent="-481013" algn="just"/>
            <a:endParaRPr lang="en-US" altLang="en-US" sz="1200" kern="0" dirty="0" smtClean="0"/>
          </a:p>
          <a:p>
            <a:pPr marL="481013" indent="-481013" algn="just"/>
            <a:r>
              <a:rPr lang="en-US" altLang="en-US" sz="2000" kern="0" dirty="0" smtClean="0"/>
              <a:t>Initialize  the Business unit (execute “SESSION.CHANGE”) – is the first command to execute after having the session handle.</a:t>
            </a:r>
          </a:p>
          <a:p>
            <a:pPr marL="481013" indent="-481013" algn="just"/>
            <a:r>
              <a:rPr lang="en-US" altLang="en-US" sz="2000" kern="0" dirty="0" smtClean="0"/>
              <a:t>This command is used to set different session variable – mostly used to set the Business Unit</a:t>
            </a:r>
          </a:p>
          <a:p>
            <a:pPr marL="838200" lvl="1" indent="-481013" algn="just"/>
            <a:endParaRPr lang="en-US" altLang="en-US" sz="1600" kern="0" dirty="0"/>
          </a:p>
          <a:p>
            <a:pPr marL="481013" indent="-481013" algn="just"/>
            <a:endParaRPr lang="en-US" altLang="en-US" sz="1600" kern="0" dirty="0" smtClean="0"/>
          </a:p>
          <a:p>
            <a:pPr marL="1196975" lvl="2" indent="-481013" algn="just"/>
            <a:endParaRPr lang="en-US" altLang="en-US" sz="12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spTree>
    <p:extLst>
      <p:ext uri="{BB962C8B-B14F-4D97-AF65-F5344CB8AC3E}">
        <p14:creationId xmlns:p14="http://schemas.microsoft.com/office/powerpoint/2010/main" val="785168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Execute SESSION.CHANGE to set the BU-ID</a:t>
            </a:r>
          </a:p>
          <a:p>
            <a:pPr marL="838200" lvl="1" indent="-481013" algn="just"/>
            <a:r>
              <a:rPr lang="en-US" altLang="en-US" sz="1600" kern="0" dirty="0" smtClean="0"/>
              <a:t>It accepts the different configuration parameters as “name-value” pair in list.</a:t>
            </a:r>
          </a:p>
          <a:p>
            <a:pPr marL="357187" lvl="1" indent="0" algn="just">
              <a:buNone/>
            </a:pPr>
            <a:endParaRPr lang="en-US" altLang="en-US" sz="1600" kern="0" dirty="0" smtClean="0"/>
          </a:p>
          <a:p>
            <a:pPr marL="838200" lvl="1" indent="-481013" algn="just"/>
            <a:r>
              <a:rPr lang="en-US" altLang="en-US" sz="1200" kern="0" dirty="0" smtClean="0"/>
              <a:t>Create the </a:t>
            </a:r>
            <a:r>
              <a:rPr lang="en-US" altLang="en-US" sz="1200" kern="0" dirty="0" err="1" smtClean="0"/>
              <a:t>SVLObject</a:t>
            </a:r>
            <a:r>
              <a:rPr lang="en-US" altLang="en-US" sz="1200" kern="0" dirty="0" smtClean="0"/>
              <a:t> </a:t>
            </a:r>
          </a:p>
          <a:p>
            <a:pPr marL="1196975" lvl="2" indent="-481013" algn="just"/>
            <a:r>
              <a:rPr lang="en-US" altLang="en-US" sz="1200" kern="0" dirty="0" err="1" smtClean="0"/>
              <a:t>SVLObject</a:t>
            </a:r>
            <a:r>
              <a:rPr lang="en-US" altLang="en-US" sz="1200" kern="0" dirty="0" smtClean="0"/>
              <a:t> </a:t>
            </a:r>
            <a:r>
              <a:rPr lang="en-US" altLang="en-US" sz="1200" kern="0" dirty="0" err="1" smtClean="0"/>
              <a:t>inp</a:t>
            </a:r>
            <a:r>
              <a:rPr lang="en-US" altLang="en-US" sz="1200" kern="0" dirty="0" smtClean="0"/>
              <a:t> = </a:t>
            </a:r>
            <a:r>
              <a:rPr lang="en-US" altLang="en-US" sz="1200" kern="0" dirty="0" err="1" smtClean="0"/>
              <a:t>ExchangeFormatFactory.instance</a:t>
            </a:r>
            <a:r>
              <a:rPr lang="en-US" altLang="en-US" sz="1200" kern="0" dirty="0" smtClean="0"/>
              <a:t>().</a:t>
            </a:r>
            <a:r>
              <a:rPr lang="en-US" altLang="en-US" sz="1200" kern="0" dirty="0" err="1" smtClean="0"/>
              <a:t>createSVLObject</a:t>
            </a:r>
            <a:r>
              <a:rPr lang="en-US" altLang="en-US" sz="1200" kern="0" dirty="0" smtClean="0"/>
              <a:t>();</a:t>
            </a:r>
          </a:p>
          <a:p>
            <a:pPr marL="715962" lvl="2" indent="0" algn="just">
              <a:buNone/>
            </a:pPr>
            <a:endParaRPr lang="en-US" altLang="en-US" sz="1200" kern="0" dirty="0" smtClean="0"/>
          </a:p>
          <a:p>
            <a:pPr marL="838200" lvl="1" indent="-481013" algn="just"/>
            <a:r>
              <a:rPr lang="en-US" altLang="en-US" sz="1200" kern="0" dirty="0" smtClean="0"/>
              <a:t>Create </a:t>
            </a:r>
            <a:r>
              <a:rPr lang="en-US" altLang="en-US" sz="1200" kern="0" dirty="0" err="1" smtClean="0"/>
              <a:t>SVLObject</a:t>
            </a:r>
            <a:r>
              <a:rPr lang="en-US" altLang="en-US" sz="1200" kern="0" dirty="0" smtClean="0"/>
              <a:t> List</a:t>
            </a:r>
          </a:p>
          <a:p>
            <a:pPr marL="1196975" lvl="2" indent="-481013" algn="just"/>
            <a:r>
              <a:rPr lang="en-US" altLang="en-US" sz="1200" kern="0" dirty="0" err="1" smtClean="0"/>
              <a:t>SVLObjectList</a:t>
            </a:r>
            <a:r>
              <a:rPr lang="en-US" altLang="en-US" sz="1200" kern="0" dirty="0" smtClean="0"/>
              <a:t> </a:t>
            </a:r>
            <a:r>
              <a:rPr lang="en-US" altLang="en-US" sz="1200" kern="0" dirty="0" err="1" smtClean="0"/>
              <a:t>list_inp</a:t>
            </a:r>
            <a:r>
              <a:rPr lang="en-US" altLang="en-US" sz="1200" kern="0" dirty="0" smtClean="0"/>
              <a:t> = </a:t>
            </a:r>
            <a:r>
              <a:rPr lang="en-US" altLang="en-US" sz="1200" kern="0" dirty="0" err="1" smtClean="0"/>
              <a:t>ExchangeFormatFactory.instance</a:t>
            </a:r>
            <a:r>
              <a:rPr lang="en-US" altLang="en-US" sz="1200" kern="0" dirty="0" smtClean="0"/>
              <a:t>().</a:t>
            </a:r>
            <a:r>
              <a:rPr lang="en-US" altLang="en-US" sz="1200" kern="0" dirty="0" err="1" smtClean="0"/>
              <a:t>createSVLObjectList</a:t>
            </a:r>
            <a:r>
              <a:rPr lang="en-US" altLang="en-US" sz="1200" kern="0" dirty="0" smtClean="0"/>
              <a:t>();</a:t>
            </a:r>
          </a:p>
          <a:p>
            <a:pPr marL="715962" lvl="2" indent="0" algn="just">
              <a:buNone/>
            </a:pPr>
            <a:endParaRPr lang="en-US" altLang="en-US" sz="1200" kern="0" dirty="0" smtClean="0"/>
          </a:p>
          <a:p>
            <a:pPr marL="838200" lvl="1" indent="-481013" algn="just"/>
            <a:r>
              <a:rPr lang="en-US" altLang="en-US" sz="1200" kern="0" dirty="0" smtClean="0"/>
              <a:t>Set the list against the “values” [ The input which hold the list of different configuration parameter ]</a:t>
            </a:r>
          </a:p>
          <a:p>
            <a:pPr marL="1196975" lvl="2" indent="-481013" algn="just"/>
            <a:r>
              <a:rPr lang="en-US" altLang="en-US" sz="1200" kern="0" dirty="0" err="1" smtClean="0"/>
              <a:t>Inp.setValue</a:t>
            </a:r>
            <a:r>
              <a:rPr lang="en-US" altLang="en-US" sz="1200" kern="0" dirty="0" smtClean="0"/>
              <a:t> (“values’, </a:t>
            </a:r>
            <a:r>
              <a:rPr lang="en-US" altLang="en-US" sz="1200" kern="0" dirty="0" err="1" smtClean="0"/>
              <a:t>list_inp</a:t>
            </a:r>
            <a:r>
              <a:rPr lang="en-US" altLang="en-US" sz="1200" kern="0" dirty="0" smtClean="0"/>
              <a:t>);</a:t>
            </a:r>
          </a:p>
          <a:p>
            <a:pPr marL="1196975" lvl="2" indent="-481013" algn="just"/>
            <a:endParaRPr lang="en-US" altLang="en-US" sz="1200" kern="0" dirty="0" smtClean="0"/>
          </a:p>
          <a:p>
            <a:pPr marL="838200" lvl="1" indent="-481013" algn="just"/>
            <a:r>
              <a:rPr lang="en-US" altLang="en-US" sz="1200" kern="0" dirty="0" smtClean="0"/>
              <a:t>For each parameter create different instances of </a:t>
            </a:r>
            <a:r>
              <a:rPr lang="en-US" altLang="en-US" sz="1200" kern="0" dirty="0" err="1" smtClean="0"/>
              <a:t>SVLObject</a:t>
            </a:r>
            <a:r>
              <a:rPr lang="en-US" altLang="en-US" sz="1200" kern="0" dirty="0" smtClean="0"/>
              <a:t>.</a:t>
            </a:r>
          </a:p>
          <a:p>
            <a:pPr marL="1196975" lvl="2" indent="-481013" algn="just"/>
            <a:r>
              <a:rPr lang="en-US" altLang="en-US" sz="1200" kern="0" dirty="0" err="1" smtClean="0"/>
              <a:t>SVLObject</a:t>
            </a:r>
            <a:r>
              <a:rPr lang="en-US" altLang="en-US" sz="1200" kern="0" dirty="0" smtClean="0"/>
              <a:t> BUID = </a:t>
            </a:r>
            <a:r>
              <a:rPr lang="en-US" altLang="en-US" sz="1200" kern="0" dirty="0" err="1" smtClean="0"/>
              <a:t>ExchangeFormatFactory.instance</a:t>
            </a:r>
            <a:r>
              <a:rPr lang="en-US" altLang="en-US" sz="1200" kern="0" dirty="0" smtClean="0"/>
              <a:t>().</a:t>
            </a:r>
            <a:r>
              <a:rPr lang="en-US" altLang="en-US" sz="1200" kern="0" dirty="0" err="1" smtClean="0"/>
              <a:t>createSVLObject</a:t>
            </a:r>
            <a:r>
              <a:rPr lang="en-US" altLang="en-US" sz="1200" kern="0" dirty="0" smtClean="0"/>
              <a:t>();</a:t>
            </a:r>
          </a:p>
          <a:p>
            <a:pPr marL="1196975" lvl="2" indent="-481013" algn="just"/>
            <a:endParaRPr lang="en-US" altLang="en-US" sz="1200" kern="0" dirty="0" smtClean="0"/>
          </a:p>
          <a:p>
            <a:pPr marL="838200" lvl="1" indent="-481013" algn="just"/>
            <a:r>
              <a:rPr lang="en-US" altLang="en-US" sz="1200" kern="0" dirty="0" smtClean="0"/>
              <a:t>Set the value BU-ID</a:t>
            </a:r>
          </a:p>
          <a:p>
            <a:pPr marL="1196975" lvl="2" indent="-481013" algn="just"/>
            <a:r>
              <a:rPr lang="en-US" altLang="en-US" sz="1200" kern="0" dirty="0" err="1" smtClean="0"/>
              <a:t>BUID.setValue</a:t>
            </a:r>
            <a:r>
              <a:rPr lang="en-US" altLang="en-US" sz="1200" kern="0" dirty="0" smtClean="0"/>
              <a:t>(“BU_ID”, “2”);</a:t>
            </a:r>
          </a:p>
          <a:p>
            <a:pPr marL="1196975" lvl="2" indent="-481013" algn="just"/>
            <a:endParaRPr lang="en-US" altLang="en-US" sz="1200" kern="0" dirty="0" smtClean="0"/>
          </a:p>
          <a:p>
            <a:pPr marL="838200" lvl="1" indent="-481013" algn="just"/>
            <a:r>
              <a:rPr lang="en-US" altLang="en-US" sz="1200" kern="0" dirty="0" smtClean="0"/>
              <a:t>Add this </a:t>
            </a:r>
            <a:r>
              <a:rPr lang="en-US" altLang="en-US" sz="1200" kern="0" dirty="0" err="1" smtClean="0"/>
              <a:t>SVLObject</a:t>
            </a:r>
            <a:r>
              <a:rPr lang="en-US" altLang="en-US" sz="1200" kern="0" dirty="0" smtClean="0"/>
              <a:t> into the list</a:t>
            </a:r>
          </a:p>
          <a:p>
            <a:pPr marL="1196975" lvl="2" indent="-481013" algn="just"/>
            <a:r>
              <a:rPr lang="en-US" altLang="en-US" sz="1200" kern="0" dirty="0" err="1" smtClean="0"/>
              <a:t>List_inp.add</a:t>
            </a:r>
            <a:r>
              <a:rPr lang="en-US" altLang="en-US" sz="1200" kern="0" dirty="0" smtClean="0"/>
              <a:t>(BUID);</a:t>
            </a:r>
          </a:p>
          <a:p>
            <a:pPr marL="1196975" lvl="2" indent="-481013" algn="just"/>
            <a:endParaRPr lang="en-US" altLang="en-US" sz="1200" kern="0" dirty="0" smtClean="0"/>
          </a:p>
          <a:p>
            <a:pPr marL="838200" lvl="1" indent="-481013" algn="just"/>
            <a:r>
              <a:rPr lang="en-US" altLang="en-US" sz="1200" kern="0" dirty="0" smtClean="0"/>
              <a:t>Execute the command to initialize the Business Unit</a:t>
            </a:r>
          </a:p>
          <a:p>
            <a:pPr marL="1196975" lvl="2" indent="-481013" algn="just"/>
            <a:r>
              <a:rPr lang="en-US" altLang="en-US" sz="1200" kern="0" dirty="0" smtClean="0"/>
              <a:t>_</a:t>
            </a:r>
            <a:r>
              <a:rPr lang="en-US" altLang="en-US" sz="1200" kern="0" dirty="0" err="1" smtClean="0"/>
              <a:t>servAccessor.execute</a:t>
            </a:r>
            <a:r>
              <a:rPr lang="en-US" altLang="en-US" sz="1200" kern="0" dirty="0" smtClean="0"/>
              <a:t> (“SESSION.CHANGE”, </a:t>
            </a:r>
            <a:r>
              <a:rPr lang="en-US" altLang="en-US" sz="1200" kern="0" dirty="0" err="1" smtClean="0"/>
              <a:t>inp</a:t>
            </a:r>
            <a:r>
              <a:rPr lang="en-US" altLang="en-US" sz="1200" kern="0" dirty="0" smtClean="0"/>
              <a:t>);</a:t>
            </a:r>
          </a:p>
          <a:p>
            <a:pPr marL="357187" lvl="1" indent="0" algn="just">
              <a:buNone/>
            </a:pPr>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a:p>
            <a:pPr marL="838200" lvl="1" indent="-481013" algn="just"/>
            <a:endParaRPr lang="en-US" altLang="en-US" sz="1600" kern="0" dirty="0"/>
          </a:p>
          <a:p>
            <a:pPr marL="481013" indent="-481013" algn="just"/>
            <a:endParaRPr lang="en-US" altLang="en-US" sz="1600" kern="0" dirty="0" smtClean="0"/>
          </a:p>
          <a:p>
            <a:pPr marL="1196975" lvl="2" indent="-481013" algn="just"/>
            <a:endParaRPr lang="en-US" altLang="en-US" sz="12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spTree>
    <p:extLst>
      <p:ext uri="{BB962C8B-B14F-4D97-AF65-F5344CB8AC3E}">
        <p14:creationId xmlns:p14="http://schemas.microsoft.com/office/powerpoint/2010/main" val="2203633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Development Outline</a:t>
            </a:r>
          </a:p>
          <a:p>
            <a:pPr marL="838200" lvl="1" indent="-481013" algn="just"/>
            <a:r>
              <a:rPr lang="en-US" altLang="en-US" sz="1600" kern="0" dirty="0" smtClean="0"/>
              <a:t>Import generic library</a:t>
            </a:r>
          </a:p>
          <a:p>
            <a:pPr marL="1196975" lvl="2" indent="-481013" algn="just"/>
            <a:endParaRPr lang="en-US" altLang="en-US" sz="1600" kern="0" dirty="0" smtClean="0"/>
          </a:p>
          <a:p>
            <a:pPr marL="1196975" lvl="2" indent="-481013" algn="just"/>
            <a:endParaRPr lang="en-US" altLang="en-US" sz="1600" kern="0" dirty="0" smtClean="0"/>
          </a:p>
          <a:p>
            <a:pPr marL="838200" lvl="1" indent="-481013" algn="just"/>
            <a:r>
              <a:rPr lang="en-US" altLang="en-US" sz="1600" kern="0" dirty="0" smtClean="0"/>
              <a:t>Import CORBA library</a:t>
            </a:r>
          </a:p>
          <a:p>
            <a:pPr marL="1196975" lvl="2" indent="-481013" algn="just"/>
            <a:endParaRPr lang="en-US" altLang="en-US" sz="1600" kern="0" dirty="0" smtClean="0"/>
          </a:p>
          <a:p>
            <a:pPr marL="715962" lvl="2" indent="0" algn="just">
              <a:buNone/>
            </a:pPr>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a:p>
            <a:pPr marL="838200" lvl="1" indent="-481013" algn="just"/>
            <a:r>
              <a:rPr lang="en-US" altLang="en-US" sz="1600" kern="0" dirty="0" smtClean="0"/>
              <a:t>Import common framework library</a:t>
            </a:r>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159" y="1766022"/>
            <a:ext cx="3247345" cy="41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159" y="2639910"/>
            <a:ext cx="3657600" cy="55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159" y="4014417"/>
            <a:ext cx="58007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0990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Create one client class with following skeleton</a:t>
            </a:r>
          </a:p>
          <a:p>
            <a:pPr marL="838200" lvl="1" indent="-481013" algn="just"/>
            <a:endParaRPr lang="en-US" altLang="en-US" sz="1200" kern="0" dirty="0"/>
          </a:p>
          <a:p>
            <a:pPr marL="838200" lvl="1" indent="-481013" algn="just"/>
            <a:r>
              <a:rPr lang="en-US" altLang="en-US" sz="1200" kern="0" dirty="0" smtClean="0"/>
              <a:t>public class </a:t>
            </a:r>
            <a:r>
              <a:rPr lang="en-US" altLang="en-US" sz="1200" kern="0" dirty="0" err="1" smtClean="0"/>
              <a:t>TestClient</a:t>
            </a:r>
            <a:r>
              <a:rPr lang="en-US" altLang="en-US" sz="1200" kern="0" dirty="0" smtClean="0"/>
              <a:t> {</a:t>
            </a:r>
          </a:p>
          <a:p>
            <a:pPr marL="1196975" lvl="2" indent="-481013" algn="just"/>
            <a:r>
              <a:rPr lang="en-US" altLang="en-US" sz="1200" kern="0" dirty="0" smtClean="0"/>
              <a:t>// Declare following static variables</a:t>
            </a:r>
          </a:p>
          <a:p>
            <a:pPr marL="1196975" lvl="2" indent="-481013" algn="just"/>
            <a:endParaRPr lang="en-US" altLang="en-US" sz="1200" kern="0" dirty="0"/>
          </a:p>
          <a:p>
            <a:pPr marL="838200" lvl="1" indent="-481013" algn="just"/>
            <a:endParaRPr lang="en-US" altLang="en-US" sz="1200" kern="0" dirty="0" smtClean="0"/>
          </a:p>
          <a:p>
            <a:pPr marL="838200" lvl="1" indent="-481013" algn="just"/>
            <a:endParaRPr lang="en-US" altLang="en-US" sz="1200" kern="0" dirty="0" smtClean="0"/>
          </a:p>
          <a:p>
            <a:pPr marL="1196975" lvl="2" indent="-481013" algn="just"/>
            <a:endParaRPr lang="en-US" altLang="en-US" sz="1200" kern="0" dirty="0"/>
          </a:p>
          <a:p>
            <a:pPr marL="1196975" lvl="2" indent="-481013" algn="just"/>
            <a:r>
              <a:rPr lang="en-US" altLang="en-US" sz="1200" kern="0" dirty="0" smtClean="0"/>
              <a:t>protected void </a:t>
            </a:r>
            <a:r>
              <a:rPr lang="en-US" altLang="en-US" sz="1200" kern="0" dirty="0" err="1" smtClean="0"/>
              <a:t>init</a:t>
            </a:r>
            <a:r>
              <a:rPr lang="en-US" altLang="en-US" sz="1200" kern="0" dirty="0" smtClean="0"/>
              <a:t> ()   {</a:t>
            </a:r>
          </a:p>
          <a:p>
            <a:pPr marL="1919288" lvl="4" indent="-481013" algn="just"/>
            <a:r>
              <a:rPr lang="en-US" altLang="en-US" sz="1200" kern="0" dirty="0" smtClean="0"/>
              <a:t>//  Statements for ORB initialization, refer previous slide</a:t>
            </a:r>
          </a:p>
          <a:p>
            <a:pPr marL="1919288" lvl="4" indent="-481013" algn="just"/>
            <a:r>
              <a:rPr lang="en-US" altLang="en-US" sz="1200" kern="0" dirty="0" smtClean="0"/>
              <a:t>}</a:t>
            </a:r>
          </a:p>
          <a:p>
            <a:pPr marL="1919288" lvl="4" indent="-481013" algn="just"/>
            <a:endParaRPr lang="en-US" altLang="en-US" sz="1200" kern="0" dirty="0"/>
          </a:p>
          <a:p>
            <a:pPr marL="1196975" lvl="2" indent="-481013" algn="just"/>
            <a:r>
              <a:rPr lang="en-US" altLang="en-US" sz="1200" kern="0" dirty="0" smtClean="0"/>
              <a:t>public void connect () throws </a:t>
            </a:r>
            <a:r>
              <a:rPr lang="en-US" altLang="en-US" sz="1200" kern="0" dirty="0" err="1" smtClean="0"/>
              <a:t>ComponentException</a:t>
            </a:r>
            <a:r>
              <a:rPr lang="en-US" altLang="en-US" sz="1200" kern="0" dirty="0" smtClean="0"/>
              <a:t> {</a:t>
            </a:r>
          </a:p>
          <a:p>
            <a:pPr marL="1919288" lvl="4" indent="-481013" algn="just"/>
            <a:r>
              <a:rPr lang="en-US" altLang="en-US" sz="1200" kern="0" dirty="0" smtClean="0"/>
              <a:t>// Statements for Server look up and login</a:t>
            </a:r>
          </a:p>
          <a:p>
            <a:pPr marL="1919288" lvl="4" indent="-481013" algn="just"/>
            <a:r>
              <a:rPr lang="en-US" altLang="en-US" sz="1200" kern="0" dirty="0" smtClean="0"/>
              <a:t>// Retrieve the service accessor</a:t>
            </a:r>
          </a:p>
          <a:p>
            <a:pPr marL="1919288" lvl="4" indent="-481013" algn="just"/>
            <a:r>
              <a:rPr lang="en-US" altLang="en-US" sz="1200" kern="0" dirty="0" smtClean="0"/>
              <a:t>}</a:t>
            </a:r>
          </a:p>
          <a:p>
            <a:pPr marL="1196975" lvl="2" indent="-481013" algn="just"/>
            <a:r>
              <a:rPr lang="en-US" altLang="en-US" sz="1200" kern="0" dirty="0" smtClean="0"/>
              <a:t>public void </a:t>
            </a:r>
            <a:r>
              <a:rPr lang="en-US" altLang="en-US" sz="1200" kern="0" dirty="0" err="1" smtClean="0"/>
              <a:t>initializeBusinessUnit</a:t>
            </a:r>
            <a:r>
              <a:rPr lang="en-US" altLang="en-US" sz="1200" kern="0" dirty="0" smtClean="0"/>
              <a:t>( String </a:t>
            </a:r>
            <a:r>
              <a:rPr lang="en-US" altLang="en-US" sz="1200" kern="0" dirty="0" err="1" smtClean="0"/>
              <a:t>pBuId</a:t>
            </a:r>
            <a:r>
              <a:rPr lang="en-US" altLang="en-US" sz="1200" kern="0" dirty="0" smtClean="0"/>
              <a:t>) throws </a:t>
            </a:r>
            <a:r>
              <a:rPr lang="en-US" altLang="en-US" sz="1200" kern="0" dirty="0" err="1" smtClean="0"/>
              <a:t>ComponentException</a:t>
            </a:r>
            <a:r>
              <a:rPr lang="en-US" altLang="en-US" sz="1200" kern="0" dirty="0" smtClean="0"/>
              <a:t> {</a:t>
            </a:r>
          </a:p>
          <a:p>
            <a:pPr marL="1919288" lvl="4" indent="-481013" algn="just"/>
            <a:r>
              <a:rPr lang="en-US" altLang="en-US" sz="1200" kern="0" dirty="0" smtClean="0"/>
              <a:t>// Statement for Business Unit initialization </a:t>
            </a:r>
          </a:p>
          <a:p>
            <a:pPr marL="1919288" lvl="4" indent="-481013" algn="just"/>
            <a:r>
              <a:rPr lang="en-US" altLang="en-US" sz="1200" kern="0" dirty="0" smtClean="0"/>
              <a:t>// Execution of SESSION.CHANGE  (Refer previous Slides_</a:t>
            </a:r>
          </a:p>
          <a:p>
            <a:pPr marL="1919288" lvl="4" indent="-481013" algn="just"/>
            <a:r>
              <a:rPr lang="en-US" altLang="en-US" sz="1200" kern="0" dirty="0" smtClean="0"/>
              <a:t>}</a:t>
            </a:r>
          </a:p>
          <a:p>
            <a:pPr marL="2376488" lvl="5" indent="-481013" algn="just"/>
            <a:r>
              <a:rPr lang="en-US" altLang="en-US" sz="1200" kern="0" dirty="0" smtClean="0"/>
              <a:t>} // Completion of client class</a:t>
            </a:r>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062658"/>
            <a:ext cx="65151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448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Instantiate the client class within main function</a:t>
            </a:r>
          </a:p>
          <a:p>
            <a:pPr marL="838200" lvl="1" indent="-481013" algn="just"/>
            <a:r>
              <a:rPr lang="en-US" altLang="en-US" sz="1400" kern="0" dirty="0" smtClean="0"/>
              <a:t>public static void main (String [ ] </a:t>
            </a:r>
            <a:r>
              <a:rPr lang="en-US" altLang="en-US" sz="1400" kern="0" dirty="0" err="1" smtClean="0"/>
              <a:t>args</a:t>
            </a:r>
            <a:r>
              <a:rPr lang="en-US" altLang="en-US" sz="1400" kern="0" dirty="0" smtClean="0"/>
              <a:t>)</a:t>
            </a:r>
          </a:p>
          <a:p>
            <a:pPr marL="838200" lvl="1" indent="-481013" algn="just"/>
            <a:r>
              <a:rPr lang="en-US" altLang="en-US" sz="1400" kern="0" dirty="0" smtClean="0"/>
              <a:t>{</a:t>
            </a:r>
          </a:p>
          <a:p>
            <a:pPr marL="1196975" lvl="2" indent="-481013" algn="just"/>
            <a:r>
              <a:rPr lang="en-US" altLang="en-US" sz="1400" kern="0" dirty="0" smtClean="0"/>
              <a:t>try</a:t>
            </a:r>
          </a:p>
          <a:p>
            <a:pPr marL="1557338" lvl="3" indent="-481013" algn="just"/>
            <a:r>
              <a:rPr lang="en-US" altLang="en-US" sz="1400" kern="0" dirty="0" smtClean="0"/>
              <a:t>{</a:t>
            </a:r>
          </a:p>
          <a:p>
            <a:pPr marL="1919288" lvl="4" indent="-481013" algn="just"/>
            <a:r>
              <a:rPr lang="en-US" altLang="en-US" sz="1400" kern="0" dirty="0" smtClean="0"/>
              <a:t>// instantiate the client class</a:t>
            </a:r>
          </a:p>
          <a:p>
            <a:pPr marL="1919288" lvl="4" indent="-481013" algn="just"/>
            <a:r>
              <a:rPr lang="en-US" altLang="en-US" sz="1400" kern="0" dirty="0" err="1" smtClean="0"/>
              <a:t>TestClient</a:t>
            </a:r>
            <a:r>
              <a:rPr lang="en-US" altLang="en-US" sz="1400" kern="0" dirty="0" smtClean="0"/>
              <a:t> </a:t>
            </a:r>
            <a:r>
              <a:rPr lang="en-US" altLang="en-US" sz="1400" kern="0" dirty="0" err="1" smtClean="0"/>
              <a:t>tClient</a:t>
            </a:r>
            <a:r>
              <a:rPr lang="en-US" altLang="en-US" sz="1400" kern="0" dirty="0" smtClean="0"/>
              <a:t> = new </a:t>
            </a:r>
            <a:r>
              <a:rPr lang="en-US" altLang="en-US" sz="1400" kern="0" dirty="0" err="1" smtClean="0"/>
              <a:t>TestClient</a:t>
            </a:r>
            <a:r>
              <a:rPr lang="en-US" altLang="en-US" sz="1400" kern="0" dirty="0"/>
              <a:t> </a:t>
            </a:r>
            <a:r>
              <a:rPr lang="en-US" altLang="en-US" sz="1400" kern="0" dirty="0" smtClean="0"/>
              <a:t>( );</a:t>
            </a:r>
          </a:p>
          <a:p>
            <a:pPr marL="1919288" lvl="4" indent="-481013" algn="just"/>
            <a:r>
              <a:rPr lang="en-US" altLang="en-US" sz="1400" kern="0" dirty="0" smtClean="0"/>
              <a:t>// initialize the ORB</a:t>
            </a:r>
          </a:p>
          <a:p>
            <a:pPr marL="1919288" lvl="4" indent="-481013" algn="just"/>
            <a:r>
              <a:rPr lang="en-US" altLang="en-US" sz="1400" kern="0" dirty="0" err="1" smtClean="0"/>
              <a:t>tClient.init</a:t>
            </a:r>
            <a:r>
              <a:rPr lang="en-US" altLang="en-US" sz="1400" kern="0" dirty="0" smtClean="0"/>
              <a:t>();</a:t>
            </a:r>
          </a:p>
          <a:p>
            <a:pPr marL="1919288" lvl="4" indent="-481013" algn="just"/>
            <a:r>
              <a:rPr lang="en-US" altLang="en-US" sz="1400" kern="0" dirty="0" smtClean="0"/>
              <a:t>// Login to server</a:t>
            </a:r>
          </a:p>
          <a:p>
            <a:pPr marL="1919288" lvl="4" indent="-481013" algn="just"/>
            <a:r>
              <a:rPr lang="en-US" altLang="en-US" sz="1400" kern="0" dirty="0" err="1" smtClean="0"/>
              <a:t>tClient.connect</a:t>
            </a:r>
            <a:r>
              <a:rPr lang="en-US" altLang="en-US" sz="1400" kern="0" dirty="0" smtClean="0"/>
              <a:t>();</a:t>
            </a:r>
          </a:p>
          <a:p>
            <a:pPr marL="1919288" lvl="4" indent="-481013" algn="just"/>
            <a:r>
              <a:rPr lang="en-US" altLang="en-US" sz="1400" kern="0" dirty="0" smtClean="0"/>
              <a:t>// Execute the Command</a:t>
            </a:r>
          </a:p>
          <a:p>
            <a:pPr marL="1919288" lvl="4" indent="-481013" algn="just"/>
            <a:r>
              <a:rPr lang="en-US" altLang="en-US" sz="1400" kern="0" dirty="0" smtClean="0"/>
              <a:t>_</a:t>
            </a:r>
            <a:r>
              <a:rPr lang="en-US" altLang="en-US" sz="1400" kern="0" dirty="0" err="1" smtClean="0"/>
              <a:t>serviceAccessor.execute</a:t>
            </a:r>
            <a:r>
              <a:rPr lang="en-US" altLang="en-US" sz="1400" kern="0" dirty="0" smtClean="0"/>
              <a:t> (&lt;Command Name&gt;, &lt;Input&gt;)</a:t>
            </a:r>
          </a:p>
          <a:p>
            <a:pPr marL="1919288" lvl="4" indent="-481013" algn="just"/>
            <a:r>
              <a:rPr lang="en-US" altLang="en-US" sz="1400" kern="0" dirty="0" smtClean="0"/>
              <a:t>// Save and commit the changes</a:t>
            </a:r>
          </a:p>
          <a:p>
            <a:pPr marL="1919288" lvl="4" indent="-481013" algn="just"/>
            <a:r>
              <a:rPr lang="en-US" altLang="en-US" sz="1400" kern="0" dirty="0" smtClean="0"/>
              <a:t>_</a:t>
            </a:r>
            <a:r>
              <a:rPr lang="en-US" altLang="en-US" sz="1400" kern="0" dirty="0" err="1" smtClean="0"/>
              <a:t>serviceAccess.commit</a:t>
            </a:r>
            <a:r>
              <a:rPr lang="en-US" altLang="en-US" sz="1400" kern="0" dirty="0" smtClean="0"/>
              <a:t>();</a:t>
            </a:r>
          </a:p>
          <a:p>
            <a:pPr marL="1919288" lvl="4" indent="-481013" algn="just"/>
            <a:r>
              <a:rPr lang="en-US" altLang="en-US" sz="1400" kern="0" dirty="0" smtClean="0"/>
              <a:t>// Disconnect of service accessor from point of connect </a:t>
            </a:r>
          </a:p>
          <a:p>
            <a:pPr marL="1919288" lvl="4" indent="-481013" algn="just"/>
            <a:r>
              <a:rPr lang="en-US" altLang="en-US" sz="1400" kern="0" dirty="0" smtClean="0"/>
              <a:t>_</a:t>
            </a:r>
            <a:r>
              <a:rPr lang="en-US" altLang="en-US" sz="1400" kern="0" dirty="0" err="1" smtClean="0"/>
              <a:t>serviceAccessor.dispose</a:t>
            </a:r>
            <a:r>
              <a:rPr lang="en-US" altLang="en-US" sz="1400" kern="0" dirty="0" smtClean="0"/>
              <a:t>();</a:t>
            </a:r>
          </a:p>
          <a:p>
            <a:pPr marL="1919288" lvl="4" indent="-481013" algn="just"/>
            <a:r>
              <a:rPr lang="en-US" altLang="en-US" sz="1400" kern="0" dirty="0" smtClean="0"/>
              <a:t>_</a:t>
            </a:r>
            <a:r>
              <a:rPr lang="en-US" altLang="en-US" sz="1400" kern="0" dirty="0" err="1" smtClean="0"/>
              <a:t>accessorFactory.dispose</a:t>
            </a:r>
            <a:r>
              <a:rPr lang="en-US" altLang="en-US" sz="1400" kern="0" dirty="0" smtClean="0"/>
              <a:t>();</a:t>
            </a:r>
          </a:p>
          <a:p>
            <a:pPr marL="1438275" lvl="4" indent="0" algn="just">
              <a:buNone/>
            </a:pPr>
            <a:r>
              <a:rPr lang="en-US" altLang="en-US" sz="1400" kern="0" dirty="0" smtClean="0"/>
              <a:t>}</a:t>
            </a:r>
          </a:p>
          <a:p>
            <a:pPr marL="1438275" lvl="4" indent="0" algn="just">
              <a:buNone/>
            </a:pPr>
            <a:r>
              <a:rPr lang="en-US" altLang="en-US" sz="1400" kern="0" dirty="0" smtClean="0"/>
              <a:t>catch (Exception E) { }</a:t>
            </a:r>
          </a:p>
          <a:p>
            <a:pPr marL="715962" lvl="2" indent="0" algn="just">
              <a:buNone/>
            </a:pPr>
            <a:r>
              <a:rPr lang="en-US" altLang="en-US" sz="1400" kern="0" dirty="0" smtClean="0"/>
              <a:t>}</a:t>
            </a:r>
          </a:p>
          <a:p>
            <a:pPr marL="0" indent="0" algn="just">
              <a:buNone/>
            </a:pPr>
            <a:endParaRPr lang="en-US" altLang="en-US" sz="1800" kern="0" dirty="0" smtClean="0"/>
          </a:p>
          <a:p>
            <a:pPr marL="357187" lvl="1" indent="0" algn="just">
              <a:buNone/>
            </a:pPr>
            <a:endParaRPr lang="en-US" altLang="en-US" sz="1400" kern="0" dirty="0" smtClean="0"/>
          </a:p>
          <a:p>
            <a:pPr marL="838200" lvl="1" indent="-481013" algn="just"/>
            <a:endParaRPr lang="en-US" altLang="en-US" sz="1200" kern="0" dirty="0"/>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a:p>
            <a:pPr marL="1196975" lvl="2" indent="-481013" algn="just"/>
            <a:endParaRPr lang="en-US" altLang="en-US" sz="12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SOI Client development</a:t>
            </a:r>
            <a:endParaRPr lang="en-US" sz="3600" dirty="0"/>
          </a:p>
        </p:txBody>
      </p:sp>
    </p:spTree>
    <p:extLst>
      <p:ext uri="{BB962C8B-B14F-4D97-AF65-F5344CB8AC3E}">
        <p14:creationId xmlns:p14="http://schemas.microsoft.com/office/powerpoint/2010/main" val="3443282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829498" y="3043767"/>
            <a:ext cx="7006443" cy="47378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lgn="ctr">
              <a:buNone/>
            </a:pPr>
            <a:r>
              <a:rPr lang="en-US" altLang="en-US" sz="2800" i="1" kern="0" dirty="0" smtClean="0"/>
              <a:t>Client Frame Work (CFW)</a:t>
            </a:r>
          </a:p>
          <a:p>
            <a:pPr marL="357187" lvl="1" indent="0" algn="ctr">
              <a:buNone/>
            </a:pPr>
            <a:endParaRPr lang="en-US" altLang="en-US" sz="2800" kern="0" dirty="0" smtClean="0"/>
          </a:p>
          <a:p>
            <a:pPr marL="838200" lvl="1" indent="-481013" algn="ctr"/>
            <a:endParaRPr lang="en-US" altLang="en-US" sz="2800" kern="0" dirty="0"/>
          </a:p>
          <a:p>
            <a:pPr marL="1196975" lvl="2" indent="-481013" algn="ctr"/>
            <a:endParaRPr lang="en-US" altLang="en-US" sz="2800" kern="0" dirty="0" smtClean="0"/>
          </a:p>
          <a:p>
            <a:pPr marL="481013" indent="-481013" algn="ctr"/>
            <a:endParaRPr lang="en-US" altLang="en-US" sz="2800" kern="0" dirty="0" smtClean="0"/>
          </a:p>
          <a:p>
            <a:pPr marL="357187" lvl="1" indent="0" algn="ctr">
              <a:buNone/>
            </a:pPr>
            <a:endParaRPr lang="en-US" altLang="en-US" sz="2800" kern="0" dirty="0" smtClean="0"/>
          </a:p>
          <a:p>
            <a:pPr marL="1196975" lvl="2" indent="-481013" algn="ctr"/>
            <a:endParaRPr lang="en-US" altLang="en-US" sz="2800" kern="0" dirty="0" smtClean="0"/>
          </a:p>
          <a:p>
            <a:pPr marL="1196975" lvl="2" indent="-481013" algn="ctr"/>
            <a:endParaRPr lang="en-US" altLang="en-US" sz="2800" kern="0" dirty="0" smtClean="0"/>
          </a:p>
          <a:p>
            <a:pPr marL="1196975" lvl="2" indent="-481013" algn="ctr"/>
            <a:endParaRPr lang="en-US" altLang="en-US" sz="2800" kern="0" dirty="0" smtClean="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42399929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Composition CX</a:t>
            </a:r>
          </a:p>
          <a:p>
            <a:pPr marL="838200" lvl="1" indent="-481013" algn="just"/>
            <a:r>
              <a:rPr lang="en-US" altLang="en-US" sz="1600" kern="0" dirty="0" smtClean="0"/>
              <a:t>Functional Level</a:t>
            </a:r>
          </a:p>
          <a:p>
            <a:pPr marL="1196975" lvl="2" indent="-481013" algn="just"/>
            <a:r>
              <a:rPr lang="en-US" altLang="en-US" sz="1600" kern="0" dirty="0" smtClean="0"/>
              <a:t>Supported functionalities</a:t>
            </a:r>
          </a:p>
          <a:p>
            <a:pPr marL="838200" lvl="1" indent="-481013" algn="just"/>
            <a:r>
              <a:rPr lang="en-US" altLang="en-US" sz="1600" kern="0" dirty="0" smtClean="0"/>
              <a:t>Conceptual Level</a:t>
            </a:r>
          </a:p>
          <a:p>
            <a:pPr marL="1196975" lvl="2" indent="-481013" algn="just"/>
            <a:r>
              <a:rPr lang="en-US" altLang="en-US" sz="1600" kern="0" dirty="0" smtClean="0"/>
              <a:t>Model – View – Controller (MVC2) architecture</a:t>
            </a:r>
          </a:p>
          <a:p>
            <a:pPr marL="1196975" lvl="2" indent="-481013" algn="just"/>
            <a:r>
              <a:rPr lang="en-US" altLang="en-US" sz="1600" kern="0" dirty="0" smtClean="0"/>
              <a:t>Solution unit concept (Each business case)</a:t>
            </a:r>
          </a:p>
          <a:p>
            <a:pPr marL="838200" lvl="1" indent="-481013" algn="just"/>
            <a:r>
              <a:rPr lang="en-US" altLang="en-US" sz="1600" kern="0" dirty="0" smtClean="0"/>
              <a:t>GUI – Presentation Layer </a:t>
            </a:r>
          </a:p>
          <a:p>
            <a:pPr marL="1196975" lvl="2" indent="-481013" algn="just"/>
            <a:r>
              <a:rPr lang="en-US" altLang="en-US" sz="1600" kern="0" dirty="0" smtClean="0"/>
              <a:t>Composition of JSP pages comprises of customized TAGs offered by CFW</a:t>
            </a:r>
          </a:p>
          <a:p>
            <a:pPr marL="357187" lvl="1" indent="0" algn="just">
              <a:buNone/>
            </a:pPr>
            <a:endParaRPr lang="en-US" sz="1600" i="1" dirty="0" smtClean="0">
              <a:sym typeface="Wingdings"/>
            </a:endParaRPr>
          </a:p>
          <a:p>
            <a:pPr marL="642937" lvl="1" indent="-285750" algn="just">
              <a:buFont typeface="Wingdings" pitchFamily="2" charset="2"/>
              <a:buChar char="&amp;"/>
            </a:pPr>
            <a:r>
              <a:rPr lang="en-US" sz="1400" i="1" dirty="0" smtClean="0"/>
              <a:t>Note ::  Comparing to MVC1 architecture MVC2 is more complex. In MVC1, controller and model both are JSP. In MVC2 controller is servlet and model are java class. </a:t>
            </a:r>
          </a:p>
          <a:p>
            <a:pPr marL="357187" lvl="1" indent="0" algn="just">
              <a:buNone/>
            </a:pPr>
            <a:endParaRPr lang="en-US" sz="1400" i="1" dirty="0" smtClean="0"/>
          </a:p>
          <a:p>
            <a:pPr marL="642937" lvl="1" indent="-285750" algn="just">
              <a:buFont typeface="Wingdings" pitchFamily="2" charset="2"/>
              <a:buChar char="&amp;"/>
            </a:pPr>
            <a:r>
              <a:rPr lang="en-US" altLang="en-US" sz="1400" i="1" kern="0" dirty="0"/>
              <a:t> </a:t>
            </a:r>
            <a:r>
              <a:rPr lang="en-US" altLang="en-US" sz="1400" i="1" kern="0" dirty="0" smtClean="0"/>
              <a:t>Note ::   MVC2 separates the logic from presentation layer while MVC1 does not.</a:t>
            </a:r>
          </a:p>
          <a:p>
            <a:pPr marL="357187" lvl="1" indent="0" algn="just">
              <a:buNone/>
            </a:pPr>
            <a:endParaRPr lang="en-US" altLang="en-US" sz="1400" i="1" kern="0" dirty="0" smtClean="0"/>
          </a:p>
          <a:p>
            <a:pPr marL="642937" lvl="1" indent="-285750" algn="just">
              <a:buFont typeface="Wingdings" pitchFamily="2" charset="2"/>
              <a:buChar char="&amp;"/>
            </a:pPr>
            <a:r>
              <a:rPr lang="en-US" altLang="en-US" sz="1400" i="1" kern="0" dirty="0" smtClean="0"/>
              <a:t>Note ::    In MVC2 architecture there is single servlet to receive all request and dispatch accordingly to respective model.</a:t>
            </a:r>
            <a:endParaRPr lang="en-US" altLang="en-US" sz="1400" kern="0" dirty="0" smtClean="0"/>
          </a:p>
          <a:p>
            <a:pPr marL="838200" lvl="1" indent="-481013" algn="just"/>
            <a:endParaRPr lang="en-US" altLang="en-US" sz="16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556587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Basic MVC architecture</a:t>
            </a:r>
          </a:p>
          <a:p>
            <a:pPr marL="838200" lvl="1" indent="-481013" algn="just"/>
            <a:r>
              <a:rPr lang="en-US" altLang="en-US" sz="1400" kern="0" dirty="0" smtClean="0"/>
              <a:t>Among Model, View and Controller – Model and Controller belongs to Kernel Part and only View part belong to Kernel.</a:t>
            </a:r>
          </a:p>
          <a:p>
            <a:pPr marL="838200" lvl="1" indent="-481013" algn="just"/>
            <a:endParaRPr lang="en-US" altLang="en-US" sz="1400" kern="0" dirty="0" smtClean="0"/>
          </a:p>
          <a:p>
            <a:pPr marL="838200" lvl="1" indent="-481013" algn="just"/>
            <a:endParaRPr lang="en-US" altLang="en-US" sz="16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587" y="2059379"/>
            <a:ext cx="5586597" cy="276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454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Model and controller belongs to kernel part. Changes only be done by DU. Files are sent in compiled form as jar with obfuscation</a:t>
            </a:r>
          </a:p>
          <a:p>
            <a:pPr marL="481013" indent="-481013" algn="just"/>
            <a:r>
              <a:rPr lang="en-US" altLang="en-US" sz="2000" kern="0" dirty="0" smtClean="0"/>
              <a:t>View belong to Non-Kernel part without Java coding effort. Views are in JSP</a:t>
            </a:r>
          </a:p>
          <a:p>
            <a:pPr marL="481013" indent="-481013" algn="just"/>
            <a:r>
              <a:rPr lang="en-US" altLang="en-US" sz="2000" kern="0" dirty="0" smtClean="0"/>
              <a:t>MVC framework comprises of three logical part </a:t>
            </a:r>
          </a:p>
          <a:p>
            <a:pPr marL="481013" indent="-481013" algn="just"/>
            <a:r>
              <a:rPr lang="en-US" altLang="en-US" sz="2000" b="1" kern="0" dirty="0" smtClean="0"/>
              <a:t>Model</a:t>
            </a:r>
          </a:p>
          <a:p>
            <a:pPr marL="838200" lvl="1" indent="-481013" algn="just"/>
            <a:r>
              <a:rPr lang="en-US" altLang="en-US" sz="1600" kern="0" dirty="0" smtClean="0"/>
              <a:t>Represents the Data Access area.</a:t>
            </a:r>
          </a:p>
          <a:p>
            <a:pPr marL="838200" lvl="1" indent="-481013" algn="just"/>
            <a:r>
              <a:rPr lang="en-US" altLang="en-US" sz="1600" kern="0" dirty="0" smtClean="0"/>
              <a:t>Provides the business data and business logic</a:t>
            </a:r>
          </a:p>
          <a:p>
            <a:pPr marL="838200" lvl="1" indent="-481013" algn="just"/>
            <a:r>
              <a:rPr lang="en-US" altLang="en-US" sz="1600" kern="0" dirty="0" smtClean="0"/>
              <a:t>Models notify when the view when it changes</a:t>
            </a:r>
          </a:p>
          <a:p>
            <a:pPr marL="838200" lvl="1" indent="-481013" algn="just"/>
            <a:r>
              <a:rPr lang="en-US" altLang="en-US" sz="1600" kern="0" dirty="0" smtClean="0"/>
              <a:t>Enables the controller the functionality encapsulated by the model</a:t>
            </a:r>
          </a:p>
          <a:p>
            <a:pPr marL="481013" indent="-481013" algn="just"/>
            <a:r>
              <a:rPr lang="en-US" altLang="en-US" sz="2000" b="1" kern="0" dirty="0" smtClean="0"/>
              <a:t>Controller</a:t>
            </a:r>
          </a:p>
          <a:p>
            <a:pPr marL="838200" lvl="1" indent="-481013" algn="just"/>
            <a:r>
              <a:rPr lang="en-US" altLang="en-US" sz="1600" kern="0" dirty="0" smtClean="0"/>
              <a:t>Dispatches user interaction</a:t>
            </a:r>
          </a:p>
          <a:p>
            <a:pPr marL="838200" lvl="1" indent="-481013" algn="just"/>
            <a:r>
              <a:rPr lang="en-US" altLang="en-US" sz="1600" kern="0" dirty="0" smtClean="0"/>
              <a:t>Accepts user input and map them into actions to be performed by model</a:t>
            </a:r>
          </a:p>
          <a:p>
            <a:pPr marL="481013" indent="-481013" algn="just"/>
            <a:r>
              <a:rPr lang="en-US" altLang="en-US" sz="2000" b="1" kern="0" dirty="0" smtClean="0"/>
              <a:t>View</a:t>
            </a:r>
          </a:p>
          <a:p>
            <a:pPr marL="838200" lvl="1" indent="-481013" algn="just"/>
            <a:r>
              <a:rPr lang="en-US" altLang="en-US" sz="1600" kern="0" dirty="0" smtClean="0"/>
              <a:t>Data presentation layers comprises of JSP pages.</a:t>
            </a:r>
          </a:p>
          <a:p>
            <a:pPr marL="838200" lvl="1" indent="-481013" algn="just"/>
            <a:r>
              <a:rPr lang="en-US" altLang="en-US" sz="1600" kern="0" dirty="0" smtClean="0"/>
              <a:t>It access the data from the model and specifies the way how data will be displayed</a:t>
            </a:r>
          </a:p>
          <a:p>
            <a:pPr marL="838200" lvl="1" indent="-481013" algn="just"/>
            <a:r>
              <a:rPr lang="en-US" altLang="en-US" sz="1600" kern="0" dirty="0" smtClean="0"/>
              <a:t>Forward the user input to controller for action</a:t>
            </a:r>
          </a:p>
          <a:p>
            <a:pPr marL="481013" indent="-481013" algn="just"/>
            <a:endParaRPr lang="en-US" altLang="en-US" sz="2000" kern="0" dirty="0" smtClean="0"/>
          </a:p>
          <a:p>
            <a:pPr marL="481013"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600" kern="0" dirty="0"/>
          </a:p>
          <a:p>
            <a:pPr marL="838200" lvl="1" indent="-481013" algn="just"/>
            <a:endParaRPr lang="en-US" altLang="en-US" sz="1600"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Client framework (</a:t>
            </a:r>
            <a:r>
              <a:rPr lang="en-US" sz="3600" dirty="0" err="1" smtClean="0"/>
              <a:t>cfw</a:t>
            </a:r>
            <a:r>
              <a:rPr lang="en-US" sz="3600" dirty="0" smtClean="0"/>
              <a:t>)</a:t>
            </a:r>
            <a:endParaRPr lang="en-US" sz="3600" dirty="0"/>
          </a:p>
        </p:txBody>
      </p:sp>
    </p:spTree>
    <p:extLst>
      <p:ext uri="{BB962C8B-B14F-4D97-AF65-F5344CB8AC3E}">
        <p14:creationId xmlns:p14="http://schemas.microsoft.com/office/powerpoint/2010/main" val="315159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Registry configuration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Common Registry File – mainly frame work and server related</a:t>
            </a:r>
          </a:p>
          <a:p>
            <a:pPr marL="838200" lvl="1" indent="-481013"/>
            <a:r>
              <a:rPr lang="en-GB" altLang="en-US" sz="1600" kern="0" dirty="0" smtClean="0"/>
              <a:t>FUNC_FRMWK_CMN_Registry.xml</a:t>
            </a:r>
          </a:p>
          <a:p>
            <a:pPr marL="838200" lvl="1" indent="-481013"/>
            <a:r>
              <a:rPr lang="en-GB" altLang="en-US" sz="1600" kern="0" dirty="0" smtClean="0"/>
              <a:t>FUNC_FRMWK_SRV_Registry.xml</a:t>
            </a:r>
          </a:p>
          <a:p>
            <a:pPr marL="838200" lvl="1" indent="-481013"/>
            <a:r>
              <a:rPr lang="en-GB" altLang="en-US" sz="1600" kern="0" dirty="0" smtClean="0"/>
              <a:t>FUNC_FRMWK_SRV_DB_Registry.xml</a:t>
            </a:r>
          </a:p>
          <a:p>
            <a:pPr marL="838200" lvl="1" indent="-481013"/>
            <a:r>
              <a:rPr lang="en-GB" altLang="en-US" sz="1600" kern="0" dirty="0" smtClean="0"/>
              <a:t>Some More ….</a:t>
            </a:r>
          </a:p>
          <a:p>
            <a:pPr marL="481013" indent="-481013"/>
            <a:r>
              <a:rPr lang="en-GB" altLang="en-US" sz="2000" kern="0" dirty="0" smtClean="0"/>
              <a:t>Main registry can have link of “Directory” – all XML will be loaded by frame work of the directory</a:t>
            </a:r>
          </a:p>
          <a:p>
            <a:pPr marL="481013" indent="-481013"/>
            <a:r>
              <a:rPr lang="en-GB" altLang="en-US" sz="2000" kern="0" dirty="0" smtClean="0"/>
              <a:t>During loading – all entries (File specification) belong to registry are considered by following navigation</a:t>
            </a:r>
          </a:p>
          <a:p>
            <a:pPr marL="838200" lvl="1" indent="-481013"/>
            <a:r>
              <a:rPr lang="en-GB" altLang="en-US" sz="1600" kern="0" dirty="0" smtClean="0"/>
              <a:t>First component directory</a:t>
            </a:r>
          </a:p>
          <a:p>
            <a:pPr marL="838200" lvl="1" indent="-481013"/>
            <a:r>
              <a:rPr lang="en-GB" altLang="en-US" sz="1600" kern="0" dirty="0" smtClean="0"/>
              <a:t>Parent directory ($BSCS_RESOURCE).</a:t>
            </a:r>
          </a:p>
          <a:p>
            <a:pPr marL="357187" lvl="1" indent="0">
              <a:buNone/>
            </a:pPr>
            <a:endParaRPr lang="en-GB" altLang="en-US" sz="1600" kern="0" dirty="0" smtClean="0"/>
          </a:p>
          <a:p>
            <a:pPr marL="0" indent="0">
              <a:buNone/>
            </a:pPr>
            <a:endParaRPr lang="en-GB" altLang="en-US" sz="2000" kern="0" dirty="0" smtClean="0"/>
          </a:p>
          <a:p>
            <a:pPr marL="481013" indent="-481013"/>
            <a:endParaRPr lang="en-GB" altLang="en-US" sz="2000" kern="0" dirty="0" smtClean="0"/>
          </a:p>
          <a:p>
            <a:pPr marL="838200" lvl="1" indent="-481013"/>
            <a:endParaRPr lang="en-GB" altLang="en-US" sz="1600" kern="0" dirty="0" smtClean="0"/>
          </a:p>
          <a:p>
            <a:pPr marL="481013" indent="-481013"/>
            <a:endParaRPr lang="en-GB" altLang="en-US" sz="2000" kern="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02" y="4520912"/>
            <a:ext cx="5111214"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885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Presentation Layer</a:t>
            </a:r>
          </a:p>
          <a:p>
            <a:pPr marL="1196975" lvl="2" indent="-481013" algn="just"/>
            <a:r>
              <a:rPr lang="en-US" altLang="en-US" sz="1400" kern="0" dirty="0" smtClean="0"/>
              <a:t>Logo</a:t>
            </a:r>
          </a:p>
          <a:p>
            <a:pPr marL="1196975" lvl="2" indent="-481013" algn="just"/>
            <a:r>
              <a:rPr lang="en-US" altLang="en-US" sz="1400" kern="0" dirty="0" smtClean="0"/>
              <a:t>Vertical smart Navigation Pane</a:t>
            </a:r>
          </a:p>
          <a:p>
            <a:pPr marL="1196975" lvl="2" indent="-481013" algn="just"/>
            <a:r>
              <a:rPr lang="en-US" altLang="en-US" sz="1400" kern="0" dirty="0" smtClean="0"/>
              <a:t>Horizontal Navigation Pane</a:t>
            </a:r>
          </a:p>
          <a:p>
            <a:pPr marL="1196975" lvl="2" indent="-481013" algn="just"/>
            <a:r>
              <a:rPr lang="en-US" altLang="en-US" sz="1400" kern="0" dirty="0" smtClean="0"/>
              <a:t>Session Info</a:t>
            </a:r>
          </a:p>
          <a:p>
            <a:pPr marL="1196975" lvl="2" indent="-481013" algn="just"/>
            <a:r>
              <a:rPr lang="en-US" altLang="en-US" sz="1400" kern="0" dirty="0" smtClean="0"/>
              <a:t>Data Area</a:t>
            </a:r>
          </a:p>
          <a:p>
            <a:pPr marL="1196975" lvl="2" indent="-481013" algn="just"/>
            <a:endParaRPr lang="en-US" altLang="en-US" sz="1400" kern="0" dirty="0"/>
          </a:p>
          <a:p>
            <a:pPr marL="1196975" lvl="2" indent="-481013" algn="just"/>
            <a:endParaRPr lang="en-US" altLang="en-US" sz="1400" kern="0" dirty="0" smtClean="0"/>
          </a:p>
          <a:p>
            <a:pPr marL="1196975" lvl="2" indent="-481013" algn="just"/>
            <a:endParaRPr lang="en-US" altLang="en-US" sz="1400" kern="0" dirty="0" smtClean="0"/>
          </a:p>
          <a:p>
            <a:pPr marL="838200" lvl="1" indent="-481013" algn="just"/>
            <a:endParaRPr lang="en-US" altLang="en-US" sz="1400" kern="0" dirty="0" smtClean="0"/>
          </a:p>
          <a:p>
            <a:pPr marL="838200" lvl="1" indent="-481013" algn="just"/>
            <a:endParaRPr lang="en-US" altLang="en-US" sz="16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246" y="2805175"/>
            <a:ext cx="6267327"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437715" y="3228945"/>
            <a:ext cx="2268570" cy="400110"/>
          </a:xfrm>
          <a:prstGeom prst="rect">
            <a:avLst/>
          </a:prstGeom>
        </p:spPr>
        <p:txBody>
          <a:bodyPr wrap="none">
            <a:spAutoFit/>
          </a:bodyPr>
          <a:lstStyle/>
          <a:p>
            <a:r>
              <a:rPr lang="en-US" dirty="0"/>
              <a:t>Always accessible</a:t>
            </a:r>
          </a:p>
        </p:txBody>
      </p:sp>
    </p:spTree>
    <p:extLst>
      <p:ext uri="{BB962C8B-B14F-4D97-AF65-F5344CB8AC3E}">
        <p14:creationId xmlns:p14="http://schemas.microsoft.com/office/powerpoint/2010/main" val="15069316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Presentation Layer</a:t>
            </a:r>
          </a:p>
          <a:p>
            <a:pPr marL="1196975" lvl="2" indent="-481013" algn="just"/>
            <a:r>
              <a:rPr lang="en-US" altLang="en-US" sz="1400" kern="0" dirty="0" smtClean="0"/>
              <a:t>Logo</a:t>
            </a:r>
          </a:p>
          <a:p>
            <a:pPr marL="1557338" lvl="3" indent="-481013" algn="just"/>
            <a:r>
              <a:rPr lang="en-US" altLang="en-US" sz="1400" kern="0" dirty="0"/>
              <a:t>In Multi company setup, LOG represents the branding of the company or Business Unit. LOGO can be replaced by </a:t>
            </a:r>
            <a:r>
              <a:rPr lang="en-US" altLang="en-US" sz="1400" kern="0" dirty="0" smtClean="0"/>
              <a:t>configuration</a:t>
            </a:r>
          </a:p>
          <a:p>
            <a:pPr marL="1196975" lvl="2" indent="-481013" algn="just"/>
            <a:r>
              <a:rPr lang="en-US" altLang="en-US" sz="1400" kern="0" dirty="0"/>
              <a:t>Navigation Pane</a:t>
            </a:r>
          </a:p>
          <a:p>
            <a:pPr marL="1557338" lvl="3" indent="-481013" algn="just"/>
            <a:r>
              <a:rPr lang="en-US" altLang="en-US" sz="1400" kern="0" dirty="0"/>
              <a:t>Allows to access the solution unit (Different Business Cases</a:t>
            </a:r>
            <a:r>
              <a:rPr lang="en-US" altLang="en-US" sz="1400" kern="0" dirty="0" smtClean="0"/>
              <a:t>)</a:t>
            </a:r>
          </a:p>
          <a:p>
            <a:pPr marL="1557338" lvl="3" indent="-481013" algn="just"/>
            <a:r>
              <a:rPr lang="en-US" altLang="en-US" sz="1400" kern="0" dirty="0"/>
              <a:t>Logical solution units are grouped </a:t>
            </a:r>
            <a:r>
              <a:rPr lang="en-US" altLang="en-US" sz="1400" kern="0" dirty="0" smtClean="0"/>
              <a:t>together</a:t>
            </a:r>
          </a:p>
          <a:p>
            <a:pPr marL="1557338" lvl="3" indent="-481013" algn="just"/>
            <a:r>
              <a:rPr lang="en-US" altLang="en-US" sz="1400" kern="0" dirty="0"/>
              <a:t>Easy modification of SU </a:t>
            </a:r>
            <a:r>
              <a:rPr lang="en-US" altLang="en-US" sz="1400" kern="0" dirty="0" smtClean="0"/>
              <a:t>caption</a:t>
            </a:r>
          </a:p>
          <a:p>
            <a:pPr marL="1557338" lvl="3" indent="-481013" algn="just"/>
            <a:r>
              <a:rPr lang="en-US" altLang="en-US" sz="1400" kern="0" dirty="0"/>
              <a:t>Easy to insert new solution </a:t>
            </a:r>
            <a:r>
              <a:rPr lang="en-US" altLang="en-US" sz="1400" kern="0" dirty="0" smtClean="0"/>
              <a:t>unit</a:t>
            </a:r>
          </a:p>
          <a:p>
            <a:pPr marL="1196975" lvl="2" indent="-481013" algn="just"/>
            <a:r>
              <a:rPr lang="en-US" altLang="en-US" sz="1400" kern="0" dirty="0"/>
              <a:t>Horizontal Navigation </a:t>
            </a:r>
            <a:r>
              <a:rPr lang="en-US" altLang="en-US" sz="1400" kern="0" dirty="0" smtClean="0"/>
              <a:t>Bar</a:t>
            </a:r>
          </a:p>
          <a:p>
            <a:pPr marL="1557338" lvl="3" indent="-481013" algn="just"/>
            <a:r>
              <a:rPr lang="en-US" altLang="en-US" sz="1400" kern="0" dirty="0"/>
              <a:t>Provides direct access of commonly non-functional pages like context help / </a:t>
            </a:r>
            <a:r>
              <a:rPr lang="en-US" altLang="en-US" sz="1400" kern="0" dirty="0" smtClean="0"/>
              <a:t>tips</a:t>
            </a:r>
          </a:p>
          <a:p>
            <a:pPr marL="1557338" lvl="3" indent="-481013" algn="just"/>
            <a:r>
              <a:rPr lang="en-US" altLang="en-US" sz="1400" kern="0" dirty="0"/>
              <a:t>Always </a:t>
            </a:r>
            <a:r>
              <a:rPr lang="en-US" altLang="en-US" sz="1400" kern="0" dirty="0" smtClean="0"/>
              <a:t>accessible</a:t>
            </a:r>
          </a:p>
          <a:p>
            <a:pPr marL="1196975" lvl="2" indent="-481013" algn="just"/>
            <a:r>
              <a:rPr lang="en-US" altLang="en-US" sz="1400" kern="0" dirty="0"/>
              <a:t>Session </a:t>
            </a:r>
            <a:r>
              <a:rPr lang="en-US" altLang="en-US" sz="1400" kern="0" dirty="0" smtClean="0"/>
              <a:t>Info</a:t>
            </a:r>
          </a:p>
          <a:p>
            <a:pPr marL="1557338" lvl="3" indent="-481013" algn="just"/>
            <a:r>
              <a:rPr lang="en-US" altLang="en-US" sz="1400" kern="0" dirty="0"/>
              <a:t>Display session information persists throughout the session like Customer &amp; Contract </a:t>
            </a:r>
            <a:r>
              <a:rPr lang="en-US" altLang="en-US" sz="1400" kern="0" dirty="0" smtClean="0"/>
              <a:t>Info</a:t>
            </a:r>
          </a:p>
          <a:p>
            <a:pPr marL="1557338" lvl="3" indent="-481013" algn="just"/>
            <a:r>
              <a:rPr lang="en-US" altLang="en-US" sz="1400" kern="0" dirty="0"/>
              <a:t>Implemented through separate single </a:t>
            </a:r>
            <a:r>
              <a:rPr lang="en-US" altLang="en-US" sz="1400" kern="0" dirty="0" smtClean="0"/>
              <a:t>JSP</a:t>
            </a:r>
          </a:p>
          <a:p>
            <a:pPr marL="1196975" lvl="2" indent="-481013" algn="just"/>
            <a:r>
              <a:rPr lang="en-US" altLang="en-US" sz="1400" kern="0" dirty="0" smtClean="0"/>
              <a:t>Data Area</a:t>
            </a:r>
          </a:p>
          <a:p>
            <a:pPr marL="1557338" lvl="3" indent="-481013" algn="just"/>
            <a:r>
              <a:rPr lang="en-US" altLang="en-US" sz="1400" kern="0" dirty="0" smtClean="0"/>
              <a:t>Different JSPs are appeared based one the selection of SU from Navigation Pane</a:t>
            </a:r>
          </a:p>
          <a:p>
            <a:pPr marL="1557338" lvl="3" indent="-481013" algn="just"/>
            <a:r>
              <a:rPr lang="en-US" altLang="en-US" sz="1400" kern="0" dirty="0" smtClean="0"/>
              <a:t>This is the area where CX user works on</a:t>
            </a:r>
          </a:p>
          <a:p>
            <a:pPr marL="1557338" lvl="3" indent="-481013" algn="just"/>
            <a:endParaRPr lang="en-US" altLang="en-US" sz="1400" kern="0" dirty="0" smtClean="0"/>
          </a:p>
          <a:p>
            <a:pPr marL="1196975" lvl="2" indent="-481013" algn="just"/>
            <a:endParaRPr lang="en-US" altLang="en-US" sz="1400" kern="0" dirty="0" smtClean="0"/>
          </a:p>
          <a:p>
            <a:pPr marL="838200" lvl="1" indent="-481013" algn="just"/>
            <a:endParaRPr lang="en-US" altLang="en-US" sz="1400" kern="0" dirty="0" smtClean="0"/>
          </a:p>
          <a:p>
            <a:pPr marL="838200" lvl="1" indent="-481013" algn="just"/>
            <a:endParaRPr lang="en-US" altLang="en-US" sz="16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41080198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Tomcat Web  </a:t>
            </a:r>
            <a:r>
              <a:rPr lang="en-US" altLang="en-US" sz="2000" kern="0" dirty="0"/>
              <a:t>Directory Structure</a:t>
            </a:r>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r>
              <a:rPr lang="en-US" altLang="en-US" sz="2000" kern="0" dirty="0" smtClean="0"/>
              <a:t>Customer Care Web-Interface Directory Structure</a:t>
            </a:r>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549" y="1703243"/>
            <a:ext cx="4270724" cy="165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483" y="3616779"/>
            <a:ext cx="5810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0555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General Modification of CX interface</a:t>
            </a:r>
          </a:p>
          <a:p>
            <a:pPr marL="838200" lvl="1" indent="-481013" algn="just"/>
            <a:r>
              <a:rPr lang="en-US" altLang="en-US" sz="1600" kern="0" dirty="0" smtClean="0"/>
              <a:t>Related to general appearance of CX – Colors, Name of label and Menu item.</a:t>
            </a:r>
          </a:p>
          <a:p>
            <a:pPr marL="838200" lvl="1" indent="-481013" algn="just"/>
            <a:r>
              <a:rPr lang="en-US" altLang="en-US" sz="1600" kern="0" dirty="0" smtClean="0"/>
              <a:t>Customization can be done through the configuration file.</a:t>
            </a:r>
          </a:p>
          <a:p>
            <a:pPr marL="838200" lvl="1" indent="-481013" algn="just"/>
            <a:endParaRPr lang="en-US" altLang="en-US" sz="1600" kern="0" dirty="0" smtClean="0"/>
          </a:p>
          <a:p>
            <a:pPr marL="481013" indent="-481013" algn="just"/>
            <a:r>
              <a:rPr lang="en-US" altLang="en-US" sz="2000" kern="0" dirty="0" smtClean="0"/>
              <a:t>Modification of Data Area</a:t>
            </a:r>
          </a:p>
          <a:p>
            <a:pPr marL="838200" lvl="1" indent="-481013" algn="just"/>
            <a:r>
              <a:rPr lang="en-US" altLang="en-US" sz="1600" kern="0" dirty="0" smtClean="0"/>
              <a:t>Removing or adding new screen elements</a:t>
            </a:r>
          </a:p>
          <a:p>
            <a:pPr marL="838200" lvl="1" indent="-481013" algn="just"/>
            <a:r>
              <a:rPr lang="en-US" altLang="en-US" sz="1600" kern="0" dirty="0" smtClean="0"/>
              <a:t>Make the control Enable / Disable</a:t>
            </a:r>
          </a:p>
          <a:p>
            <a:pPr marL="838200" lvl="1" indent="-481013" algn="just"/>
            <a:r>
              <a:rPr lang="en-US" altLang="en-US" sz="1600" kern="0" dirty="0" smtClean="0"/>
              <a:t>Make the visibility of element On / Off</a:t>
            </a:r>
          </a:p>
          <a:p>
            <a:pPr marL="838200" lvl="1" indent="-481013" algn="just"/>
            <a:r>
              <a:rPr lang="en-US" altLang="en-US" sz="1600" kern="0" dirty="0" smtClean="0"/>
              <a:t>Make the element mandatory or optional</a:t>
            </a:r>
          </a:p>
          <a:p>
            <a:pPr marL="838200" lvl="1" indent="-481013" algn="just"/>
            <a:r>
              <a:rPr lang="en-US" altLang="en-US" sz="1600" kern="0" dirty="0" smtClean="0"/>
              <a:t>Cosmetic changes will be done in JSP file</a:t>
            </a:r>
          </a:p>
          <a:p>
            <a:pPr marL="838200" lvl="1" indent="-481013" algn="just"/>
            <a:endParaRPr lang="en-US" altLang="en-US" sz="1600" kern="0" dirty="0" smtClean="0"/>
          </a:p>
          <a:p>
            <a:pPr marL="481013" indent="-481013" algn="just"/>
            <a:r>
              <a:rPr lang="en-US" altLang="en-US" sz="2000" kern="0" dirty="0" smtClean="0"/>
              <a:t>Functional coverage</a:t>
            </a:r>
          </a:p>
          <a:p>
            <a:pPr marL="838200" lvl="1" indent="-481013" algn="just"/>
            <a:r>
              <a:rPr lang="en-US" altLang="en-US" sz="1600" kern="0" dirty="0" smtClean="0"/>
              <a:t>Remove / addition of new pages in the existing CX interface.</a:t>
            </a:r>
          </a:p>
          <a:p>
            <a:pPr marL="838200" lvl="1" indent="-481013" algn="just"/>
            <a:r>
              <a:rPr lang="en-US" altLang="en-US" sz="1600" kern="0" dirty="0" smtClean="0"/>
              <a:t>Remove / addition of new solution unit</a:t>
            </a:r>
          </a:p>
          <a:p>
            <a:pPr marL="838200" lvl="1" indent="-481013" algn="just"/>
            <a:r>
              <a:rPr lang="en-US" altLang="en-US" sz="1600" kern="0" dirty="0" smtClean="0"/>
              <a:t>Customization will be done through the configurable XML file</a:t>
            </a:r>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22552283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JSP Custom Tag</a:t>
            </a:r>
          </a:p>
          <a:p>
            <a:pPr marL="838200" lvl="1" indent="-481013" algn="just"/>
            <a:r>
              <a:rPr lang="en-US" altLang="en-US" sz="1600" kern="0" dirty="0" smtClean="0"/>
              <a:t>All controls of JSP page is based on custom tag with separate “.</a:t>
            </a:r>
            <a:r>
              <a:rPr lang="en-US" altLang="en-US" sz="1600" kern="0" dirty="0" err="1" smtClean="0"/>
              <a:t>tld</a:t>
            </a:r>
            <a:r>
              <a:rPr lang="en-US" altLang="en-US" sz="1600" kern="0" dirty="0" smtClean="0"/>
              <a:t>” (Tag library Definition)</a:t>
            </a:r>
          </a:p>
          <a:p>
            <a:pPr marL="838200" lvl="1" indent="-481013" algn="just"/>
            <a:r>
              <a:rPr lang="en-US" altLang="en-US" sz="1600" kern="0" dirty="0" smtClean="0"/>
              <a:t>CFW (Common framework) takes the responsibility to render the custom TAG into HTML page</a:t>
            </a:r>
          </a:p>
          <a:p>
            <a:pPr marL="838200" lvl="1" indent="-481013" algn="just"/>
            <a:r>
              <a:rPr lang="en-US" altLang="en-US" sz="1600" kern="0" dirty="0" smtClean="0"/>
              <a:t>JSTL (</a:t>
            </a:r>
            <a:r>
              <a:rPr lang="en-US" altLang="en-US" sz="1600" kern="0" dirty="0" err="1" smtClean="0"/>
              <a:t>JavaServer</a:t>
            </a:r>
            <a:r>
              <a:rPr lang="en-US" altLang="en-US" sz="1600" kern="0" dirty="0" smtClean="0"/>
              <a:t> page standard library) tags are used to incorporate the logical block with the custom tag instead of writing directly inside the JSP file</a:t>
            </a:r>
          </a:p>
          <a:p>
            <a:pPr marL="838200" lvl="1" indent="-481013" algn="just"/>
            <a:r>
              <a:rPr lang="en-US" altLang="en-US" sz="1600" kern="0" dirty="0" smtClean="0"/>
              <a:t>Sorts of encapsulation</a:t>
            </a:r>
          </a:p>
          <a:p>
            <a:pPr marL="838200" lvl="1" indent="-481013" algn="just"/>
            <a:r>
              <a:rPr lang="en-US" altLang="en-US" sz="1600" kern="0" dirty="0" smtClean="0"/>
              <a:t>Link the Control with Model attribute</a:t>
            </a:r>
          </a:p>
          <a:p>
            <a:pPr marL="838200" lvl="1" indent="-481013" algn="just"/>
            <a:endParaRPr lang="en-US" altLang="en-US" sz="1600" kern="0" dirty="0" smtClean="0"/>
          </a:p>
          <a:p>
            <a:pPr marL="481013" indent="-481013" algn="just"/>
            <a:r>
              <a:rPr lang="en-US" altLang="en-US" sz="2000" kern="0" dirty="0" smtClean="0"/>
              <a:t>Basic components of CFW</a:t>
            </a:r>
          </a:p>
          <a:p>
            <a:pPr marL="838200" lvl="1" indent="-481013" algn="just"/>
            <a:r>
              <a:rPr lang="en-US" altLang="en-US" sz="1600" kern="0" dirty="0" smtClean="0"/>
              <a:t>Solution Unit</a:t>
            </a:r>
          </a:p>
          <a:p>
            <a:pPr marL="838200" lvl="1" indent="-481013" algn="just"/>
            <a:r>
              <a:rPr lang="en-US" altLang="en-US" sz="1600" kern="0" dirty="0" smtClean="0"/>
              <a:t>Solution Unit Context</a:t>
            </a:r>
          </a:p>
          <a:p>
            <a:pPr marL="838200" lvl="1" indent="-481013" algn="just"/>
            <a:r>
              <a:rPr lang="en-US" altLang="en-US" sz="1600" kern="0" dirty="0" smtClean="0"/>
              <a:t>Solution Unit GUI</a:t>
            </a:r>
          </a:p>
          <a:p>
            <a:pPr marL="838200" lvl="1" indent="-481013" algn="just"/>
            <a:r>
              <a:rPr lang="en-US" altLang="en-US" sz="1600" kern="0" dirty="0" smtClean="0"/>
              <a:t>Solution Unit Controller</a:t>
            </a:r>
          </a:p>
          <a:p>
            <a:pPr marL="838200" lvl="1" indent="-481013" algn="just"/>
            <a:r>
              <a:rPr lang="en-US" altLang="en-US" sz="1600" kern="0" dirty="0" smtClean="0"/>
              <a:t>Page Controller</a:t>
            </a:r>
          </a:p>
          <a:p>
            <a:pPr marL="838200" lvl="1" indent="-481013" algn="just"/>
            <a:r>
              <a:rPr lang="en-US" altLang="en-US" sz="1600" kern="0" dirty="0" smtClean="0"/>
              <a:t>Resource Bundle</a:t>
            </a:r>
          </a:p>
          <a:p>
            <a:pPr marL="838200" lvl="1" indent="-481013" algn="just"/>
            <a:r>
              <a:rPr lang="en-US" altLang="en-US" sz="1600" kern="0" dirty="0" smtClean="0"/>
              <a:t>Workflow</a:t>
            </a:r>
          </a:p>
          <a:p>
            <a:pPr marL="838200" lvl="1" indent="-481013" algn="just"/>
            <a:r>
              <a:rPr lang="en-US" altLang="en-US" sz="1600" kern="0" dirty="0" smtClean="0"/>
              <a:t>Solution GUI Navigation Page Bundle</a:t>
            </a:r>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17994628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a:t>
            </a:r>
          </a:p>
          <a:p>
            <a:pPr marL="838200" lvl="1" indent="-481013" algn="just"/>
            <a:r>
              <a:rPr lang="en-US" altLang="en-US" sz="1600" kern="0" dirty="0" smtClean="0"/>
              <a:t>Represent a use case like – Customer Creation / Search / Contract Creation / Search Etc.</a:t>
            </a:r>
          </a:p>
          <a:p>
            <a:pPr marL="838200" lvl="1" indent="-481013" algn="just"/>
            <a:r>
              <a:rPr lang="en-US" altLang="en-US" sz="1600" kern="0" dirty="0" smtClean="0"/>
              <a:t>For accomplishing the entire use case it may requires multiple JSP pages with logical sequence which is known as Work Flow</a:t>
            </a:r>
          </a:p>
          <a:p>
            <a:pPr marL="838200" lvl="1" indent="-481013" algn="just"/>
            <a:r>
              <a:rPr lang="en-US" altLang="en-US" sz="1600" kern="0" dirty="0" smtClean="0"/>
              <a:t>Work flow defined the execution of JSP page in a order based on the return value from page to page basis</a:t>
            </a:r>
          </a:p>
          <a:p>
            <a:pPr marL="838200" lvl="1" indent="-481013" algn="just"/>
            <a:r>
              <a:rPr lang="en-US" altLang="en-US" sz="1600" kern="0" dirty="0" smtClean="0"/>
              <a:t>Only one Solution Unit can be active at a </a:t>
            </a:r>
          </a:p>
          <a:p>
            <a:pPr marL="357187" lvl="1" indent="0" algn="just">
              <a:buNone/>
            </a:pPr>
            <a:r>
              <a:rPr lang="en-US" altLang="en-US" sz="1600" kern="0" dirty="0"/>
              <a:t>	</a:t>
            </a:r>
            <a:r>
              <a:rPr lang="en-US" altLang="en-US" sz="1600" kern="0" dirty="0" smtClean="0"/>
              <a:t>single point of time.</a:t>
            </a:r>
          </a:p>
          <a:p>
            <a:pPr marL="838200" lvl="1" indent="-481013" algn="just"/>
            <a:r>
              <a:rPr lang="en-US" altLang="en-US" sz="1600" kern="0" dirty="0" smtClean="0"/>
              <a:t>Solution units are considered and define in</a:t>
            </a:r>
          </a:p>
          <a:p>
            <a:pPr marL="357187" lvl="1" indent="0" algn="just">
              <a:buNone/>
            </a:pPr>
            <a:r>
              <a:rPr lang="en-US" altLang="en-US" sz="1600" kern="0" dirty="0" smtClean="0"/>
              <a:t>billing system as modules in MODLUES table. </a:t>
            </a:r>
            <a:endParaRPr lang="en-US" altLang="en-US" sz="1600" kern="0" dirty="0"/>
          </a:p>
          <a:p>
            <a:pPr marL="481013" lvl="1" indent="-481013" algn="just">
              <a:buClr>
                <a:srgbClr val="00A9D4"/>
              </a:buClr>
              <a:buFont typeface="Arial" charset="0"/>
              <a:buChar char="›"/>
            </a:pPr>
            <a:r>
              <a:rPr lang="en-US" altLang="en-US" kern="0" dirty="0" smtClean="0"/>
              <a:t>Solution GUI</a:t>
            </a:r>
          </a:p>
          <a:p>
            <a:pPr marL="838200" lvl="1" indent="-481013" algn="just"/>
            <a:r>
              <a:rPr lang="en-US" altLang="en-US" sz="1600" kern="0" dirty="0" smtClean="0"/>
              <a:t>It integrates available Solution Units.</a:t>
            </a:r>
          </a:p>
          <a:p>
            <a:pPr marL="838200" lvl="1" indent="-481013" algn="just"/>
            <a:r>
              <a:rPr lang="en-US" altLang="en-US" sz="1600" kern="0" dirty="0" smtClean="0"/>
              <a:t>It offers the Navigation page and as well as navigation, workflow option of each SU</a:t>
            </a:r>
          </a:p>
          <a:p>
            <a:pPr marL="838200" lvl="1" indent="-481013" algn="just"/>
            <a:r>
              <a:rPr lang="en-US" altLang="en-US" sz="1600" kern="0" dirty="0" smtClean="0"/>
              <a:t>Example </a:t>
            </a:r>
          </a:p>
          <a:p>
            <a:pPr marL="1196975" lvl="2" indent="-481013" algn="just"/>
            <a:r>
              <a:rPr lang="en-US" altLang="en-US" sz="1600" kern="0" dirty="0" err="1"/>
              <a:t>c</a:t>
            </a:r>
            <a:r>
              <a:rPr lang="en-US" altLang="en-US" sz="1600" kern="0" dirty="0" err="1" smtClean="0"/>
              <a:t>ustcare_cu</a:t>
            </a:r>
            <a:endParaRPr lang="en-US" altLang="en-US" sz="1600" kern="0" dirty="0" smtClean="0"/>
          </a:p>
          <a:p>
            <a:pPr marL="1196975" lvl="2" indent="-481013" algn="just"/>
            <a:r>
              <a:rPr lang="en-US" altLang="en-US" sz="1600" kern="0" dirty="0" err="1" smtClean="0"/>
              <a:t>custcare_bp</a:t>
            </a:r>
            <a:endParaRPr lang="en-US" altLang="en-US" sz="1600" kern="0" dirty="0" smtClean="0"/>
          </a:p>
          <a:p>
            <a:pPr marL="1196975" lvl="2" indent="-481013" algn="just"/>
            <a:r>
              <a:rPr lang="en-US" altLang="en-US" sz="1600" kern="0" dirty="0"/>
              <a:t>Each Solution GUI maintains single configuration file to mention all the Solution Units operable under the GUI</a:t>
            </a:r>
          </a:p>
          <a:p>
            <a:pPr marL="1196975" lvl="2"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793" y="2981271"/>
            <a:ext cx="37909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506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Controller</a:t>
            </a:r>
          </a:p>
          <a:p>
            <a:pPr marL="838200" lvl="1" indent="-481013" algn="just"/>
            <a:r>
              <a:rPr lang="en-US" altLang="en-US" sz="1600" kern="0" dirty="0" smtClean="0"/>
              <a:t>Responsible to identify the page controller for managing the data</a:t>
            </a:r>
          </a:p>
          <a:p>
            <a:pPr marL="838200" lvl="1" indent="-481013" algn="just"/>
            <a:r>
              <a:rPr lang="en-US" altLang="en-US" sz="1600" kern="0" dirty="0" smtClean="0"/>
              <a:t>Controls / manage the execution of Solution Unit steps defined in workflow</a:t>
            </a:r>
          </a:p>
          <a:p>
            <a:pPr marL="838200" lvl="1" indent="-481013" algn="just"/>
            <a:r>
              <a:rPr lang="en-US" altLang="en-US" sz="1600" kern="0" dirty="0" smtClean="0"/>
              <a:t>Responsible to handle the workflow-specific processing and business logic</a:t>
            </a:r>
          </a:p>
          <a:p>
            <a:pPr marL="838200" lvl="1" indent="-481013" algn="just"/>
            <a:r>
              <a:rPr lang="en-US" altLang="en-US" sz="1600" kern="0" dirty="0" smtClean="0"/>
              <a:t>According to the returned value from the page controller, solution unit controller prepares the page controller of the next step and also request for the JSP of next step</a:t>
            </a:r>
          </a:p>
          <a:p>
            <a:pPr marL="481013" lvl="1" indent="-481013" algn="just">
              <a:buClr>
                <a:srgbClr val="00A9D4"/>
              </a:buClr>
              <a:buFont typeface="Arial" charset="0"/>
              <a:buChar char="›"/>
            </a:pPr>
            <a:r>
              <a:rPr lang="en-US" altLang="en-US" kern="0" dirty="0" smtClean="0"/>
              <a:t>Workflow</a:t>
            </a:r>
            <a:endParaRPr lang="en-US" altLang="en-US" kern="0" dirty="0"/>
          </a:p>
          <a:p>
            <a:pPr marL="838200" lvl="1" indent="-481013" algn="just"/>
            <a:r>
              <a:rPr lang="en-US" altLang="en-US" sz="1600" kern="0" dirty="0"/>
              <a:t>One solution unit (Business use case) use to have single work flow</a:t>
            </a:r>
          </a:p>
          <a:p>
            <a:pPr marL="838200" lvl="1" indent="-481013" algn="just"/>
            <a:r>
              <a:rPr lang="en-US" altLang="en-US" sz="1600" kern="0" dirty="0"/>
              <a:t>Define the JSP pages in sequence</a:t>
            </a:r>
          </a:p>
          <a:p>
            <a:pPr marL="838200" lvl="1" indent="-481013" algn="just"/>
            <a:r>
              <a:rPr lang="en-US" altLang="en-US" sz="1600" kern="0" dirty="0"/>
              <a:t>Mention the Page Controller against each Pages</a:t>
            </a:r>
          </a:p>
          <a:p>
            <a:pPr marL="481013" indent="-481013" algn="just"/>
            <a:r>
              <a:rPr lang="en-US" altLang="en-US" sz="2000" kern="0" dirty="0" smtClean="0"/>
              <a:t>Page Controller</a:t>
            </a:r>
            <a:endParaRPr lang="en-US" altLang="en-US" sz="2000" kern="0" dirty="0"/>
          </a:p>
          <a:p>
            <a:pPr marL="838200" lvl="1" indent="-481013" algn="just"/>
            <a:r>
              <a:rPr lang="en-US" altLang="en-US" sz="1600" kern="0" dirty="0" smtClean="0"/>
              <a:t>Prepare the data for the view</a:t>
            </a:r>
          </a:p>
          <a:p>
            <a:pPr marL="838200" lvl="1" indent="-481013" algn="just"/>
            <a:r>
              <a:rPr lang="en-US" altLang="en-US" sz="1600" kern="0" dirty="0" smtClean="0"/>
              <a:t>Return the value to SU controller to decide the next step</a:t>
            </a:r>
          </a:p>
          <a:p>
            <a:pPr marL="838200" lvl="1" indent="-481013" algn="just"/>
            <a:r>
              <a:rPr lang="en-US" altLang="en-US" sz="1600" kern="0" dirty="0" smtClean="0"/>
              <a:t>Performs the business logic </a:t>
            </a:r>
          </a:p>
          <a:p>
            <a:pPr marL="838200" lvl="1" indent="-481013" algn="just"/>
            <a:r>
              <a:rPr lang="en-US" altLang="en-US" sz="1600" kern="0" dirty="0" smtClean="0"/>
              <a:t>Two call back function “</a:t>
            </a:r>
            <a:r>
              <a:rPr lang="en-US" altLang="en-US" sz="1600" kern="0" dirty="0" err="1" smtClean="0"/>
              <a:t>preparePage</a:t>
            </a:r>
            <a:r>
              <a:rPr lang="en-US" altLang="en-US" sz="1600" kern="0" dirty="0" smtClean="0"/>
              <a:t>()” and “</a:t>
            </a:r>
            <a:r>
              <a:rPr lang="en-US" altLang="en-US" sz="1600" kern="0" dirty="0" err="1" smtClean="0"/>
              <a:t>processPage</a:t>
            </a:r>
            <a:r>
              <a:rPr lang="en-US" altLang="en-US" sz="1600" kern="0" dirty="0" smtClean="0"/>
              <a:t>()” </a:t>
            </a:r>
          </a:p>
          <a:p>
            <a:pPr marL="838200" lvl="1" indent="-481013" algn="just"/>
            <a:r>
              <a:rPr lang="en-US" altLang="en-US" sz="1600" kern="0" dirty="0" smtClean="0"/>
              <a:t>Data Model handling</a:t>
            </a:r>
          </a:p>
          <a:p>
            <a:pPr marL="838200" lvl="1" indent="-481013" algn="just"/>
            <a:r>
              <a:rPr lang="en-US" altLang="en-US" sz="1600" kern="0" dirty="0" smtClean="0"/>
              <a:t>Override above function to have specific functionality</a:t>
            </a:r>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Web - interface</a:t>
            </a:r>
            <a:endParaRPr lang="en-US" sz="3600" dirty="0"/>
          </a:p>
        </p:txBody>
      </p:sp>
    </p:spTree>
    <p:extLst>
      <p:ext uri="{BB962C8B-B14F-4D97-AF65-F5344CB8AC3E}">
        <p14:creationId xmlns:p14="http://schemas.microsoft.com/office/powerpoint/2010/main" val="30828434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CFW offers API to compose new solution unit and new pages.</a:t>
            </a:r>
          </a:p>
          <a:p>
            <a:pPr marL="481013" indent="-481013" algn="just"/>
            <a:r>
              <a:rPr lang="en-US" altLang="en-US" sz="2000" kern="0" dirty="0" smtClean="0"/>
              <a:t>Major role of client frame work</a:t>
            </a:r>
          </a:p>
          <a:p>
            <a:pPr marL="838200" lvl="1" indent="-481013" algn="just"/>
            <a:r>
              <a:rPr lang="en-US" altLang="en-US" sz="1600" kern="0" dirty="0" smtClean="0"/>
              <a:t>Web Specific Support</a:t>
            </a:r>
          </a:p>
          <a:p>
            <a:pPr marL="1196975" lvl="2" indent="-481013" algn="just"/>
            <a:r>
              <a:rPr lang="en-US" altLang="en-US" sz="1600" kern="0" dirty="0" smtClean="0"/>
              <a:t>JSP pages represents the presentation layer</a:t>
            </a:r>
          </a:p>
          <a:p>
            <a:pPr marL="1196975" lvl="2" indent="-481013" algn="just"/>
            <a:r>
              <a:rPr lang="en-US" altLang="en-US" sz="1600" kern="0" dirty="0" smtClean="0"/>
              <a:t>Data Model represents the persistence layer</a:t>
            </a:r>
          </a:p>
          <a:p>
            <a:pPr marL="1196975" lvl="2" indent="-481013" algn="just"/>
            <a:r>
              <a:rPr lang="en-US" altLang="en-US" sz="1600" kern="0" dirty="0" smtClean="0"/>
              <a:t>Controller servlet manage request processing, presentation layer controlling and workflow handling</a:t>
            </a:r>
          </a:p>
          <a:p>
            <a:pPr marL="1196975" lvl="2" indent="-481013" algn="just"/>
            <a:endParaRPr lang="en-US" altLang="en-US" sz="1600" kern="0" dirty="0" smtClean="0"/>
          </a:p>
          <a:p>
            <a:pPr marL="838200" lvl="1" indent="-481013" algn="just"/>
            <a:r>
              <a:rPr lang="en-US" altLang="en-US" sz="1600" kern="0" dirty="0" smtClean="0"/>
              <a:t>Solution Unit Support</a:t>
            </a:r>
          </a:p>
          <a:p>
            <a:pPr marL="1196975" lvl="2" indent="-481013" algn="just"/>
            <a:r>
              <a:rPr lang="en-US" altLang="en-US" sz="1600" kern="0" dirty="0" smtClean="0"/>
              <a:t>Represents user specific task</a:t>
            </a:r>
          </a:p>
          <a:p>
            <a:pPr marL="1196975" lvl="2" indent="-481013" algn="just"/>
            <a:r>
              <a:rPr lang="en-US" altLang="en-US" sz="1600" kern="0" dirty="0" smtClean="0"/>
              <a:t>Several solution units can be grouped together</a:t>
            </a:r>
          </a:p>
          <a:p>
            <a:pPr marL="1196975" lvl="2" indent="-481013" algn="just"/>
            <a:r>
              <a:rPr lang="en-US" altLang="en-US" sz="1600" kern="0" dirty="0" smtClean="0"/>
              <a:t>All solution unit represents the full functionality of one Solution GUI (CX)</a:t>
            </a:r>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600" kern="0" dirty="0"/>
          </a:p>
          <a:p>
            <a:pPr marL="838200" lvl="1" indent="-481013" algn="just"/>
            <a:endParaRPr lang="en-US" altLang="en-US" sz="1600"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Client framework (</a:t>
            </a:r>
            <a:r>
              <a:rPr lang="en-US" sz="3600" dirty="0" err="1" smtClean="0"/>
              <a:t>cfw</a:t>
            </a:r>
            <a:r>
              <a:rPr lang="en-US" sz="3600" dirty="0" smtClean="0"/>
              <a:t>)</a:t>
            </a:r>
            <a:endParaRPr lang="en-US" sz="3600" dirty="0"/>
          </a:p>
        </p:txBody>
      </p:sp>
    </p:spTree>
    <p:extLst>
      <p:ext uri="{BB962C8B-B14F-4D97-AF65-F5344CB8AC3E}">
        <p14:creationId xmlns:p14="http://schemas.microsoft.com/office/powerpoint/2010/main" val="33155492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Major role of client frame work</a:t>
            </a:r>
          </a:p>
          <a:p>
            <a:pPr marL="838200" lvl="1" indent="-481013" algn="just"/>
            <a:r>
              <a:rPr lang="en-US" altLang="en-US" sz="1600" kern="0" dirty="0" smtClean="0"/>
              <a:t>Data Access Layer Support</a:t>
            </a:r>
          </a:p>
          <a:p>
            <a:pPr marL="1196975" lvl="2" indent="-481013" algn="just"/>
            <a:r>
              <a:rPr lang="en-US" altLang="en-US" sz="1600" kern="0" dirty="0" smtClean="0"/>
              <a:t>Web client uses the SOI interface to communicate with component server</a:t>
            </a:r>
          </a:p>
          <a:p>
            <a:pPr marL="1196975" lvl="2" indent="-481013" algn="just"/>
            <a:r>
              <a:rPr lang="en-US" altLang="en-US" sz="1600" kern="0" dirty="0" smtClean="0"/>
              <a:t>CFW introduces client side models (Data Model) and logical server session interface to provide the abstraction of server access.</a:t>
            </a:r>
          </a:p>
          <a:p>
            <a:pPr marL="357187" lvl="1" indent="0" algn="just">
              <a:buNone/>
            </a:pPr>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Client framework (</a:t>
            </a:r>
            <a:r>
              <a:rPr lang="en-US" sz="3600" dirty="0" err="1" smtClean="0"/>
              <a:t>cfw</a:t>
            </a:r>
            <a:r>
              <a:rPr lang="en-US" sz="3600" dirty="0" smtClean="0"/>
              <a:t>)</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98" y="2907864"/>
            <a:ext cx="6162675" cy="2293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9940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All requests are processed through servlets.</a:t>
            </a:r>
          </a:p>
          <a:p>
            <a:pPr marL="481013" indent="-481013" algn="just"/>
            <a:r>
              <a:rPr lang="en-US" altLang="en-US" sz="2000" kern="0" dirty="0" smtClean="0"/>
              <a:t>Different CFW servlets are used</a:t>
            </a:r>
          </a:p>
          <a:p>
            <a:pPr marL="838200" lvl="1" indent="-481013" algn="just"/>
            <a:r>
              <a:rPr lang="en-US" altLang="en-US" sz="1600" kern="0" dirty="0" err="1" smtClean="0"/>
              <a:t>StartupServlet</a:t>
            </a:r>
            <a:r>
              <a:rPr lang="en-US" altLang="en-US" sz="1600" kern="0" dirty="0" smtClean="0"/>
              <a:t>		</a:t>
            </a:r>
          </a:p>
          <a:p>
            <a:pPr marL="1196975" lvl="2" indent="-481013" algn="just"/>
            <a:r>
              <a:rPr lang="en-US" altLang="en-US" sz="1400" kern="0" dirty="0" smtClean="0"/>
              <a:t>It performs application level initialization while web server is started. </a:t>
            </a:r>
          </a:p>
          <a:p>
            <a:pPr marL="1196975" lvl="2" indent="-481013" algn="just"/>
            <a:r>
              <a:rPr lang="en-US" altLang="en-US" sz="1400" kern="0" dirty="0" smtClean="0"/>
              <a:t>Responsible to load the “</a:t>
            </a:r>
            <a:r>
              <a:rPr lang="en-US" altLang="en-US" sz="1400" kern="0" dirty="0" err="1" smtClean="0"/>
              <a:t>SolutionUnitDirectory</a:t>
            </a:r>
            <a:r>
              <a:rPr lang="en-US" altLang="en-US" sz="1400" kern="0" dirty="0" smtClean="0"/>
              <a:t>” where all SU(s) are registered</a:t>
            </a:r>
          </a:p>
          <a:p>
            <a:pPr marL="1196975" lvl="2" indent="-481013" algn="just"/>
            <a:r>
              <a:rPr lang="en-US" altLang="en-US" sz="1400" kern="0" dirty="0" smtClean="0"/>
              <a:t>Responsible to load all the </a:t>
            </a:r>
            <a:r>
              <a:rPr lang="en-US" altLang="en-US" sz="1400" kern="0" dirty="0" err="1" smtClean="0"/>
              <a:t>wokflow</a:t>
            </a:r>
            <a:r>
              <a:rPr lang="en-US" altLang="en-US" sz="1400" kern="0" dirty="0" smtClean="0"/>
              <a:t> </a:t>
            </a:r>
          </a:p>
          <a:p>
            <a:pPr marL="838200" lvl="1" indent="-481013" algn="just"/>
            <a:r>
              <a:rPr lang="en-US" altLang="en-US" sz="1600" kern="0" dirty="0" err="1" smtClean="0"/>
              <a:t>SolutionGUIServlet</a:t>
            </a:r>
            <a:r>
              <a:rPr lang="en-US" altLang="en-US" sz="1600" kern="0" dirty="0" smtClean="0"/>
              <a:t>	:	</a:t>
            </a:r>
          </a:p>
          <a:p>
            <a:pPr marL="1196975" lvl="2" indent="-481013" algn="just"/>
            <a:r>
              <a:rPr lang="en-US" altLang="en-US" sz="1400" kern="0" dirty="0" smtClean="0"/>
              <a:t>Acts as front controller / first controller for a Solution GUI.</a:t>
            </a:r>
          </a:p>
          <a:p>
            <a:pPr marL="1196975" lvl="2" indent="-481013" algn="just"/>
            <a:r>
              <a:rPr lang="en-US" altLang="en-US" sz="1400" kern="0" dirty="0" smtClean="0"/>
              <a:t>It is used only for initial request starting a solution unit</a:t>
            </a:r>
          </a:p>
          <a:p>
            <a:pPr marL="1196975" lvl="2" indent="-481013" algn="just"/>
            <a:r>
              <a:rPr lang="en-US" altLang="en-US" sz="1400" kern="0" dirty="0" smtClean="0"/>
              <a:t>It is not required for processing within a specific SU</a:t>
            </a:r>
          </a:p>
          <a:p>
            <a:pPr marL="1196975" lvl="2" indent="-481013" algn="just"/>
            <a:r>
              <a:rPr lang="en-US" altLang="en-US" sz="1400" kern="0" dirty="0" smtClean="0"/>
              <a:t>It forwards the request to “</a:t>
            </a:r>
            <a:r>
              <a:rPr lang="en-US" altLang="en-US" sz="1400" kern="0" dirty="0" err="1" smtClean="0"/>
              <a:t>SolutionUnitServlet</a:t>
            </a:r>
            <a:r>
              <a:rPr lang="en-US" altLang="en-US" sz="1400" kern="0" dirty="0" smtClean="0"/>
              <a:t>” which responsible to process the request</a:t>
            </a:r>
          </a:p>
          <a:p>
            <a:pPr marL="1196975" lvl="2" indent="-481013" algn="just"/>
            <a:r>
              <a:rPr lang="en-US" altLang="en-US" sz="1400" kern="0" dirty="0" smtClean="0"/>
              <a:t>Maintains </a:t>
            </a:r>
            <a:r>
              <a:rPr lang="en-US" altLang="en-US" sz="1400" kern="0" dirty="0" err="1" smtClean="0"/>
              <a:t>SolutionUnitContext</a:t>
            </a:r>
            <a:r>
              <a:rPr lang="en-US" altLang="en-US" sz="1400" kern="0" dirty="0" smtClean="0"/>
              <a:t> in the </a:t>
            </a:r>
            <a:r>
              <a:rPr lang="en-US" altLang="en-US" sz="1400" kern="0" dirty="0" err="1" smtClean="0"/>
              <a:t>HttpSession</a:t>
            </a:r>
            <a:endParaRPr lang="en-US" altLang="en-US" sz="1400" kern="0" dirty="0" smtClean="0"/>
          </a:p>
          <a:p>
            <a:pPr marL="838200" lvl="1" indent="-481013" algn="just"/>
            <a:r>
              <a:rPr lang="en-US" altLang="en-US" sz="1600" kern="0" dirty="0" err="1" smtClean="0"/>
              <a:t>SolutionUnitDirectory</a:t>
            </a:r>
            <a:endParaRPr lang="en-US" altLang="en-US" sz="1600" kern="0" dirty="0" smtClean="0"/>
          </a:p>
          <a:p>
            <a:pPr marL="1196975" lvl="2" indent="-481013" algn="just"/>
            <a:r>
              <a:rPr lang="en-US" altLang="en-US" sz="1400" kern="0" dirty="0" smtClean="0"/>
              <a:t>A registry to define all solution units</a:t>
            </a:r>
          </a:p>
          <a:p>
            <a:pPr marL="838200" lvl="1" indent="-481013" algn="just"/>
            <a:r>
              <a:rPr lang="en-US" altLang="en-US" sz="1600" kern="0" dirty="0" err="1" smtClean="0"/>
              <a:t>SolutionUnitContext</a:t>
            </a:r>
            <a:endParaRPr lang="en-US" altLang="en-US" sz="1600" kern="0" dirty="0" smtClean="0"/>
          </a:p>
          <a:p>
            <a:pPr marL="1196975" lvl="2" indent="-481013" algn="just"/>
            <a:r>
              <a:rPr lang="en-US" altLang="en-US" sz="1400" kern="0" dirty="0" smtClean="0"/>
              <a:t>A container to manage the information till the life cycle of one request i.e. the life cycle of one SU</a:t>
            </a:r>
          </a:p>
          <a:p>
            <a:pPr marL="1196975" lvl="2" indent="-481013" algn="just"/>
            <a:endParaRPr lang="en-US" altLang="en-US" sz="1600" kern="0" dirty="0" smtClean="0"/>
          </a:p>
          <a:p>
            <a:pPr marL="1196975" lvl="2" indent="-481013" algn="just"/>
            <a:endParaRPr lang="en-US" altLang="en-US" sz="1600" kern="0" dirty="0" smtClean="0"/>
          </a:p>
          <a:p>
            <a:pPr marL="838200" lvl="1" indent="-481013" algn="just"/>
            <a:endParaRPr lang="en-US" altLang="en-US" sz="1600" kern="0" dirty="0" smtClean="0"/>
          </a:p>
          <a:p>
            <a:pPr marL="481013"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600" kern="0" dirty="0"/>
          </a:p>
          <a:p>
            <a:pPr marL="838200" lvl="1" indent="-481013" algn="just"/>
            <a:endParaRPr lang="en-US" altLang="en-US" sz="1600"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Request processing</a:t>
            </a:r>
            <a:endParaRPr lang="en-US" sz="3600" dirty="0"/>
          </a:p>
        </p:txBody>
      </p:sp>
    </p:spTree>
    <p:extLst>
      <p:ext uri="{BB962C8B-B14F-4D97-AF65-F5344CB8AC3E}">
        <p14:creationId xmlns:p14="http://schemas.microsoft.com/office/powerpoint/2010/main" val="873781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Registry configuration</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Structure of Main registry</a:t>
            </a:r>
          </a:p>
          <a:p>
            <a:pPr marL="838200" lvl="1" indent="-481013"/>
            <a:endParaRPr lang="en-GB" altLang="en-US" sz="1200" kern="0" dirty="0" smtClean="0"/>
          </a:p>
          <a:p>
            <a:pPr marL="357187" lvl="1" indent="0">
              <a:buNone/>
            </a:pPr>
            <a:endParaRPr lang="en-GB" altLang="en-US" sz="1600" kern="0" dirty="0" smtClean="0"/>
          </a:p>
          <a:p>
            <a:pPr marL="0" indent="0">
              <a:buNone/>
            </a:pPr>
            <a:endParaRPr lang="en-GB" altLang="en-US" sz="2000" kern="0" dirty="0" smtClean="0"/>
          </a:p>
          <a:p>
            <a:pPr marL="481013" indent="-481013"/>
            <a:endParaRPr lang="en-GB" altLang="en-US" sz="2000" kern="0" dirty="0" smtClean="0"/>
          </a:p>
          <a:p>
            <a:pPr marL="481013" indent="-481013"/>
            <a:r>
              <a:rPr lang="en-US" altLang="en-US" sz="2000" kern="0" dirty="0" smtClean="0"/>
              <a:t>Structure component registry</a:t>
            </a:r>
          </a:p>
          <a:p>
            <a:pPr marL="838200" lvl="1" indent="-481013"/>
            <a:r>
              <a:rPr lang="en-US" altLang="en-US" sz="1600" kern="0" dirty="0" smtClean="0"/>
              <a:t>The root element &lt;ComponentRegistry&gt; contains following element</a:t>
            </a:r>
          </a:p>
          <a:p>
            <a:pPr marL="1196975" lvl="2" indent="-481013"/>
            <a:r>
              <a:rPr lang="en-US" altLang="en-US" sz="1600" kern="0" dirty="0" smtClean="0"/>
              <a:t>Node</a:t>
            </a:r>
          </a:p>
          <a:p>
            <a:pPr marL="1196975" lvl="2" indent="-481013"/>
            <a:r>
              <a:rPr lang="en-US" altLang="en-US" sz="1600" kern="0" dirty="0" smtClean="0"/>
              <a:t>KeyValue</a:t>
            </a:r>
          </a:p>
          <a:p>
            <a:pPr marL="481013" indent="-481013"/>
            <a:r>
              <a:rPr lang="en-US" altLang="en-US" kern="0" dirty="0" smtClean="0"/>
              <a:t> </a:t>
            </a:r>
            <a:r>
              <a:rPr lang="en-US" altLang="en-US" sz="2000" kern="0" dirty="0" smtClean="0"/>
              <a:t>Node:  Section / directory in the registry tree with single attribute which is “name”</a:t>
            </a:r>
          </a:p>
          <a:p>
            <a:pPr marL="838200" lvl="1" indent="-481013"/>
            <a:r>
              <a:rPr lang="en-US" altLang="en-US" sz="1600" kern="0" dirty="0" smtClean="0"/>
              <a:t>&lt;Node name=“myNode”&gt;</a:t>
            </a:r>
          </a:p>
          <a:p>
            <a:pPr marL="481013" indent="-481013"/>
            <a:r>
              <a:rPr lang="en-US" altLang="en-US" sz="2000" kern="0" dirty="0" smtClean="0"/>
              <a:t>KeyValue: Leaf of registry tree with three attribute</a:t>
            </a:r>
          </a:p>
          <a:p>
            <a:pPr marL="838200" lvl="1" indent="-481013"/>
            <a:r>
              <a:rPr lang="en-US" altLang="en-US" sz="1600" kern="0" dirty="0" smtClean="0"/>
              <a:t>Key</a:t>
            </a:r>
          </a:p>
          <a:p>
            <a:pPr marL="838200" lvl="1" indent="-481013"/>
            <a:r>
              <a:rPr lang="en-US" altLang="en-US" sz="1600" kern="0" dirty="0" smtClean="0"/>
              <a:t>Type (Boolean / Float / Integer / String / Date)</a:t>
            </a:r>
          </a:p>
          <a:p>
            <a:pPr marL="838200" lvl="1" indent="-481013"/>
            <a:r>
              <a:rPr lang="en-US" altLang="en-US" sz="1600" kern="0" dirty="0" smtClean="0"/>
              <a:t>Value </a:t>
            </a:r>
          </a:p>
          <a:p>
            <a:pPr marL="838200" lvl="1" indent="-481013"/>
            <a:r>
              <a:rPr lang="en-US" altLang="en-US" sz="1600" kern="0" dirty="0" smtClean="0"/>
              <a:t>Comment</a:t>
            </a:r>
          </a:p>
          <a:p>
            <a:pPr marL="838200" lvl="1" indent="-481013"/>
            <a:endParaRPr lang="en-US" altLang="en-US" kern="0" dirty="0"/>
          </a:p>
          <a:p>
            <a:pPr marL="481013" indent="-481013"/>
            <a:endParaRPr lang="en-GB" altLang="en-US" sz="2000" kern="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83" y="1492519"/>
            <a:ext cx="4666425" cy="823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389" y="6038973"/>
            <a:ext cx="5127562"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1381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All requests are processed through servlets.</a:t>
            </a:r>
          </a:p>
          <a:p>
            <a:pPr marL="481013" indent="-481013" algn="just"/>
            <a:r>
              <a:rPr lang="en-US" altLang="en-US" sz="2000" kern="0" dirty="0" smtClean="0"/>
              <a:t>Different CFW servlets are used</a:t>
            </a:r>
          </a:p>
          <a:p>
            <a:pPr marL="838200" lvl="1" indent="-481013" algn="just"/>
            <a:r>
              <a:rPr lang="en-US" altLang="en-US" sz="1600" kern="0" dirty="0" err="1" smtClean="0"/>
              <a:t>SolutionUnitServlet</a:t>
            </a:r>
            <a:endParaRPr lang="en-US" altLang="en-US" sz="1600" kern="0" dirty="0" smtClean="0"/>
          </a:p>
          <a:p>
            <a:pPr marL="1196975" lvl="2" indent="-481013" algn="just"/>
            <a:r>
              <a:rPr lang="en-US" altLang="en-US" sz="1400" kern="0" dirty="0" smtClean="0"/>
              <a:t>It is the front controller which directs the flow of activities in a solution unit</a:t>
            </a:r>
          </a:p>
          <a:p>
            <a:pPr marL="1196975" lvl="2" indent="-481013" algn="just"/>
            <a:r>
              <a:rPr lang="en-US" altLang="en-US" sz="1400" kern="0" dirty="0" smtClean="0"/>
              <a:t>All Http requests from solution unit are addressed by this servlet</a:t>
            </a:r>
          </a:p>
          <a:p>
            <a:pPr marL="1196975" lvl="2" indent="-481013" algn="just"/>
            <a:r>
              <a:rPr lang="en-US" altLang="en-US" sz="1400" kern="0" dirty="0" smtClean="0"/>
              <a:t>Does not perform SU related work</a:t>
            </a:r>
          </a:p>
          <a:p>
            <a:pPr marL="1196975" lvl="2" indent="-481013" algn="just"/>
            <a:r>
              <a:rPr lang="en-US" altLang="en-US" sz="1400" kern="0" dirty="0" smtClean="0"/>
              <a:t>Forwards the request to solution unit controller which implements the logic of a specific solution unit</a:t>
            </a:r>
          </a:p>
          <a:p>
            <a:pPr marL="838200" lvl="1" indent="-481013" algn="just"/>
            <a:r>
              <a:rPr lang="en-US" altLang="en-US" sz="1600" kern="0" dirty="0" err="1" smtClean="0"/>
              <a:t>SolutionUnitController</a:t>
            </a:r>
            <a:endParaRPr lang="en-US" altLang="en-US" sz="1600" kern="0" dirty="0" smtClean="0"/>
          </a:p>
          <a:p>
            <a:pPr marL="1196975" lvl="2" indent="-481013" algn="just"/>
            <a:r>
              <a:rPr lang="en-US" altLang="en-US" sz="1400" kern="0" dirty="0" smtClean="0"/>
              <a:t>Implemented for every solution unit which manage the navigation within the solution unit</a:t>
            </a:r>
          </a:p>
          <a:p>
            <a:pPr marL="1196975" lvl="2" indent="-481013" algn="just"/>
            <a:r>
              <a:rPr lang="en-US" altLang="en-US" sz="1400" kern="0" dirty="0" smtClean="0"/>
              <a:t>It load the workflow. From work flow determines the page controller.</a:t>
            </a:r>
          </a:p>
          <a:p>
            <a:pPr marL="1196975" lvl="2" indent="-481013" algn="just"/>
            <a:r>
              <a:rPr lang="en-US" altLang="en-US" sz="1400" kern="0" dirty="0" smtClean="0"/>
              <a:t>Control the workflow and determine the next step based on the return value of page controller</a:t>
            </a:r>
          </a:p>
          <a:p>
            <a:pPr marL="1196975" lvl="2" indent="-481013" algn="just"/>
            <a:r>
              <a:rPr lang="en-US" altLang="en-US" sz="1400" kern="0" dirty="0" smtClean="0"/>
              <a:t>CFW provides the abstract implementation of controller class which is “</a:t>
            </a:r>
            <a:r>
              <a:rPr lang="en-US" altLang="en-US" sz="1400" kern="0" dirty="0" err="1" smtClean="0"/>
              <a:t>AbstractSolutionUnitController</a:t>
            </a:r>
            <a:r>
              <a:rPr lang="en-US" altLang="en-US" sz="1400" kern="0" dirty="0" smtClean="0"/>
              <a:t>”.</a:t>
            </a:r>
          </a:p>
          <a:p>
            <a:pPr marL="838200" lvl="1" indent="-481013" algn="just"/>
            <a:r>
              <a:rPr lang="en-US" altLang="en-US" sz="1600" kern="0" dirty="0" smtClean="0"/>
              <a:t>Page Controller</a:t>
            </a:r>
          </a:p>
          <a:p>
            <a:pPr marL="1196975" lvl="2" indent="-481013" algn="just"/>
            <a:r>
              <a:rPr lang="en-US" altLang="en-US" sz="1400" kern="0" dirty="0" smtClean="0"/>
              <a:t>Associated with each page in the work flow</a:t>
            </a:r>
          </a:p>
          <a:p>
            <a:pPr marL="1196975" lvl="2" indent="-481013" algn="just"/>
            <a:r>
              <a:rPr lang="en-US" altLang="en-US" sz="1400" kern="0" dirty="0" smtClean="0"/>
              <a:t>Returns value which decide the next step</a:t>
            </a:r>
          </a:p>
          <a:p>
            <a:pPr marL="1196975" lvl="2" indent="-481013" algn="just"/>
            <a:r>
              <a:rPr lang="en-US" altLang="en-US" sz="1400" kern="0" dirty="0" smtClean="0"/>
              <a:t>Two major call back function “</a:t>
            </a:r>
            <a:r>
              <a:rPr lang="en-US" altLang="en-US" sz="1400" kern="0" dirty="0" err="1" smtClean="0"/>
              <a:t>preparePage</a:t>
            </a:r>
            <a:r>
              <a:rPr lang="en-US" altLang="en-US" sz="1400" kern="0" dirty="0" smtClean="0"/>
              <a:t> (Execute before displaying the page) and “</a:t>
            </a:r>
            <a:r>
              <a:rPr lang="en-US" altLang="en-US" sz="1400" kern="0" dirty="0" err="1" smtClean="0"/>
              <a:t>processPage</a:t>
            </a:r>
            <a:r>
              <a:rPr lang="en-US" altLang="en-US" sz="1400" kern="0" dirty="0" smtClean="0"/>
              <a:t> (Executes when any event is trigger from the page mainly button pressed). It returns value which is used by SU controlled to decide the next step from workflow</a:t>
            </a:r>
          </a:p>
          <a:p>
            <a:pPr marL="715962" lvl="2" indent="0" algn="just">
              <a:buNone/>
            </a:pPr>
            <a:endParaRPr lang="en-US" altLang="en-US" sz="1400" kern="0" dirty="0" smtClean="0"/>
          </a:p>
          <a:p>
            <a:pPr marL="1196975" lvl="2" indent="-481013" algn="just"/>
            <a:endParaRPr lang="en-US" altLang="en-US" sz="1400" kern="0" dirty="0" smtClean="0"/>
          </a:p>
          <a:p>
            <a:pPr marL="1196975" lvl="2" indent="-481013" algn="just"/>
            <a:endParaRPr lang="en-US" altLang="en-US" sz="1600" kern="0" dirty="0" smtClean="0"/>
          </a:p>
          <a:p>
            <a:pPr marL="1196975" lvl="2" indent="-481013" algn="just"/>
            <a:endParaRPr lang="en-US" altLang="en-US" sz="1600" kern="0" dirty="0" smtClean="0"/>
          </a:p>
          <a:p>
            <a:pPr marL="838200" lvl="1" indent="-481013" algn="just"/>
            <a:endParaRPr lang="en-US" altLang="en-US" sz="1600" kern="0" dirty="0" smtClean="0"/>
          </a:p>
          <a:p>
            <a:pPr marL="481013"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600" kern="0" dirty="0"/>
          </a:p>
          <a:p>
            <a:pPr marL="838200" lvl="1" indent="-481013" algn="just"/>
            <a:endParaRPr lang="en-US" altLang="en-US" sz="1600"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Request processing</a:t>
            </a:r>
            <a:endParaRPr lang="en-US" sz="3600" dirty="0"/>
          </a:p>
        </p:txBody>
      </p:sp>
    </p:spTree>
    <p:extLst>
      <p:ext uri="{BB962C8B-B14F-4D97-AF65-F5344CB8AC3E}">
        <p14:creationId xmlns:p14="http://schemas.microsoft.com/office/powerpoint/2010/main" val="1301615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715962" lvl="2" indent="0" algn="just">
              <a:buNone/>
            </a:pPr>
            <a:endParaRPr lang="en-US" altLang="en-US" sz="1400" kern="0" dirty="0" smtClean="0"/>
          </a:p>
          <a:p>
            <a:pPr marL="1196975" lvl="2" indent="-481013" algn="just"/>
            <a:endParaRPr lang="en-US" altLang="en-US" sz="1400" kern="0" dirty="0" smtClean="0"/>
          </a:p>
          <a:p>
            <a:pPr marL="1196975" lvl="2" indent="-481013" algn="just"/>
            <a:endParaRPr lang="en-US" altLang="en-US" sz="1600" kern="0" dirty="0" smtClean="0"/>
          </a:p>
          <a:p>
            <a:pPr marL="1196975" lvl="2" indent="-481013" algn="just"/>
            <a:endParaRPr lang="en-US" altLang="en-US" sz="1600" kern="0" dirty="0" smtClean="0"/>
          </a:p>
          <a:p>
            <a:pPr marL="838200" lvl="1" indent="-481013" algn="just"/>
            <a:endParaRPr lang="en-US" altLang="en-US" sz="1600" kern="0" dirty="0" smtClean="0"/>
          </a:p>
          <a:p>
            <a:pPr marL="481013" indent="-481013" algn="just"/>
            <a:endParaRPr lang="en-US" altLang="en-US" sz="1600" kern="0" dirty="0" smtClean="0"/>
          </a:p>
          <a:p>
            <a:pPr marL="1196975" lvl="2" indent="-481013" algn="just"/>
            <a:endParaRPr lang="en-US" altLang="en-US" sz="1600" kern="0" dirty="0" smtClean="0"/>
          </a:p>
          <a:p>
            <a:pPr marL="1196975" lvl="2" indent="-481013" algn="just"/>
            <a:endParaRPr lang="en-US" altLang="en-US" sz="1600" kern="0" dirty="0" smtClean="0"/>
          </a:p>
          <a:p>
            <a:pPr marL="481013" indent="-481013" algn="just"/>
            <a:endParaRPr lang="en-US" altLang="en-US" sz="2000" kern="0" dirty="0" smtClean="0"/>
          </a:p>
          <a:p>
            <a:pPr marL="357187" lvl="1" indent="0" algn="just">
              <a:buNone/>
            </a:pPr>
            <a:endParaRPr lang="en-US" altLang="en-US" sz="1600" kern="0" dirty="0"/>
          </a:p>
          <a:p>
            <a:pPr marL="838200" lvl="1" indent="-481013" algn="just"/>
            <a:r>
              <a:rPr lang="en-US" altLang="en-US" sz="1600" kern="0" dirty="0" smtClean="0"/>
              <a:t>Request Steps</a:t>
            </a:r>
          </a:p>
          <a:p>
            <a:pPr marL="1196975" lvl="2" indent="-481013" algn="just"/>
            <a:r>
              <a:rPr lang="en-US" altLang="en-US" sz="1400" b="1" kern="0" dirty="0" smtClean="0"/>
              <a:t>Step-1</a:t>
            </a:r>
            <a:r>
              <a:rPr lang="en-US" altLang="en-US" sz="1400" kern="0" dirty="0" smtClean="0"/>
              <a:t>:		Tomcat is starting up, CX is loaded into web container</a:t>
            </a:r>
          </a:p>
          <a:p>
            <a:pPr marL="1196975" lvl="2" indent="-481013" algn="just"/>
            <a:r>
              <a:rPr lang="en-US" altLang="en-US" sz="1400" b="1" kern="0" dirty="0" smtClean="0"/>
              <a:t>Step-2</a:t>
            </a:r>
            <a:r>
              <a:rPr lang="en-US" altLang="en-US" sz="1400" kern="0" dirty="0" smtClean="0"/>
              <a:t>:		</a:t>
            </a:r>
            <a:r>
              <a:rPr lang="en-US" altLang="en-US" sz="1400" kern="0" dirty="0" err="1" smtClean="0"/>
              <a:t>StartupServlet</a:t>
            </a:r>
            <a:r>
              <a:rPr lang="en-US" altLang="en-US" sz="1400" kern="0" dirty="0" smtClean="0"/>
              <a:t> loads SolutionUnitDirectory.xml and create </a:t>
            </a:r>
            <a:r>
              <a:rPr lang="en-US" altLang="en-US" sz="1400" kern="0" dirty="0" err="1" smtClean="0"/>
              <a:t>SolutionUnitContext</a:t>
            </a:r>
            <a:r>
              <a:rPr lang="en-US" altLang="en-US" sz="1400" kern="0" dirty="0" smtClean="0"/>
              <a:t>. If there is any change in this file web server need to restart to reflect the change</a:t>
            </a:r>
          </a:p>
          <a:p>
            <a:pPr marL="1196975" lvl="2" indent="-481013" algn="just"/>
            <a:r>
              <a:rPr lang="en-US" altLang="en-US" sz="1400" b="1" kern="0" dirty="0" smtClean="0"/>
              <a:t>Step-3</a:t>
            </a:r>
            <a:r>
              <a:rPr lang="en-US" altLang="en-US" sz="1400" kern="0" dirty="0" smtClean="0"/>
              <a:t>:		End user clicks the SU from smart navigation pane</a:t>
            </a:r>
          </a:p>
          <a:p>
            <a:pPr marL="1196975" lvl="2" indent="-481013" algn="just"/>
            <a:r>
              <a:rPr lang="en-US" altLang="en-US" sz="1400" b="1" kern="0" dirty="0" smtClean="0"/>
              <a:t>Step-4</a:t>
            </a:r>
            <a:r>
              <a:rPr lang="en-US" altLang="en-US" sz="1400" kern="0" dirty="0" smtClean="0"/>
              <a:t>:		</a:t>
            </a:r>
            <a:r>
              <a:rPr lang="en-US" altLang="en-US" sz="1400" kern="0" dirty="0" err="1" smtClean="0"/>
              <a:t>SolutionGUIServlet</a:t>
            </a:r>
            <a:r>
              <a:rPr lang="en-US" altLang="en-US" sz="1400" kern="0" dirty="0" smtClean="0"/>
              <a:t> delegates the request to </a:t>
            </a:r>
            <a:r>
              <a:rPr lang="en-US" altLang="en-US" sz="1400" kern="0" dirty="0" err="1" smtClean="0"/>
              <a:t>SolutionUnitServlet</a:t>
            </a:r>
            <a:r>
              <a:rPr lang="en-US" altLang="en-US" sz="1400" kern="0" dirty="0" smtClean="0"/>
              <a:t> which in turns call corresponding </a:t>
            </a:r>
            <a:r>
              <a:rPr lang="en-US" altLang="en-US" sz="1400" kern="0" dirty="0" err="1" smtClean="0"/>
              <a:t>SolutioUnitController</a:t>
            </a:r>
            <a:endParaRPr lang="en-US" altLang="en-US" sz="1400" kern="0" dirty="0" smtClean="0"/>
          </a:p>
          <a:p>
            <a:pPr marL="1196975" lvl="2" indent="-481013" algn="just"/>
            <a:r>
              <a:rPr lang="en-US" altLang="en-US" sz="1400" b="1" kern="0" dirty="0" smtClean="0"/>
              <a:t>Step-5:		</a:t>
            </a:r>
            <a:r>
              <a:rPr lang="en-US" altLang="en-US" sz="1400" kern="0" dirty="0" smtClean="0"/>
              <a:t>Solution Unit Controller load solution unit workflow file (.XML)</a:t>
            </a:r>
            <a:endParaRPr lang="en-US" altLang="en-US" sz="1400" b="1"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Request processing</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34" y="1004888"/>
            <a:ext cx="628650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5073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838200" lvl="1" indent="-481013" algn="just"/>
            <a:r>
              <a:rPr lang="en-US" altLang="en-US" sz="1600" kern="0" dirty="0" smtClean="0"/>
              <a:t>Request Steps</a:t>
            </a:r>
          </a:p>
          <a:p>
            <a:pPr marL="1196975" lvl="2" indent="-481013" algn="just"/>
            <a:r>
              <a:rPr lang="en-US" altLang="en-US" sz="1400" b="1" kern="0" dirty="0" smtClean="0"/>
              <a:t>Step-6</a:t>
            </a:r>
            <a:r>
              <a:rPr lang="en-US" altLang="en-US" sz="1400" kern="0" dirty="0" smtClean="0"/>
              <a:t>:		Solution unit controller passes the reference of the page controller to Solution unit servlet</a:t>
            </a:r>
          </a:p>
          <a:p>
            <a:pPr marL="1196975" lvl="2" indent="-481013" algn="just"/>
            <a:endParaRPr lang="en-US" altLang="en-US" sz="1400" kern="0" dirty="0" smtClean="0"/>
          </a:p>
          <a:p>
            <a:pPr marL="1196975" lvl="2" indent="-481013" algn="just"/>
            <a:r>
              <a:rPr lang="en-US" altLang="en-US" sz="1400" b="1" kern="0" dirty="0" smtClean="0"/>
              <a:t>Step-7:</a:t>
            </a:r>
            <a:r>
              <a:rPr lang="en-US" altLang="en-US" sz="1400" kern="0" dirty="0" smtClean="0"/>
              <a:t>		Solution unit servlet will call corresponding page controller</a:t>
            </a:r>
          </a:p>
          <a:p>
            <a:pPr marL="1196975" lvl="2" indent="-481013" algn="just"/>
            <a:endParaRPr lang="en-US" altLang="en-US" sz="1400" kern="0" dirty="0" smtClean="0"/>
          </a:p>
          <a:p>
            <a:pPr marL="1196975" lvl="2" indent="-481013" algn="just"/>
            <a:r>
              <a:rPr lang="en-US" altLang="en-US" sz="1400" b="1" kern="0" dirty="0" smtClean="0"/>
              <a:t>Step-8:</a:t>
            </a:r>
            <a:r>
              <a:rPr lang="en-US" altLang="en-US" sz="1400" kern="0" dirty="0" smtClean="0"/>
              <a:t>		Page controller load the resource bundle which hold the name of label of the page controls. </a:t>
            </a:r>
          </a:p>
          <a:p>
            <a:pPr marL="1196975" lvl="2" indent="-481013" algn="just"/>
            <a:endParaRPr lang="en-US" altLang="en-US" sz="1400" kern="0" dirty="0" smtClean="0"/>
          </a:p>
          <a:p>
            <a:pPr marL="1196975" lvl="2" indent="-481013" algn="just"/>
            <a:r>
              <a:rPr lang="en-US" altLang="en-US" sz="1400" b="1" kern="0" dirty="0" smtClean="0"/>
              <a:t>Step-9:</a:t>
            </a:r>
            <a:r>
              <a:rPr lang="en-US" altLang="en-US" sz="1400" kern="0" dirty="0" smtClean="0"/>
              <a:t>		End user clicks the button after filling up the controls </a:t>
            </a:r>
          </a:p>
          <a:p>
            <a:pPr marL="1196975" lvl="2" indent="-481013" algn="just"/>
            <a:endParaRPr lang="en-US" altLang="en-US" sz="1400" kern="0" dirty="0" smtClean="0"/>
          </a:p>
          <a:p>
            <a:pPr marL="1196975" lvl="2" indent="-481013" algn="just"/>
            <a:r>
              <a:rPr lang="en-US" altLang="en-US" sz="1400" b="1" kern="0" dirty="0" smtClean="0"/>
              <a:t>Step-10:</a:t>
            </a:r>
            <a:r>
              <a:rPr lang="en-US" altLang="en-US" sz="1400" kern="0" dirty="0" smtClean="0"/>
              <a:t>	Page controller validates the input and return the results</a:t>
            </a:r>
          </a:p>
          <a:p>
            <a:pPr marL="1196975" lvl="2" indent="-481013" algn="just"/>
            <a:endParaRPr lang="en-US" altLang="en-US" sz="1400" kern="0" dirty="0" smtClean="0"/>
          </a:p>
          <a:p>
            <a:pPr marL="1196975" lvl="2" indent="-481013" algn="just"/>
            <a:r>
              <a:rPr lang="en-US" altLang="en-US" sz="1400" b="1" kern="0" dirty="0" smtClean="0"/>
              <a:t>Step-11:</a:t>
            </a:r>
            <a:r>
              <a:rPr lang="en-US" altLang="en-US" sz="1400" kern="0" dirty="0" smtClean="0"/>
              <a:t>	Page result sent back to Solution unit controller as a sting</a:t>
            </a:r>
          </a:p>
          <a:p>
            <a:pPr marL="1196975" lvl="2" indent="-481013" algn="just"/>
            <a:endParaRPr lang="en-US" altLang="en-US" sz="1400" kern="0" dirty="0" smtClean="0"/>
          </a:p>
          <a:p>
            <a:pPr marL="1196975" lvl="2" indent="-481013" algn="just"/>
            <a:r>
              <a:rPr lang="en-US" altLang="en-US" sz="1400" b="1" kern="0" dirty="0" smtClean="0"/>
              <a:t>Step-12:</a:t>
            </a:r>
            <a:r>
              <a:rPr lang="en-US" altLang="en-US" sz="1400" kern="0" dirty="0" smtClean="0"/>
              <a:t>	Solution unit controller evaluates the result and compare it with the workflow configuration in order to determine the next page.</a:t>
            </a:r>
          </a:p>
          <a:p>
            <a:pPr marL="1196975" lvl="2" indent="-481013" algn="just"/>
            <a:endParaRPr lang="en-US" altLang="en-US" sz="1400" kern="0" dirty="0" smtClean="0"/>
          </a:p>
          <a:p>
            <a:pPr marL="1196975" lvl="2" indent="-481013" algn="just"/>
            <a:r>
              <a:rPr lang="en-US" altLang="en-US" sz="1400" b="1" kern="0" dirty="0" smtClean="0"/>
              <a:t>Step-13:</a:t>
            </a:r>
            <a:r>
              <a:rPr lang="en-US" altLang="en-US" sz="1400" kern="0" dirty="0" smtClean="0"/>
              <a:t>	Solution unit controller passes the references of page controller of next page to Solution Unit Servlet</a:t>
            </a:r>
          </a:p>
          <a:p>
            <a:pPr marL="1196975" lvl="2" indent="-481013" algn="just"/>
            <a:r>
              <a:rPr lang="en-US" altLang="en-US" sz="1400" b="1" kern="0" dirty="0" smtClean="0"/>
              <a:t>Step-14:</a:t>
            </a:r>
            <a:r>
              <a:rPr lang="en-US" altLang="en-US" sz="1400" kern="0" dirty="0" smtClean="0"/>
              <a:t>	Solution unit servlet will call the page controller which is passed by Solution unit controller in previous step</a:t>
            </a:r>
          </a:p>
          <a:p>
            <a:pPr marL="715962" lvl="2" indent="0" algn="just">
              <a:buNone/>
            </a:pPr>
            <a:endParaRPr lang="en-US" altLang="en-US" sz="1400" b="1"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Request processing</a:t>
            </a:r>
            <a:endParaRPr lang="en-US" sz="3600" dirty="0"/>
          </a:p>
        </p:txBody>
      </p:sp>
    </p:spTree>
    <p:extLst>
      <p:ext uri="{BB962C8B-B14F-4D97-AF65-F5344CB8AC3E}">
        <p14:creationId xmlns:p14="http://schemas.microsoft.com/office/powerpoint/2010/main" val="1103540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a:t>
            </a:r>
          </a:p>
          <a:p>
            <a:pPr marL="838200" lvl="1" indent="-481013" algn="just"/>
            <a:r>
              <a:rPr lang="en-US" altLang="en-US" sz="1400" kern="0" dirty="0" smtClean="0"/>
              <a:t>Declare the Solution Unit in SU registry file (“SolutionUnitDirectory.xml”)</a:t>
            </a:r>
          </a:p>
          <a:p>
            <a:pPr marL="1196975" lvl="2" indent="-481013" algn="just"/>
            <a:endParaRPr lang="en-US" altLang="en-US" sz="1400" kern="0" dirty="0" smtClean="0"/>
          </a:p>
          <a:p>
            <a:pPr marL="715962" lvl="2" indent="0" algn="just">
              <a:buNone/>
            </a:pPr>
            <a:endParaRPr lang="en-US" altLang="en-US" sz="1400" b="1" kern="0" dirty="0" smtClean="0"/>
          </a:p>
          <a:p>
            <a:pPr marL="838200" lvl="1" indent="-481013" algn="just"/>
            <a:endParaRPr lang="en-US" altLang="en-US" sz="1600" kern="0" dirty="0" smtClean="0"/>
          </a:p>
          <a:p>
            <a:pPr marL="838200" lvl="1" indent="-481013" algn="just"/>
            <a:endParaRPr lang="en-US" altLang="en-US" sz="1600" kern="0" dirty="0"/>
          </a:p>
          <a:p>
            <a:pPr marL="838200" lvl="1" indent="-481013" algn="just"/>
            <a:endParaRPr lang="en-US" altLang="en-US" sz="1600" kern="0" dirty="0" smtClean="0"/>
          </a:p>
          <a:p>
            <a:pPr marL="838200" lvl="1" indent="-481013" algn="just"/>
            <a:r>
              <a:rPr lang="en-US" altLang="en-US" sz="1400" kern="0" dirty="0" smtClean="0"/>
              <a:t>Solution units are displayed in Navigation Bar. The labels (Which will be displayed as menu option) stores in “SolutionGUINavigationPageBundle.xml”</a:t>
            </a:r>
          </a:p>
          <a:p>
            <a:pPr marL="838200" lvl="1" indent="-481013" algn="just"/>
            <a:r>
              <a:rPr lang="en-US" altLang="en-US" sz="1400" kern="0" dirty="0" smtClean="0"/>
              <a:t>Identify the node od navigation bar under which the option will be displayed</a:t>
            </a:r>
          </a:p>
          <a:p>
            <a:pPr marL="838200" lvl="1" indent="-481013" algn="just"/>
            <a:r>
              <a:rPr lang="en-US" altLang="en-US" sz="1400" kern="0" dirty="0" smtClean="0"/>
              <a:t>Different attributes of &lt;</a:t>
            </a:r>
            <a:r>
              <a:rPr lang="en-US" altLang="en-US" sz="1400" kern="0" dirty="0" err="1" smtClean="0"/>
              <a:t>solutionunit</a:t>
            </a:r>
            <a:r>
              <a:rPr lang="en-US" altLang="en-US" sz="1400" kern="0" dirty="0" smtClean="0"/>
              <a:t>&gt; tag</a:t>
            </a:r>
          </a:p>
          <a:p>
            <a:pPr marL="1196975" lvl="2" indent="-481013" algn="just"/>
            <a:r>
              <a:rPr lang="en-US" altLang="en-US" sz="1200" kern="0" dirty="0"/>
              <a:t>n</a:t>
            </a:r>
            <a:r>
              <a:rPr lang="en-US" altLang="en-US" sz="1200" kern="0" dirty="0" smtClean="0"/>
              <a:t>ame (CDATA):	Name of the solution Unit</a:t>
            </a:r>
          </a:p>
          <a:p>
            <a:pPr marL="1196975" lvl="2" indent="-481013" algn="just"/>
            <a:r>
              <a:rPr lang="en-US" altLang="en-US" sz="1200" kern="0" dirty="0" smtClean="0"/>
              <a:t>id (ID):		ID of solution Unit for reference</a:t>
            </a:r>
          </a:p>
          <a:p>
            <a:pPr marL="1196975" lvl="2" indent="-481013" algn="just"/>
            <a:r>
              <a:rPr lang="en-US" altLang="en-US" sz="1200" kern="0" dirty="0" smtClean="0"/>
              <a:t>home(true / false):	Default is “false”. </a:t>
            </a:r>
          </a:p>
          <a:p>
            <a:pPr marL="1196975" lvl="2" indent="-481013" algn="just"/>
            <a:r>
              <a:rPr lang="en-US" altLang="en-US" sz="1200" kern="0" dirty="0" err="1" smtClean="0"/>
              <a:t>displaynavigationoption</a:t>
            </a:r>
            <a:r>
              <a:rPr lang="en-US" altLang="en-US" sz="1200" kern="0" dirty="0" smtClean="0"/>
              <a:t>:	“true”</a:t>
            </a:r>
          </a:p>
          <a:p>
            <a:pPr marL="1196975" lvl="2" indent="-481013" algn="just"/>
            <a:endParaRPr lang="en-US" altLang="en-US" sz="12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468" y="1869313"/>
            <a:ext cx="5448300" cy="111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385" y="5069713"/>
            <a:ext cx="43434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522" y="5459533"/>
            <a:ext cx="6699786" cy="163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755" y="5623116"/>
            <a:ext cx="73342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509" y="5920221"/>
            <a:ext cx="1704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901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directory file is the central place to declare all the solution units under the following location</a:t>
            </a:r>
          </a:p>
          <a:p>
            <a:pPr marL="838200" lvl="1" indent="-481013" algn="just"/>
            <a:r>
              <a:rPr lang="en-US" altLang="en-US" sz="1200" kern="0" dirty="0" smtClean="0"/>
              <a:t>$CATALINA_HOME\</a:t>
            </a:r>
            <a:r>
              <a:rPr lang="en-US" altLang="en-US" sz="1200" kern="0" dirty="0" err="1" smtClean="0"/>
              <a:t>webapps</a:t>
            </a:r>
            <a:r>
              <a:rPr lang="en-US" altLang="en-US" sz="1200" kern="0" dirty="0" smtClean="0"/>
              <a:t>\</a:t>
            </a:r>
            <a:r>
              <a:rPr lang="en-US" altLang="en-US" sz="1200" kern="0" dirty="0" err="1" smtClean="0"/>
              <a:t>custcare_cu</a:t>
            </a:r>
            <a:r>
              <a:rPr lang="en-US" altLang="en-US" sz="1200" kern="0" dirty="0" smtClean="0"/>
              <a:t>\WEB-INF\classes\</a:t>
            </a:r>
            <a:r>
              <a:rPr lang="en-US" altLang="en-US" sz="1200" kern="0" dirty="0" err="1" smtClean="0"/>
              <a:t>solutiongui</a:t>
            </a:r>
            <a:endParaRPr lang="en-US" altLang="en-US" sz="1200" kern="0" dirty="0" smtClean="0"/>
          </a:p>
          <a:p>
            <a:pPr marL="357187" lvl="1" indent="0" algn="just">
              <a:buNone/>
            </a:pPr>
            <a:endParaRPr lang="en-US" altLang="en-US" sz="1200" kern="0" dirty="0" smtClean="0"/>
          </a:p>
          <a:p>
            <a:pPr marL="481013" indent="-481013" algn="just"/>
            <a:r>
              <a:rPr lang="en-US" altLang="en-US" sz="2000" kern="0" dirty="0" smtClean="0"/>
              <a:t>In this directory we have other two files – one for configuring the solution unit to link with controller and another is the resource bundle of navigation pane</a:t>
            </a:r>
          </a:p>
          <a:p>
            <a:pPr marL="481013" indent="-481013" algn="just"/>
            <a:endParaRPr lang="en-US" altLang="en-US" sz="2000" kern="0" dirty="0" smtClean="0"/>
          </a:p>
          <a:p>
            <a:pPr marL="481013" indent="-481013" algn="just"/>
            <a:endParaRPr lang="en-US" altLang="en-US" sz="2000" kern="0" dirty="0" smtClean="0"/>
          </a:p>
          <a:p>
            <a:pPr marL="1196975" lvl="2" indent="-481013" algn="just"/>
            <a:endParaRPr lang="en-US" altLang="en-US" sz="12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600" kern="0" dirty="0"/>
          </a:p>
          <a:p>
            <a:pPr marL="839788" lvl="2"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892" y="3297568"/>
            <a:ext cx="54959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083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Configuration</a:t>
            </a:r>
          </a:p>
          <a:p>
            <a:pPr marL="838200" lvl="1" indent="-481013" algn="just"/>
            <a:r>
              <a:rPr lang="en-US" altLang="en-US" sz="1400" kern="0" dirty="0" smtClean="0"/>
              <a:t>Further configuration file telling the input data to be available when entering the solution unit (</a:t>
            </a:r>
            <a:r>
              <a:rPr lang="en-US" altLang="en-US" sz="1400" kern="0" dirty="0" err="1" smtClean="0"/>
              <a:t>inputtype</a:t>
            </a:r>
            <a:r>
              <a:rPr lang="en-US" altLang="en-US" sz="1400" kern="0" dirty="0" smtClean="0"/>
              <a:t>) and data can be delivered (</a:t>
            </a:r>
            <a:r>
              <a:rPr lang="en-US" altLang="en-US" sz="1400" kern="0" dirty="0" err="1" smtClean="0"/>
              <a:t>outputtype</a:t>
            </a:r>
            <a:r>
              <a:rPr lang="en-US" altLang="en-US" sz="1400" kern="0" dirty="0" smtClean="0"/>
              <a:t>)</a:t>
            </a:r>
          </a:p>
          <a:p>
            <a:pPr marL="838200" lvl="1" indent="-481013" algn="just"/>
            <a:r>
              <a:rPr lang="en-US" altLang="en-US" sz="1400" kern="0" dirty="0" smtClean="0"/>
              <a:t>Link the solution unit with the controller</a:t>
            </a:r>
          </a:p>
          <a:p>
            <a:pPr marL="838200" lvl="1" indent="-481013" algn="just"/>
            <a:r>
              <a:rPr lang="en-US" altLang="en-US" sz="1400" kern="0" dirty="0" smtClean="0"/>
              <a:t>Controller class (servlet) is passed as “</a:t>
            </a:r>
            <a:r>
              <a:rPr lang="en-US" altLang="en-US" sz="1400" kern="0" dirty="0" err="1" smtClean="0"/>
              <a:t>uri</a:t>
            </a:r>
            <a:r>
              <a:rPr lang="en-US" altLang="en-US" sz="1400" kern="0" dirty="0" smtClean="0"/>
              <a:t> (Uniform Resource Identifier)”.</a:t>
            </a:r>
          </a:p>
          <a:p>
            <a:pPr marL="838200" lvl="1" indent="-481013" algn="just"/>
            <a:r>
              <a:rPr lang="en-US" altLang="en-US" sz="1400" kern="0" dirty="0" smtClean="0"/>
              <a:t>Solution Unit Servlet is called with the argument “</a:t>
            </a:r>
            <a:r>
              <a:rPr lang="en-US" altLang="en-US" sz="1400" kern="0" dirty="0" err="1" smtClean="0"/>
              <a:t>ControllerName</a:t>
            </a:r>
            <a:r>
              <a:rPr lang="en-US" altLang="en-US" sz="1400" kern="0" dirty="0" smtClean="0"/>
              <a:t>=&lt;The Controller class&gt;”</a:t>
            </a:r>
          </a:p>
          <a:p>
            <a:pPr marL="838200" lvl="1" indent="-481013" algn="just"/>
            <a:endParaRPr lang="en-US" altLang="en-US" sz="1400" kern="0" dirty="0" smtClean="0"/>
          </a:p>
          <a:p>
            <a:pPr marL="1196975" lvl="2" indent="-481013" algn="just"/>
            <a:endParaRPr lang="en-US" altLang="en-US" sz="1200" kern="0" dirty="0" smtClean="0"/>
          </a:p>
          <a:p>
            <a:pPr marL="1196975" lvl="2" indent="-481013" algn="just"/>
            <a:endParaRPr lang="en-US" altLang="en-US" sz="12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r>
              <a:rPr lang="en-US" altLang="en-US" sz="1600" kern="0" dirty="0" smtClean="0"/>
              <a:t>If no input type is specified that solution unit will be always displayed in navigation pane</a:t>
            </a:r>
          </a:p>
          <a:p>
            <a:pPr marL="838200" lvl="1" indent="-481013" algn="just"/>
            <a:r>
              <a:rPr lang="en-US" altLang="en-US" sz="1600" kern="0" dirty="0" smtClean="0"/>
              <a:t>“</a:t>
            </a:r>
            <a:r>
              <a:rPr lang="en-US" altLang="en-US" sz="1600" kern="0" dirty="0" err="1" smtClean="0"/>
              <a:t>inputtype</a:t>
            </a:r>
            <a:r>
              <a:rPr lang="en-US" altLang="en-US" sz="1600" kern="0" dirty="0" smtClean="0"/>
              <a:t>=“</a:t>
            </a:r>
            <a:r>
              <a:rPr lang="en-US" altLang="en-US" sz="1600" kern="0" dirty="0" err="1" smtClean="0"/>
              <a:t>CustomerListModel</a:t>
            </a:r>
            <a:r>
              <a:rPr lang="en-US" altLang="en-US" sz="1600" kern="0" dirty="0" smtClean="0"/>
              <a:t>”” means the SU will be accessible only after selecting a customer</a:t>
            </a:r>
          </a:p>
          <a:p>
            <a:pPr marL="838200" lvl="1" indent="-481013" algn="just"/>
            <a:r>
              <a:rPr lang="en-US" altLang="en-US" sz="1600" kern="0" dirty="0" smtClean="0"/>
              <a:t>“alias” is used to enable the same SU can be reused in different context with different resource bundle like</a:t>
            </a:r>
          </a:p>
          <a:p>
            <a:pPr marL="838200" lvl="1" indent="-481013" algn="just"/>
            <a:r>
              <a:rPr lang="en-US" altLang="en-US" sz="1600" kern="0" dirty="0" smtClean="0"/>
              <a:t>“</a:t>
            </a:r>
            <a:r>
              <a:rPr lang="en-US" altLang="en-US" sz="1600" kern="0" dirty="0" err="1" smtClean="0"/>
              <a:t>PartyOverviewSU</a:t>
            </a:r>
            <a:r>
              <a:rPr lang="en-US" altLang="en-US" sz="1600" kern="0" dirty="0" smtClean="0"/>
              <a:t>” is the example of single SU but used for two different purposes accessing two different alias which are “</a:t>
            </a:r>
            <a:r>
              <a:rPr lang="en-US" altLang="en-US" sz="1600" kern="0" dirty="0" err="1" smtClean="0"/>
              <a:t>CustomerOverviewSU</a:t>
            </a:r>
            <a:r>
              <a:rPr lang="en-US" altLang="en-US" sz="1600" kern="0" dirty="0" smtClean="0"/>
              <a:t>” and “</a:t>
            </a:r>
            <a:r>
              <a:rPr lang="en-US" altLang="en-US" sz="1600" kern="0" dirty="0" err="1" smtClean="0"/>
              <a:t>PartyOverviewSU</a:t>
            </a:r>
            <a:r>
              <a:rPr lang="en-US" altLang="en-US" sz="1600" kern="0" dirty="0" smtClean="0"/>
              <a:t>”</a:t>
            </a:r>
          </a:p>
          <a:p>
            <a:pPr marL="0" indent="0" algn="just">
              <a:buNone/>
            </a:pPr>
            <a:endParaRPr lang="en-US" altLang="en-US" sz="2000" kern="0" dirty="0" smtClean="0"/>
          </a:p>
          <a:p>
            <a:pPr marL="838200" lvl="1" indent="-481013" algn="just"/>
            <a:endParaRPr lang="en-US" altLang="en-US" sz="1400" kern="0" dirty="0"/>
          </a:p>
          <a:p>
            <a:pPr marL="1562101" lvl="4" indent="-481013" algn="just">
              <a:buClr>
                <a:srgbClr val="00A9D4"/>
              </a:buClr>
              <a:buFont typeface="Arial" charset="0"/>
              <a:buChar char="›"/>
            </a:pPr>
            <a:endParaRPr lang="en-US" altLang="en-US" sz="1000"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97" y="2705593"/>
            <a:ext cx="19240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1" y="2896093"/>
            <a:ext cx="8839839"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97" y="3757858"/>
            <a:ext cx="19526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759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Label configuration</a:t>
            </a:r>
          </a:p>
          <a:p>
            <a:pPr marL="838200" lvl="1" indent="-481013" algn="just"/>
            <a:r>
              <a:rPr lang="en-US" altLang="en-US" sz="1400" kern="0" dirty="0" smtClean="0"/>
              <a:t>“SolutionUnitNavigationPageBundle.xml” is the resource file which contains the label of all solution unit which is displayed in smart navigation pane as menu option for case to case use case basis</a:t>
            </a:r>
          </a:p>
          <a:p>
            <a:pPr marL="357187" lvl="1" indent="0" algn="just">
              <a:buNone/>
            </a:pPr>
            <a:r>
              <a:rPr lang="en-US" altLang="en-US" sz="1400" kern="0" dirty="0" smtClean="0"/>
              <a:t>	</a:t>
            </a:r>
            <a:r>
              <a:rPr lang="en-US" altLang="en-US" sz="1400" kern="0" dirty="0" smtClean="0">
                <a:solidFill>
                  <a:schemeClr val="tx2">
                    <a:lumMod val="75000"/>
                    <a:lumOff val="25000"/>
                  </a:schemeClr>
                </a:solidFill>
              </a:rPr>
              <a:t>&lt;bundle version=“1.0”/&gt;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&lt;header </a:t>
            </a:r>
            <a:r>
              <a:rPr lang="en-US" altLang="en-US" sz="1400" kern="0" dirty="0" err="1" smtClean="0">
                <a:solidFill>
                  <a:schemeClr val="tx2">
                    <a:lumMod val="75000"/>
                    <a:lumOff val="25000"/>
                  </a:schemeClr>
                </a:solidFill>
              </a:rPr>
              <a:t>creationdate</a:t>
            </a:r>
            <a:r>
              <a:rPr lang="en-US" altLang="en-US" sz="1400" kern="0" dirty="0" smtClean="0">
                <a:solidFill>
                  <a:schemeClr val="tx2">
                    <a:lumMod val="75000"/>
                    <a:lumOff val="25000"/>
                  </a:schemeClr>
                </a:solidFill>
              </a:rPr>
              <a:t>=“08-10-2017” author=“</a:t>
            </a:r>
            <a:r>
              <a:rPr lang="en-US" altLang="en-US" sz="1400" kern="0" dirty="0" err="1" smtClean="0">
                <a:solidFill>
                  <a:schemeClr val="tx2">
                    <a:lumMod val="75000"/>
                    <a:lumOff val="25000"/>
                  </a:schemeClr>
                </a:solidFill>
              </a:rPr>
              <a:t>R.Shingh</a:t>
            </a:r>
            <a:r>
              <a:rPr lang="en-US" altLang="en-US" sz="1400" kern="0" dirty="0" smtClean="0">
                <a:solidFill>
                  <a:schemeClr val="tx2">
                    <a:lumMod val="75000"/>
                    <a:lumOff val="25000"/>
                  </a:schemeClr>
                </a:solidFill>
              </a:rPr>
              <a:t>”/&gt;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&lt;body&gt;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&lt;label key=“CustomerUpdateP2PSU”&gt;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P2P Information</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&lt;/label&gt;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	&lt;/body&gt;</a:t>
            </a:r>
          </a:p>
          <a:p>
            <a:pPr marL="357187" lvl="1" indent="0" algn="just">
              <a:buNone/>
            </a:pPr>
            <a:r>
              <a:rPr lang="en-US" altLang="en-US" sz="1400" kern="0" dirty="0">
                <a:solidFill>
                  <a:schemeClr val="tx2">
                    <a:lumMod val="75000"/>
                    <a:lumOff val="25000"/>
                  </a:schemeClr>
                </a:solidFill>
              </a:rPr>
              <a:t>	</a:t>
            </a:r>
            <a:r>
              <a:rPr lang="en-US" altLang="en-US" sz="1400" kern="0" dirty="0" smtClean="0">
                <a:solidFill>
                  <a:schemeClr val="tx2">
                    <a:lumMod val="75000"/>
                    <a:lumOff val="25000"/>
                  </a:schemeClr>
                </a:solidFill>
              </a:rPr>
              <a:t>&lt;/bundle&gt;</a:t>
            </a:r>
          </a:p>
          <a:p>
            <a:pPr marL="838200" lvl="1" indent="-481013" algn="just"/>
            <a:r>
              <a:rPr lang="en-US" altLang="en-US" sz="1400" kern="0" dirty="0" smtClean="0"/>
              <a:t>We can change the caption of existing menu option.</a:t>
            </a:r>
          </a:p>
          <a:p>
            <a:pPr marL="838200" lvl="1" indent="-481013" algn="just"/>
            <a:r>
              <a:rPr lang="en-US" altLang="en-US" sz="1400" kern="0" dirty="0" smtClean="0"/>
              <a:t>To configure any new SU we need to first configure these three files.</a:t>
            </a:r>
          </a:p>
          <a:p>
            <a:pPr marL="1196975" lvl="2" indent="-481013" algn="just"/>
            <a:r>
              <a:rPr lang="en-US" altLang="en-US" sz="1400" kern="0" dirty="0" smtClean="0"/>
              <a:t>Declare the solution unit </a:t>
            </a:r>
          </a:p>
          <a:p>
            <a:pPr marL="1557338" lvl="3" indent="-481013" algn="just"/>
            <a:r>
              <a:rPr lang="en-US" altLang="en-US" sz="1400" kern="0" dirty="0" smtClean="0"/>
              <a:t>($CATALINA_HOME/</a:t>
            </a:r>
            <a:r>
              <a:rPr lang="en-US" altLang="en-US" sz="1400" kern="0" dirty="0" err="1" smtClean="0"/>
              <a:t>webapps</a:t>
            </a:r>
            <a:r>
              <a:rPr lang="en-US" altLang="en-US" sz="1400" kern="0" dirty="0" smtClean="0"/>
              <a:t>/</a:t>
            </a:r>
            <a:r>
              <a:rPr lang="en-US" altLang="en-US" sz="1400" kern="0" dirty="0" err="1" smtClean="0"/>
              <a:t>custcare_cu</a:t>
            </a:r>
            <a:r>
              <a:rPr lang="en-US" altLang="en-US" sz="1400" kern="0" dirty="0" smtClean="0"/>
              <a:t>/WEB_INF/</a:t>
            </a:r>
            <a:r>
              <a:rPr lang="en-US" altLang="en-US" sz="1400" kern="0" dirty="0" err="1" smtClean="0"/>
              <a:t>solutiongui</a:t>
            </a:r>
            <a:r>
              <a:rPr lang="en-US" altLang="en-US" sz="1400" kern="0" dirty="0" smtClean="0"/>
              <a:t>/SolutionUnitDirectory.xml)</a:t>
            </a:r>
          </a:p>
          <a:p>
            <a:pPr marL="1196975" lvl="2" indent="-481013" algn="just"/>
            <a:r>
              <a:rPr lang="en-US" altLang="en-US" sz="1400" kern="0" dirty="0" smtClean="0"/>
              <a:t>Configure the solution unit</a:t>
            </a:r>
          </a:p>
          <a:p>
            <a:pPr marL="1557338" lvl="3" indent="-481013" algn="just"/>
            <a:r>
              <a:rPr lang="en-US" altLang="en-US" sz="1400" kern="0" dirty="0"/>
              <a:t>($</a:t>
            </a:r>
            <a:r>
              <a:rPr lang="en-US" altLang="en-US" sz="1400" kern="0" dirty="0" smtClean="0"/>
              <a:t>CATALINA_HOME/</a:t>
            </a:r>
            <a:r>
              <a:rPr lang="en-US" altLang="en-US" sz="1400" kern="0" dirty="0" err="1" smtClean="0"/>
              <a:t>webapps</a:t>
            </a:r>
            <a:r>
              <a:rPr lang="en-US" altLang="en-US" sz="1400" kern="0" dirty="0" smtClean="0"/>
              <a:t>/</a:t>
            </a:r>
            <a:r>
              <a:rPr lang="en-US" altLang="en-US" sz="1400" kern="0" dirty="0" err="1" smtClean="0"/>
              <a:t>custcare_cu</a:t>
            </a:r>
            <a:r>
              <a:rPr lang="en-US" altLang="en-US" sz="1400" kern="0" dirty="0" smtClean="0"/>
              <a:t>/WEB_INF/</a:t>
            </a:r>
            <a:r>
              <a:rPr lang="en-US" altLang="en-US" sz="1400" kern="0" dirty="0" err="1" smtClean="0"/>
              <a:t>solutiongui</a:t>
            </a:r>
            <a:r>
              <a:rPr lang="en-US" altLang="en-US" sz="1400" kern="0" dirty="0" smtClean="0"/>
              <a:t>/SolutionUnitConfiguration.xml</a:t>
            </a:r>
            <a:r>
              <a:rPr lang="en-US" altLang="en-US" sz="1400" kern="0" dirty="0"/>
              <a:t>)</a:t>
            </a:r>
          </a:p>
          <a:p>
            <a:pPr marL="1557338" lvl="3" indent="-481013" algn="just"/>
            <a:endParaRPr lang="en-US" altLang="en-US" sz="1400" kern="0" dirty="0"/>
          </a:p>
          <a:p>
            <a:pPr marL="357187" lvl="1" indent="0" algn="just">
              <a:buNone/>
            </a:pPr>
            <a:endParaRPr lang="en-US" altLang="en-US" sz="1400" kern="0" dirty="0" smtClean="0">
              <a:solidFill>
                <a:schemeClr val="tx2">
                  <a:lumMod val="75000"/>
                  <a:lumOff val="25000"/>
                </a:schemeClr>
              </a:solidFill>
            </a:endParaRPr>
          </a:p>
          <a:p>
            <a:pPr marL="838200" lvl="1" indent="-481013" algn="just"/>
            <a:endParaRPr lang="en-US" altLang="en-US" sz="1400" kern="0" dirty="0" smtClean="0"/>
          </a:p>
          <a:p>
            <a:pPr marL="1196975" lvl="2" indent="-481013" algn="just"/>
            <a:endParaRPr lang="en-US" altLang="en-US" sz="1200" kern="0" dirty="0" smtClean="0"/>
          </a:p>
          <a:p>
            <a:pPr marL="1196975" lvl="2" indent="-481013" algn="just"/>
            <a:endParaRPr lang="en-US" altLang="en-US" sz="12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endParaRPr lang="en-US" altLang="en-US" sz="1400" kern="0" dirty="0"/>
          </a:p>
          <a:p>
            <a:pPr marL="1562101" lvl="4" indent="-481013" algn="just">
              <a:buClr>
                <a:srgbClr val="00A9D4"/>
              </a:buClr>
              <a:buFont typeface="Arial" charset="0"/>
              <a:buChar char="›"/>
            </a:pPr>
            <a:endParaRPr lang="en-US" altLang="en-US" sz="1000"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8011451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Label configuration</a:t>
            </a:r>
          </a:p>
          <a:p>
            <a:pPr marL="838200" lvl="1" indent="-481013" algn="just"/>
            <a:r>
              <a:rPr lang="en-US" altLang="en-US" sz="1400" kern="0" dirty="0" smtClean="0"/>
              <a:t>To configure any new SU we need to first configure these three files.</a:t>
            </a:r>
          </a:p>
          <a:p>
            <a:pPr marL="1196975" lvl="2" indent="-481013" algn="just"/>
            <a:r>
              <a:rPr lang="en-US" altLang="en-US" sz="1400" kern="0" dirty="0" smtClean="0"/>
              <a:t>Define the SU label to be displayed as menu option in</a:t>
            </a:r>
          </a:p>
          <a:p>
            <a:pPr marL="357187" lvl="1" indent="0" algn="just">
              <a:buNone/>
            </a:pPr>
            <a:r>
              <a:rPr lang="en-US" altLang="en-US" sz="1400" kern="0" dirty="0" smtClean="0"/>
              <a:t>$CATALINA_HOME/</a:t>
            </a:r>
            <a:r>
              <a:rPr lang="en-US" altLang="en-US" sz="1400" kern="0" dirty="0" err="1" smtClean="0"/>
              <a:t>webapps</a:t>
            </a:r>
            <a:r>
              <a:rPr lang="en-US" altLang="en-US" sz="1400" kern="0" dirty="0" smtClean="0"/>
              <a:t>/</a:t>
            </a:r>
            <a:r>
              <a:rPr lang="en-US" altLang="en-US" sz="1400" kern="0" dirty="0" err="1" smtClean="0"/>
              <a:t>custcare_cu</a:t>
            </a:r>
            <a:r>
              <a:rPr lang="en-US" altLang="en-US" sz="1400" kern="0" dirty="0" smtClean="0"/>
              <a:t>/WEBINF/</a:t>
            </a:r>
            <a:r>
              <a:rPr lang="en-US" altLang="en-US" sz="1400" kern="0" dirty="0" err="1" smtClean="0"/>
              <a:t>solutiongui</a:t>
            </a:r>
            <a:r>
              <a:rPr lang="en-US" altLang="en-US" sz="1400" kern="0" dirty="0" smtClean="0"/>
              <a:t>/SolutionGUINavigationPageBundle.xml</a:t>
            </a:r>
          </a:p>
          <a:p>
            <a:pPr marL="357187" lvl="1" indent="0" algn="just">
              <a:buNone/>
            </a:pPr>
            <a:endParaRPr lang="en-US" altLang="en-US" sz="1400" kern="0" dirty="0" smtClean="0"/>
          </a:p>
          <a:p>
            <a:pPr marL="838200" lvl="1" indent="-481013" algn="just"/>
            <a:r>
              <a:rPr lang="en-US" altLang="en-US" sz="1400" kern="0" dirty="0" smtClean="0"/>
              <a:t>All these configuration can be made within the existing files where all kernel configurations exist or can be configured as CX “plugin” by creating under separate directory</a:t>
            </a:r>
          </a:p>
          <a:p>
            <a:pPr marL="357187" lvl="1" indent="0" algn="just">
              <a:buNone/>
            </a:pPr>
            <a:endParaRPr lang="en-US" altLang="en-US" sz="1400" kern="0" dirty="0" smtClean="0"/>
          </a:p>
          <a:p>
            <a:pPr marL="838200" lvl="1" indent="-481013" algn="just"/>
            <a:r>
              <a:rPr lang="en-US" altLang="en-US" sz="1400" kern="0" dirty="0" smtClean="0"/>
              <a:t>All configuration and link of other directories mentioned in “Registry.xml” are loaded by CFW while web server startup</a:t>
            </a:r>
          </a:p>
          <a:p>
            <a:pPr marL="1196975" lvl="2" indent="-481013" algn="just"/>
            <a:r>
              <a:rPr lang="en-US" altLang="en-US" sz="1400" kern="0" dirty="0" smtClean="0"/>
              <a:t>$CATALINA_HOME/</a:t>
            </a:r>
            <a:r>
              <a:rPr lang="en-US" altLang="en-US" sz="1400" kern="0" dirty="0" err="1" smtClean="0"/>
              <a:t>webapps</a:t>
            </a:r>
            <a:r>
              <a:rPr lang="en-US" altLang="en-US" sz="1400" kern="0" dirty="0" smtClean="0"/>
              <a:t>/</a:t>
            </a:r>
            <a:r>
              <a:rPr lang="en-US" altLang="en-US" sz="1400" kern="0" dirty="0" err="1" smtClean="0"/>
              <a:t>custcre_cu</a:t>
            </a:r>
            <a:r>
              <a:rPr lang="en-US" altLang="en-US" sz="1400" kern="0" dirty="0" smtClean="0"/>
              <a:t>/WEB-INF/classes/Registry.xml</a:t>
            </a:r>
          </a:p>
          <a:p>
            <a:pPr marL="1196975" lvl="2" indent="-481013" algn="just"/>
            <a:endParaRPr lang="en-US" altLang="en-US" sz="1400" kern="0" dirty="0"/>
          </a:p>
          <a:p>
            <a:pPr marL="357187" lvl="1" indent="0" algn="just">
              <a:buNone/>
            </a:pPr>
            <a:endParaRPr lang="en-US" altLang="en-US" sz="1400" kern="0" dirty="0" smtClean="0">
              <a:solidFill>
                <a:schemeClr val="tx2">
                  <a:lumMod val="75000"/>
                  <a:lumOff val="25000"/>
                </a:schemeClr>
              </a:solidFill>
            </a:endParaRPr>
          </a:p>
          <a:p>
            <a:pPr marL="838200" lvl="1" indent="-481013" algn="just"/>
            <a:endParaRPr lang="en-US" altLang="en-US" sz="1400" kern="0" dirty="0" smtClean="0"/>
          </a:p>
          <a:p>
            <a:pPr marL="1196975" lvl="2" indent="-481013" algn="just"/>
            <a:endParaRPr lang="en-US" altLang="en-US" sz="1200" kern="0" dirty="0" smtClean="0"/>
          </a:p>
          <a:p>
            <a:pPr marL="1196975" lvl="2" indent="-481013" algn="just"/>
            <a:endParaRPr lang="en-US" altLang="en-US" sz="1200" kern="0" dirty="0"/>
          </a:p>
          <a:p>
            <a:pPr marL="839788" lvl="2" indent="-481013" algn="just">
              <a:buClr>
                <a:srgbClr val="00A9D4"/>
              </a:buClr>
              <a:buFont typeface="Arial" charset="0"/>
              <a:buChar char="›"/>
            </a:pPr>
            <a:endParaRPr lang="en-US" altLang="en-US" sz="1600" kern="0" dirty="0" smtClean="0"/>
          </a:p>
          <a:p>
            <a:pPr marL="839788" lvl="2" indent="-481013" algn="just">
              <a:buClr>
                <a:srgbClr val="00A9D4"/>
              </a:buClr>
              <a:buFont typeface="Arial" charset="0"/>
              <a:buChar char="›"/>
            </a:pPr>
            <a:endParaRPr lang="en-US" altLang="en-US" kern="0" dirty="0" smtClean="0"/>
          </a:p>
          <a:p>
            <a:pPr marL="838200" lvl="1" indent="-481013" algn="just"/>
            <a:r>
              <a:rPr lang="en-US" altLang="en-US" sz="1400" kern="0" dirty="0" smtClean="0"/>
              <a:t>Create new Registry file “NK_Registry.xml” to declare all adaptation specific configuration under “plugin/registry” directory</a:t>
            </a:r>
            <a:endParaRPr lang="en-US" altLang="en-US" sz="1400" kern="0" dirty="0"/>
          </a:p>
          <a:p>
            <a:pPr marL="1562101" lvl="4" indent="-481013" algn="just">
              <a:buClr>
                <a:srgbClr val="00A9D4"/>
              </a:buClr>
              <a:buFont typeface="Arial" charset="0"/>
              <a:buChar char="›"/>
            </a:pPr>
            <a:endParaRPr lang="en-US" altLang="en-US" sz="1000"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4094163"/>
            <a:ext cx="45053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4934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Label configuration</a:t>
            </a:r>
          </a:p>
          <a:p>
            <a:pPr marL="838200" lvl="1" indent="-481013" algn="just"/>
            <a:r>
              <a:rPr lang="en-US" altLang="en-US" sz="1400" kern="0" dirty="0" smtClean="0"/>
              <a:t>Create a directory under “plugin” by name of your business case like “P2P”</a:t>
            </a:r>
          </a:p>
          <a:p>
            <a:pPr marL="838200" lvl="1" indent="-481013" algn="just"/>
            <a:endParaRPr lang="en-US" altLang="en-US" sz="1400" kern="0" dirty="0" smtClean="0"/>
          </a:p>
          <a:p>
            <a:pPr marL="838200" lvl="1" indent="-481013" algn="just"/>
            <a:r>
              <a:rPr lang="en-US" altLang="en-US" sz="1400" kern="0" dirty="0" smtClean="0"/>
              <a:t>Create a directory under “plugin/P2P” by name “</a:t>
            </a:r>
            <a:r>
              <a:rPr lang="en-US" altLang="en-US" sz="1400" kern="0" dirty="0" err="1" smtClean="0"/>
              <a:t>solutiongui</a:t>
            </a:r>
            <a:r>
              <a:rPr lang="en-US" altLang="en-US" sz="1400" kern="0" dirty="0" smtClean="0"/>
              <a:t>”</a:t>
            </a:r>
          </a:p>
          <a:p>
            <a:pPr marL="838200" lvl="1" indent="-481013" algn="just"/>
            <a:endParaRPr lang="en-US" altLang="en-US" sz="1400" kern="0" dirty="0" smtClean="0"/>
          </a:p>
          <a:p>
            <a:pPr marL="838200" lvl="1" indent="-481013" algn="just"/>
            <a:r>
              <a:rPr lang="en-US" altLang="en-US" sz="1400" kern="0" dirty="0" smtClean="0"/>
              <a:t>Under “plugin/P2P/</a:t>
            </a:r>
            <a:r>
              <a:rPr lang="en-US" altLang="en-US" sz="1400" kern="0" dirty="0" err="1" smtClean="0"/>
              <a:t>solutiongui</a:t>
            </a:r>
            <a:r>
              <a:rPr lang="en-US" altLang="en-US" sz="1400" kern="0" dirty="0" smtClean="0"/>
              <a:t>/” creates all three configuration file.</a:t>
            </a:r>
          </a:p>
          <a:p>
            <a:pPr marL="838200" lvl="1" indent="-481013" algn="just"/>
            <a:endParaRPr lang="en-US" altLang="en-US" sz="1400" kern="0" dirty="0" smtClean="0"/>
          </a:p>
          <a:p>
            <a:pPr marL="838200" lvl="1" indent="-481013" algn="just"/>
            <a:r>
              <a:rPr lang="en-US" altLang="en-US" sz="1400" kern="0" dirty="0" smtClean="0"/>
              <a:t>From file “NK_Registry.xml” created under “plugin/registry” directory link the above directory</a:t>
            </a:r>
          </a:p>
          <a:p>
            <a:pPr marL="838200" lvl="1" indent="-481013" algn="just"/>
            <a:endParaRPr lang="en-US" altLang="en-US" sz="1400" kern="0" dirty="0" smtClean="0"/>
          </a:p>
          <a:p>
            <a:pPr marL="357187" lvl="1" indent="0" algn="just">
              <a:buNone/>
            </a:pPr>
            <a:endParaRPr lang="en-US" altLang="en-US" sz="1600" kern="0" dirty="0"/>
          </a:p>
          <a:p>
            <a:pPr marL="838200" lvl="1" indent="-481013" algn="just"/>
            <a:endParaRPr lang="en-US" altLang="en-US" sz="1400" kern="0" dirty="0"/>
          </a:p>
          <a:p>
            <a:pPr marL="1562101" lvl="4" indent="-481013" algn="just">
              <a:buClr>
                <a:srgbClr val="00A9D4"/>
              </a:buClr>
              <a:buFont typeface="Arial" charset="0"/>
              <a:buChar char="›"/>
            </a:pPr>
            <a:endParaRPr lang="en-US" altLang="en-US" sz="1000"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5165326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Controller</a:t>
            </a:r>
          </a:p>
          <a:p>
            <a:pPr marL="838200" lvl="1" indent="-481013" algn="just"/>
            <a:r>
              <a:rPr lang="en-US" altLang="en-US" sz="1600" kern="0" dirty="0" smtClean="0"/>
              <a:t>Manage step-by-step workflow management based on predefined configuration</a:t>
            </a:r>
          </a:p>
          <a:p>
            <a:pPr marL="838200" lvl="1" indent="-481013" algn="just"/>
            <a:r>
              <a:rPr lang="en-US" altLang="en-US" sz="1600" kern="0" dirty="0" smtClean="0"/>
              <a:t>To create own controller extends from CFW abstract class “</a:t>
            </a:r>
            <a:r>
              <a:rPr lang="en-US" altLang="en-US" sz="1600" kern="0" dirty="0" err="1" smtClean="0"/>
              <a:t>AbstractSolutionUnitController</a:t>
            </a:r>
            <a:r>
              <a:rPr lang="en-US" altLang="en-US" sz="1600" kern="0" dirty="0" smtClean="0"/>
              <a:t>”</a:t>
            </a:r>
          </a:p>
          <a:p>
            <a:pPr marL="838200" lvl="1" indent="-481013" algn="just"/>
            <a:r>
              <a:rPr lang="en-US" altLang="en-US" sz="1600" kern="0" dirty="0" smtClean="0"/>
              <a:t>Base class provides the basic functionality to manage the execution by </a:t>
            </a:r>
            <a:r>
              <a:rPr lang="en-US" altLang="en-US" sz="1600" kern="0" dirty="0" err="1" smtClean="0"/>
              <a:t>overrdding</a:t>
            </a:r>
            <a:r>
              <a:rPr lang="en-US" altLang="en-US" sz="1600" kern="0" dirty="0" smtClean="0"/>
              <a:t> generic function</a:t>
            </a:r>
          </a:p>
          <a:p>
            <a:pPr marL="357187" lvl="1" indent="0" algn="just">
              <a:buNone/>
            </a:pPr>
            <a:endParaRPr lang="en-US" altLang="en-US" sz="1600" b="1" kern="0" dirty="0" smtClean="0"/>
          </a:p>
          <a:p>
            <a:pPr marL="1196975" lvl="2" indent="-481013" algn="just"/>
            <a:endParaRPr lang="en-US" altLang="en-US" sz="1600" kern="0" dirty="0" smtClean="0"/>
          </a:p>
          <a:p>
            <a:pPr marL="838200" lvl="1" indent="-481013" algn="just"/>
            <a:endParaRPr lang="en-US" altLang="en-US" sz="1600" kern="0" dirty="0" smtClean="0"/>
          </a:p>
          <a:p>
            <a:pPr marL="1196975" lvl="2" indent="-481013" algn="just"/>
            <a:endParaRPr lang="en-US" altLang="en-US" sz="1400" kern="0" dirty="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287713"/>
            <a:ext cx="62992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522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fontScale="90000"/>
          </a:bodyPr>
          <a:lstStyle/>
          <a:p>
            <a:pPr algn="ctr"/>
            <a:r>
              <a:rPr lang="en-US" sz="3600" dirty="0" smtClean="0"/>
              <a:t>SOI component – naming service</a:t>
            </a:r>
            <a:endParaRPr lang="en-US" sz="3600" dirty="0"/>
          </a:p>
        </p:txBody>
      </p:sp>
      <p:sp>
        <p:nvSpPr>
          <p:cNvPr id="12" name="Rectangle 3"/>
          <p:cNvSpPr txBox="1">
            <a:spLocks noChangeArrowheads="1"/>
          </p:cNvSpPr>
          <p:nvPr/>
        </p:nvSpPr>
        <p:spPr bwMode="auto">
          <a:xfrm>
            <a:off x="321468"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Offers Tree – Directory structure for the object reference</a:t>
            </a:r>
          </a:p>
          <a:p>
            <a:pPr marL="481013" indent="-481013"/>
            <a:r>
              <a:rPr lang="en-US" altLang="en-US" sz="2000" kern="0" dirty="0" smtClean="0"/>
              <a:t>Till BSCS R2, CORBA agent was Microsoft </a:t>
            </a:r>
            <a:r>
              <a:rPr lang="en-US" altLang="en-US" sz="2000" kern="0" dirty="0" err="1" smtClean="0"/>
              <a:t>VisiBroker</a:t>
            </a:r>
            <a:r>
              <a:rPr lang="en-US" altLang="en-US" sz="2000" kern="0" dirty="0" smtClean="0"/>
              <a:t>. Broker token use to work within the LAN over TCP/IP – Fails to call SOI API over HTTP</a:t>
            </a:r>
          </a:p>
          <a:p>
            <a:pPr marL="481013" indent="-481013"/>
            <a:r>
              <a:rPr lang="en-US" altLang="en-US" sz="2000" kern="0" dirty="0" smtClean="0"/>
              <a:t>R3 onwards, CORBA agent is replace to “TAO Naming Service” to wok over HTTP </a:t>
            </a:r>
          </a:p>
          <a:p>
            <a:pPr marL="481013" indent="-481013"/>
            <a:r>
              <a:rPr lang="en-US" altLang="en-US" sz="2000" kern="0" dirty="0" smtClean="0"/>
              <a:t>The URL of naming service - &lt;Host Name&gt;:&lt;Port&gt;/&lt;Naming Service Name&gt;</a:t>
            </a:r>
          </a:p>
          <a:p>
            <a:pPr marL="481013" indent="-481013"/>
            <a:r>
              <a:rPr lang="en-US" altLang="en-US" sz="2000" kern="0" dirty="0" smtClean="0"/>
              <a:t>The complete qualifier of NS access</a:t>
            </a:r>
          </a:p>
          <a:p>
            <a:pPr marL="838200" lvl="1" indent="-481013"/>
            <a:endParaRPr lang="en-US" altLang="en-US" sz="1600" kern="0" dirty="0" smtClean="0"/>
          </a:p>
          <a:p>
            <a:pPr marL="481013" indent="-481013"/>
            <a:endParaRPr lang="en-US" altLang="en-US" sz="2000" kern="0" dirty="0"/>
          </a:p>
          <a:p>
            <a:pPr marL="481013" indent="-481013"/>
            <a:r>
              <a:rPr lang="en-US" altLang="en-US" sz="2000" kern="0" dirty="0" smtClean="0"/>
              <a:t>ORB use to get the CORBA service using objet reference [</a:t>
            </a:r>
            <a:r>
              <a:rPr lang="en-US" altLang="en-US" sz="2000" i="1" kern="0" dirty="0" err="1" smtClean="0"/>
              <a:t>ORBInitRef</a:t>
            </a:r>
            <a:r>
              <a:rPr lang="en-US" altLang="en-US" sz="2000" i="1" kern="0" dirty="0" smtClean="0"/>
              <a:t>]</a:t>
            </a:r>
            <a:endParaRPr lang="en-US" altLang="en-US" sz="2000" kern="0" dirty="0" smtClean="0"/>
          </a:p>
          <a:p>
            <a:pPr marL="0" indent="0">
              <a:buNone/>
            </a:pPr>
            <a:endParaRPr lang="en-US" altLang="en-US" sz="2000" kern="0" dirty="0" smtClean="0"/>
          </a:p>
          <a:p>
            <a:pPr marL="357187" lvl="1" indent="0">
              <a:buNone/>
            </a:pPr>
            <a:endParaRPr lang="en-US" altLang="en-US" sz="1200" kern="0" dirty="0" smtClean="0"/>
          </a:p>
          <a:p>
            <a:pPr marL="838200" lvl="1" indent="-481013"/>
            <a:endParaRPr lang="en-US" altLang="en-US" kern="0" dirty="0"/>
          </a:p>
          <a:p>
            <a:pPr marL="481013" indent="-481013"/>
            <a:r>
              <a:rPr lang="en-GB" altLang="en-US" sz="2000" kern="0" dirty="0" smtClean="0"/>
              <a:t>Works </a:t>
            </a:r>
            <a:r>
              <a:rPr lang="en-GB" altLang="en-US" sz="2000" kern="0" dirty="0" err="1" smtClean="0"/>
              <a:t>uder</a:t>
            </a:r>
            <a:r>
              <a:rPr lang="en-GB" altLang="en-US" sz="2000" kern="0" dirty="0" smtClean="0"/>
              <a:t> IIOP (Internet Inter-ORB Protocol)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06" y="4159951"/>
            <a:ext cx="52006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13"/>
          <p:cNvSpPr>
            <a:spLocks noChangeArrowheads="1"/>
          </p:cNvSpPr>
          <p:nvPr/>
        </p:nvSpPr>
        <p:spPr bwMode="auto">
          <a:xfrm>
            <a:off x="380999" y="5733803"/>
            <a:ext cx="8416925" cy="336550"/>
          </a:xfrm>
          <a:prstGeom prst="rect">
            <a:avLst/>
          </a:prstGeom>
          <a:solidFill>
            <a:srgbClr val="CC99FF"/>
          </a:solidFill>
          <a:ln>
            <a:noFill/>
          </a:ln>
          <a:effectLst/>
          <a:scene3d>
            <a:camera prst="legacyObliqueTopLeft"/>
            <a:lightRig rig="legacyFlat3" dir="t"/>
          </a:scene3d>
          <a:sp3d extrusionH="430200" prstMaterial="legacyMatte">
            <a:bevelT w="13500" h="13500" prst="angle"/>
            <a:bevelB w="13500" h="13500" prst="angle"/>
            <a:extrusionClr>
              <a:srgbClr val="CC99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2700000" algn="ctr" rotWithShape="0">
                    <a:srgbClr val="CC99FF">
                      <a:gamma/>
                      <a:shade val="60000"/>
                      <a:invGamma/>
                    </a:srgbClr>
                  </a:outerShdw>
                </a:effectLst>
              </a14:hiddenEffects>
            </a:ext>
          </a:extLst>
        </p:spPr>
        <p:txBody>
          <a:bodyPr wrap="none" anchor="ctr">
            <a:spAutoFit/>
            <a:flatTx/>
          </a:bodyPr>
          <a:lstStyle/>
          <a:p>
            <a:r>
              <a:rPr lang="en-GB" altLang="en-US" sz="1600" b="1" dirty="0" err="1"/>
              <a:t>org.omg.CORBA.ORBInitRef</a:t>
            </a:r>
            <a:r>
              <a:rPr lang="en-GB" altLang="en-US" sz="1600" b="1" dirty="0"/>
              <a:t>=</a:t>
            </a:r>
            <a:r>
              <a:rPr lang="en-GB" altLang="en-US" sz="1600" b="1" dirty="0" err="1"/>
              <a:t>NameService</a:t>
            </a:r>
            <a:r>
              <a:rPr lang="en-GB" altLang="en-US" sz="1600" b="1" dirty="0"/>
              <a:t>=corbaloc:iiop:billtest:19000/</a:t>
            </a:r>
            <a:r>
              <a:rPr lang="en-GB" altLang="en-US" sz="1600" b="1" dirty="0" err="1"/>
              <a:t>NameService</a:t>
            </a:r>
            <a:endParaRPr lang="en-US" altLang="en-US" sz="1600" b="1" dirty="0"/>
          </a:p>
        </p:txBody>
      </p:sp>
    </p:spTree>
    <p:extLst>
      <p:ext uri="{BB962C8B-B14F-4D97-AF65-F5344CB8AC3E}">
        <p14:creationId xmlns:p14="http://schemas.microsoft.com/office/powerpoint/2010/main" val="161331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Constructor</a:t>
            </a:r>
          </a:p>
          <a:p>
            <a:pPr marL="838200" lvl="1" indent="-481013" algn="just"/>
            <a:r>
              <a:rPr lang="en-US" altLang="en-US" sz="1400" kern="0" dirty="0" smtClean="0"/>
              <a:t>Called before instance initiation</a:t>
            </a:r>
          </a:p>
          <a:p>
            <a:pPr marL="838200" lvl="1" indent="-481013" algn="just"/>
            <a:r>
              <a:rPr lang="en-US" altLang="en-US" sz="1400" kern="0" dirty="0" smtClean="0"/>
              <a:t>Called the constructor of super class to pass the complete qualifier of “workflow configuration file”</a:t>
            </a:r>
          </a:p>
          <a:p>
            <a:pPr marL="481013" indent="-481013" algn="just"/>
            <a:r>
              <a:rPr lang="en-US" altLang="en-US" sz="2000" kern="0" dirty="0" err="1" smtClean="0"/>
              <a:t>processStartRequest</a:t>
            </a:r>
            <a:r>
              <a:rPr lang="en-US" altLang="en-US" sz="2000" kern="0" dirty="0" smtClean="0"/>
              <a:t> ()</a:t>
            </a:r>
          </a:p>
          <a:p>
            <a:pPr marL="838200" lvl="1" indent="-481013" algn="just"/>
            <a:r>
              <a:rPr lang="en-US" altLang="en-US" sz="1400" kern="0" dirty="0" smtClean="0"/>
              <a:t>This method is called when solution unit is started</a:t>
            </a:r>
          </a:p>
          <a:p>
            <a:pPr marL="838200" lvl="1" indent="-481013" algn="just"/>
            <a:r>
              <a:rPr lang="en-US" altLang="en-US" sz="1400" kern="0" dirty="0" smtClean="0"/>
              <a:t>The purpose of this method is to implement the business logic and configuration which is required during the entire SU life cycle and also before the first page of workflow is accessible</a:t>
            </a:r>
          </a:p>
          <a:p>
            <a:pPr marL="838200" lvl="1" indent="-481013" algn="just"/>
            <a:r>
              <a:rPr lang="en-US" altLang="en-US" sz="1400" kern="0" dirty="0" smtClean="0"/>
              <a:t>The typical task to read the model identifier which is passed as “</a:t>
            </a:r>
            <a:r>
              <a:rPr lang="en-US" altLang="en-US" sz="1400" kern="0" dirty="0" err="1" smtClean="0"/>
              <a:t>inputtype</a:t>
            </a:r>
            <a:r>
              <a:rPr lang="en-US" altLang="en-US" sz="1400" kern="0" dirty="0" smtClean="0"/>
              <a:t>” of the solution unit</a:t>
            </a:r>
          </a:p>
          <a:p>
            <a:pPr marL="838200" lvl="1" indent="-481013" algn="just"/>
            <a:r>
              <a:rPr lang="en-US" altLang="en-US" sz="1400" kern="0" dirty="0" smtClean="0"/>
              <a:t>Another purpose to initiate the data model which will be used during the SU life cycle</a:t>
            </a:r>
          </a:p>
          <a:p>
            <a:pPr marL="481013" indent="-481013" algn="just"/>
            <a:r>
              <a:rPr lang="en-US" altLang="en-US" sz="1800" kern="0" dirty="0" err="1" smtClean="0"/>
              <a:t>prepareStep</a:t>
            </a:r>
            <a:r>
              <a:rPr lang="en-US" altLang="en-US" sz="1800" kern="0" dirty="0" smtClean="0"/>
              <a:t>()</a:t>
            </a:r>
          </a:p>
          <a:p>
            <a:pPr marL="838200" lvl="1" indent="-481013" algn="just"/>
            <a:r>
              <a:rPr lang="en-US" altLang="en-US" sz="1400" kern="0" dirty="0" smtClean="0"/>
              <a:t>This method is used before request is sent to a certain page</a:t>
            </a:r>
          </a:p>
          <a:p>
            <a:pPr marL="481013" indent="-481013" algn="just"/>
            <a:r>
              <a:rPr lang="en-US" altLang="en-US" sz="2000" kern="0" dirty="0" err="1" smtClean="0"/>
              <a:t>processStepResult</a:t>
            </a:r>
            <a:r>
              <a:rPr lang="en-US" altLang="en-US" sz="2000" kern="0" dirty="0" smtClean="0"/>
              <a:t>()</a:t>
            </a:r>
          </a:p>
          <a:p>
            <a:pPr marL="838200" lvl="1" indent="-481013" algn="just"/>
            <a:r>
              <a:rPr lang="en-US" altLang="en-US" sz="1600" kern="0" dirty="0" smtClean="0"/>
              <a:t>This method is called after page specific controller returns the page result</a:t>
            </a:r>
          </a:p>
          <a:p>
            <a:pPr marL="838200" lvl="1" indent="-481013" algn="just"/>
            <a:r>
              <a:rPr lang="en-US" altLang="en-US" sz="1600" kern="0" dirty="0" smtClean="0"/>
              <a:t>Can be used to overwrite the returned page result based on specific business logic</a:t>
            </a:r>
          </a:p>
          <a:p>
            <a:pPr marL="838200" lvl="1" indent="-481013" algn="just"/>
            <a:r>
              <a:rPr lang="en-US" altLang="en-US" sz="1600" kern="0" dirty="0" smtClean="0"/>
              <a:t>It allows to reuse same </a:t>
            </a:r>
            <a:r>
              <a:rPr lang="en-US" altLang="en-US" sz="1600" b="1" kern="0" dirty="0" smtClean="0"/>
              <a:t>JSP Page and page controller</a:t>
            </a:r>
            <a:r>
              <a:rPr lang="en-US" altLang="en-US" sz="1600" kern="0" dirty="0" smtClean="0"/>
              <a:t> implementation in different solution unit.</a:t>
            </a:r>
          </a:p>
          <a:p>
            <a:pPr marL="357187" lvl="1" indent="0" algn="just">
              <a:buNone/>
            </a:pPr>
            <a:endParaRPr lang="en-US" altLang="en-US" sz="1400" kern="0" dirty="0" smtClean="0"/>
          </a:p>
          <a:p>
            <a:pPr marL="357187" lvl="1" indent="0" algn="just">
              <a:buNone/>
            </a:pPr>
            <a:endParaRPr lang="en-US" altLang="en-US" sz="1600" kern="0" dirty="0" smtClean="0"/>
          </a:p>
          <a:p>
            <a:pPr marL="838200" lvl="1" indent="-481013" algn="just"/>
            <a:endParaRPr lang="en-US" altLang="en-US" sz="1600" kern="0" dirty="0" smtClean="0"/>
          </a:p>
          <a:p>
            <a:pPr marL="357187" lvl="1" indent="0" algn="just">
              <a:buNone/>
            </a:pPr>
            <a:endParaRPr lang="en-US" altLang="en-US" sz="1600" b="1" kern="0" dirty="0" smtClean="0"/>
          </a:p>
          <a:p>
            <a:pPr marL="1196975" lvl="2" indent="-481013" algn="just"/>
            <a:endParaRPr lang="en-US" altLang="en-US" sz="1600" kern="0" dirty="0" smtClean="0"/>
          </a:p>
          <a:p>
            <a:pPr marL="838200" lvl="1" indent="-481013" algn="just"/>
            <a:endParaRPr lang="en-US" altLang="en-US" sz="1600" kern="0" dirty="0" smtClean="0"/>
          </a:p>
          <a:p>
            <a:pPr marL="1196975" lvl="2" indent="-481013" algn="just"/>
            <a:endParaRPr lang="en-US" altLang="en-US" sz="1400" kern="0" dirty="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468147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Controller</a:t>
            </a:r>
          </a:p>
          <a:p>
            <a:pPr marL="838200" lvl="1" indent="-481013" algn="just"/>
            <a:r>
              <a:rPr lang="en-US" altLang="en-US" sz="1400" kern="0" dirty="0" smtClean="0"/>
              <a:t>Extended from </a:t>
            </a:r>
            <a:r>
              <a:rPr lang="en-US" altLang="en-US" sz="1400" kern="0" dirty="0" err="1" smtClean="0"/>
              <a:t>AbstractSolutionUnitController</a:t>
            </a:r>
            <a:endParaRPr lang="en-US" altLang="en-US" sz="1400" kern="0" dirty="0" smtClean="0"/>
          </a:p>
          <a:p>
            <a:pPr marL="838200" lvl="1" indent="-481013" algn="just"/>
            <a:r>
              <a:rPr lang="en-US" altLang="en-US" sz="1400" kern="0" dirty="0" smtClean="0"/>
              <a:t>Loads the workflow</a:t>
            </a:r>
          </a:p>
          <a:p>
            <a:pPr marL="838200" lvl="1" indent="-481013" algn="just"/>
            <a:endParaRPr lang="en-US" altLang="en-US" sz="1400" kern="0" dirty="0" smtClean="0"/>
          </a:p>
          <a:p>
            <a:pPr marL="1196975" lvl="2" indent="-481013" algn="just"/>
            <a:endParaRPr lang="en-US" altLang="en-US" sz="1400" kern="0" dirty="0"/>
          </a:p>
          <a:p>
            <a:pPr marL="1200151" lvl="3" indent="-481013" algn="just">
              <a:buClr>
                <a:srgbClr val="00A9D4"/>
              </a:buClr>
              <a:buFont typeface="Arial" charset="0"/>
              <a:buChar char="›"/>
            </a:pPr>
            <a:endParaRPr lang="en-US" altLang="en-US" kern="0" dirty="0"/>
          </a:p>
          <a:p>
            <a:pPr marL="838200" lvl="1" indent="-481013" algn="just"/>
            <a:endParaRPr lang="en-US" altLang="en-US" sz="1600" kern="0" dirty="0" smtClean="0"/>
          </a:p>
          <a:p>
            <a:pPr marL="357187" lvl="1" indent="0" algn="just">
              <a:buNone/>
            </a:pPr>
            <a:endParaRPr lang="en-US" altLang="en-US" sz="1600" kern="0" dirty="0" smtClean="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81" y="2031857"/>
            <a:ext cx="5734050" cy="2017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64" y="4046517"/>
            <a:ext cx="8771257"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33" y="4846617"/>
            <a:ext cx="72485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4074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Controller</a:t>
            </a:r>
          </a:p>
          <a:p>
            <a:pPr marL="838200" lvl="1" indent="-481013" algn="just"/>
            <a:r>
              <a:rPr lang="en-US" altLang="en-US" sz="1400" kern="0" dirty="0" smtClean="0"/>
              <a:t>Overrides “</a:t>
            </a:r>
            <a:r>
              <a:rPr lang="en-US" altLang="en-US" sz="1400" kern="0" dirty="0" err="1" smtClean="0"/>
              <a:t>processStartRequest</a:t>
            </a:r>
            <a:r>
              <a:rPr lang="en-US" altLang="en-US" sz="1400" kern="0" dirty="0" smtClean="0"/>
              <a:t>”</a:t>
            </a:r>
          </a:p>
          <a:p>
            <a:pPr marL="1196975" lvl="2" indent="-481013" algn="just"/>
            <a:r>
              <a:rPr lang="en-US" altLang="en-US" sz="1400" kern="0" dirty="0" smtClean="0"/>
              <a:t>Identify the solution unit context from </a:t>
            </a:r>
            <a:r>
              <a:rPr lang="en-US" altLang="en-US" sz="1400" kern="0" dirty="0" err="1" smtClean="0"/>
              <a:t>HttpServletRequest</a:t>
            </a:r>
            <a:endParaRPr lang="en-US" altLang="en-US" sz="1400" kern="0" dirty="0" smtClean="0"/>
          </a:p>
          <a:p>
            <a:pPr marL="1196975" lvl="2" indent="-481013" algn="just"/>
            <a:r>
              <a:rPr lang="en-US" altLang="en-US" sz="1400" kern="0" dirty="0" smtClean="0"/>
              <a:t>Retrieve the Data Container from Solution Unit Context</a:t>
            </a:r>
          </a:p>
          <a:p>
            <a:pPr marL="1196975" lvl="2" indent="-481013" algn="just"/>
            <a:r>
              <a:rPr lang="en-US" altLang="en-US" sz="1400" kern="0" dirty="0" smtClean="0"/>
              <a:t>Retrieve the Data model from container</a:t>
            </a:r>
          </a:p>
          <a:p>
            <a:pPr marL="1196975" lvl="2" indent="-481013" algn="just"/>
            <a:r>
              <a:rPr lang="en-US" altLang="en-US" sz="1400" kern="0" dirty="0" smtClean="0"/>
              <a:t>Retrieve the input identifier from </a:t>
            </a:r>
            <a:r>
              <a:rPr lang="en-US" altLang="en-US" sz="1400" kern="0" dirty="0" err="1" smtClean="0"/>
              <a:t>SolutionUnitContext</a:t>
            </a:r>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1196975" lvl="2" indent="-481013" algn="just"/>
            <a:endParaRPr lang="en-US" altLang="en-US" sz="1400" kern="0" dirty="0"/>
          </a:p>
          <a:p>
            <a:pPr marL="1200151" lvl="3" indent="-481013" algn="just">
              <a:buClr>
                <a:srgbClr val="00A9D4"/>
              </a:buClr>
              <a:buFont typeface="Arial" charset="0"/>
              <a:buChar char="›"/>
            </a:pPr>
            <a:endParaRPr lang="en-US" altLang="en-US" kern="0" dirty="0"/>
          </a:p>
          <a:p>
            <a:pPr marL="838200" lvl="1" indent="-481013" algn="just"/>
            <a:endParaRPr lang="en-US" altLang="en-US" sz="1600" kern="0" dirty="0" smtClean="0"/>
          </a:p>
          <a:p>
            <a:pPr marL="1196975" lvl="2" indent="-481013" algn="just"/>
            <a:r>
              <a:rPr lang="en-US" altLang="en-US" sz="1400" kern="0" dirty="0" smtClean="0"/>
              <a:t>If the Identifier is “</a:t>
            </a:r>
            <a:r>
              <a:rPr lang="en-US" altLang="en-US" sz="1400" kern="0" dirty="0" err="1" smtClean="0"/>
              <a:t>CustomerListModel</a:t>
            </a:r>
            <a:r>
              <a:rPr lang="en-US" altLang="en-US" sz="1400" kern="0" dirty="0" smtClean="0"/>
              <a:t>” the model class linked as input of SU then retrieve the “Data Home” of this Data Object by single tone class “</a:t>
            </a:r>
            <a:r>
              <a:rPr lang="en-US" altLang="en-US" sz="1400" kern="0" dirty="0" err="1" smtClean="0"/>
              <a:t>HomeFactory</a:t>
            </a:r>
            <a:r>
              <a:rPr lang="en-US" altLang="en-US" sz="1400" kern="0" dirty="0" smtClean="0"/>
              <a:t>”</a:t>
            </a:r>
          </a:p>
          <a:p>
            <a:pPr marL="1196975" lvl="2" indent="-481013" algn="just"/>
            <a:endParaRPr lang="en-US" altLang="en-US" sz="1400" kern="0" dirty="0"/>
          </a:p>
          <a:p>
            <a:pPr marL="357187" lvl="1" indent="0" algn="just">
              <a:buNone/>
            </a:pPr>
            <a:endParaRPr lang="en-US" altLang="en-US" sz="1600" kern="0" dirty="0" smtClean="0"/>
          </a:p>
          <a:p>
            <a:pPr marL="1196975" lvl="2" indent="-481013" algn="just"/>
            <a:r>
              <a:rPr lang="en-US" altLang="en-US" sz="1400" kern="0" dirty="0" smtClean="0"/>
              <a:t>From “Data Home” retrieve the actual instance “Customer  Model” which passes as input from previous SU.</a:t>
            </a:r>
          </a:p>
          <a:p>
            <a:pPr marL="1196975" lvl="2" indent="-481013" algn="just"/>
            <a:endParaRPr lang="en-US" altLang="en-US" sz="1400" kern="0" dirty="0"/>
          </a:p>
          <a:p>
            <a:pPr marL="0" indent="0" algn="just">
              <a:buNone/>
            </a:pP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762250"/>
            <a:ext cx="88677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551" y="4822805"/>
            <a:ext cx="48101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095" y="5620802"/>
            <a:ext cx="8115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9047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Controller</a:t>
            </a:r>
          </a:p>
          <a:p>
            <a:pPr marL="838200" lvl="1" indent="-481013" algn="just"/>
            <a:r>
              <a:rPr lang="en-US" altLang="en-US" sz="1400" kern="0" dirty="0" smtClean="0"/>
              <a:t>Overrides “</a:t>
            </a:r>
            <a:r>
              <a:rPr lang="en-US" altLang="en-US" sz="1400" kern="0" dirty="0" err="1" smtClean="0"/>
              <a:t>processStartRequest</a:t>
            </a:r>
            <a:r>
              <a:rPr lang="en-US" altLang="en-US" sz="1400" kern="0" dirty="0" smtClean="0"/>
              <a:t>”</a:t>
            </a:r>
          </a:p>
          <a:p>
            <a:pPr marL="1196975" lvl="2" indent="-481013" algn="just"/>
            <a:r>
              <a:rPr lang="en-US" altLang="en-US" sz="1400" kern="0" dirty="0" smtClean="0"/>
              <a:t>Used to set the attribute value at Http Request level and Solution unit context level</a:t>
            </a:r>
            <a:endParaRPr lang="en-US" altLang="en-US" sz="1400" kern="0" dirty="0"/>
          </a:p>
          <a:p>
            <a:pPr marL="0" indent="0" algn="just">
              <a:buNone/>
            </a:pPr>
            <a:r>
              <a:rPr lang="en-US" altLang="en-US" kern="0" dirty="0" smtClean="0"/>
              <a:t>	</a:t>
            </a:r>
            <a:r>
              <a:rPr lang="en-US" altLang="en-US" sz="1200" kern="0" dirty="0" smtClean="0"/>
              <a:t>protected  void  </a:t>
            </a:r>
            <a:r>
              <a:rPr lang="en-US" altLang="en-US" sz="1200" kern="0" dirty="0" err="1" smtClean="0"/>
              <a:t>processStartRequest</a:t>
            </a:r>
            <a:r>
              <a:rPr lang="en-US" altLang="en-US" sz="1200" kern="0" dirty="0" smtClean="0"/>
              <a:t>( </a:t>
            </a:r>
            <a:r>
              <a:rPr lang="en-US" altLang="en-US" sz="1200" kern="0" dirty="0" err="1" smtClean="0"/>
              <a:t>HttpServletRequest</a:t>
            </a:r>
            <a:r>
              <a:rPr lang="en-US" altLang="en-US" sz="1200" kern="0" dirty="0" smtClean="0"/>
              <a:t>   </a:t>
            </a:r>
            <a:r>
              <a:rPr lang="en-US" altLang="en-US" sz="1200" kern="0" dirty="0" err="1" smtClean="0"/>
              <a:t>pHttpServletRequest</a:t>
            </a:r>
            <a:r>
              <a:rPr lang="en-US" altLang="en-US" sz="1200" kern="0" dirty="0" smtClean="0"/>
              <a:t>)</a:t>
            </a:r>
          </a:p>
          <a:p>
            <a:pPr marL="0" indent="0" algn="just">
              <a:buNone/>
            </a:pPr>
            <a:r>
              <a:rPr lang="en-US" altLang="en-US" sz="1200" kern="0" dirty="0"/>
              <a:t>	</a:t>
            </a:r>
            <a:r>
              <a:rPr lang="en-US" altLang="en-US" sz="1200" kern="0" dirty="0" smtClean="0"/>
              <a:t>{</a:t>
            </a:r>
          </a:p>
          <a:p>
            <a:pPr marL="0" indent="0" algn="just">
              <a:buNone/>
            </a:pPr>
            <a:r>
              <a:rPr lang="en-US" altLang="en-US" sz="1200" kern="0" dirty="0"/>
              <a:t>	</a:t>
            </a:r>
            <a:r>
              <a:rPr lang="en-US" altLang="en-US" sz="1200" kern="0" dirty="0" smtClean="0"/>
              <a:t>	// Retrieve the solution unit context from HTTP request</a:t>
            </a:r>
          </a:p>
          <a:p>
            <a:pPr marL="0" indent="0" algn="just">
              <a:buNone/>
            </a:pPr>
            <a:r>
              <a:rPr lang="en-US" altLang="en-US" sz="1200" kern="0" dirty="0"/>
              <a:t>	</a:t>
            </a:r>
          </a:p>
          <a:p>
            <a:pPr marL="0" indent="0" algn="just">
              <a:buNone/>
            </a:pPr>
            <a:r>
              <a:rPr lang="en-US" altLang="en-US" sz="1200" kern="0" dirty="0" smtClean="0"/>
              <a:t>	</a:t>
            </a:r>
            <a:r>
              <a:rPr lang="en-US" altLang="en-US" sz="1200" kern="0" dirty="0" err="1" smtClean="0"/>
              <a:t>SolutionUnitContext</a:t>
            </a:r>
            <a:r>
              <a:rPr lang="en-US" altLang="en-US" sz="1200" kern="0" dirty="0" smtClean="0"/>
              <a:t>  </a:t>
            </a:r>
            <a:r>
              <a:rPr lang="en-US" altLang="en-US" sz="1200" kern="0" dirty="0" err="1" smtClean="0"/>
              <a:t>suContext</a:t>
            </a:r>
            <a:r>
              <a:rPr lang="en-US" altLang="en-US" sz="1200" kern="0" dirty="0" smtClean="0"/>
              <a:t> = </a:t>
            </a:r>
            <a:r>
              <a:rPr lang="en-US" altLang="en-US" sz="1200" kern="0" dirty="0" err="1" smtClean="0"/>
              <a:t>SolutionUnitManager.instance</a:t>
            </a:r>
            <a:r>
              <a:rPr lang="en-US" altLang="en-US" sz="1200" kern="0" dirty="0" smtClean="0"/>
              <a:t>().</a:t>
            </a:r>
            <a:r>
              <a:rPr lang="en-US" altLang="en-US" sz="1200" kern="0" dirty="0" err="1" smtClean="0"/>
              <a:t>gerSolutionUnitContext</a:t>
            </a:r>
            <a:r>
              <a:rPr lang="en-US" altLang="en-US" sz="1200" kern="0" dirty="0" smtClean="0"/>
              <a:t>(</a:t>
            </a:r>
            <a:r>
              <a:rPr lang="en-US" altLang="en-US" sz="1200" kern="0" dirty="0" err="1" smtClean="0"/>
              <a:t>pHttpServletRequest</a:t>
            </a:r>
            <a:r>
              <a:rPr lang="en-US" altLang="en-US" sz="1200" kern="0" dirty="0" smtClean="0"/>
              <a:t>);</a:t>
            </a:r>
          </a:p>
          <a:p>
            <a:pPr marL="0" indent="0" algn="just">
              <a:buNone/>
            </a:pPr>
            <a:r>
              <a:rPr lang="en-US" altLang="en-US" sz="1200" kern="0" dirty="0"/>
              <a:t>	</a:t>
            </a:r>
            <a:r>
              <a:rPr lang="en-US" altLang="en-US" sz="1200" kern="0" dirty="0" smtClean="0"/>
              <a:t>	</a:t>
            </a:r>
          </a:p>
          <a:p>
            <a:pPr marL="0" indent="0" algn="just">
              <a:buNone/>
            </a:pPr>
            <a:r>
              <a:rPr lang="en-US" altLang="en-US" sz="1200" kern="0" dirty="0"/>
              <a:t>	</a:t>
            </a:r>
            <a:r>
              <a:rPr lang="en-US" altLang="en-US" sz="1200" kern="0" dirty="0" smtClean="0"/>
              <a:t>	// Setting up the attribute value</a:t>
            </a:r>
          </a:p>
          <a:p>
            <a:pPr marL="0" indent="0" algn="just">
              <a:buNone/>
            </a:pPr>
            <a:endParaRPr lang="en-US" altLang="en-US" sz="1200" kern="0" dirty="0"/>
          </a:p>
          <a:p>
            <a:pPr marL="0" indent="0" algn="just">
              <a:buNone/>
            </a:pPr>
            <a:r>
              <a:rPr lang="en-US" altLang="en-US" sz="1200" kern="0" dirty="0" smtClean="0"/>
              <a:t>		</a:t>
            </a:r>
            <a:r>
              <a:rPr lang="en-US" altLang="en-US" sz="1200" kern="0" dirty="0" err="1" smtClean="0"/>
              <a:t>pHttpServletRequest.setAttribute</a:t>
            </a:r>
            <a:r>
              <a:rPr lang="en-US" altLang="en-US" sz="1200" kern="0" dirty="0" smtClean="0"/>
              <a:t> (&lt;Attribute Name&gt;, &lt;Attribute Value&gt;);</a:t>
            </a:r>
          </a:p>
          <a:p>
            <a:pPr marL="0" indent="0" algn="just">
              <a:buNone/>
            </a:pPr>
            <a:r>
              <a:rPr lang="en-US" altLang="en-US" sz="1200" kern="0" dirty="0"/>
              <a:t>	</a:t>
            </a:r>
            <a:r>
              <a:rPr lang="en-US" altLang="en-US" sz="1200" kern="0" dirty="0" smtClean="0"/>
              <a:t>	</a:t>
            </a:r>
            <a:r>
              <a:rPr lang="en-US" altLang="en-US" sz="1200" kern="0" dirty="0" err="1" smtClean="0"/>
              <a:t>suContext.setAttribute</a:t>
            </a:r>
            <a:r>
              <a:rPr lang="en-US" altLang="en-US" sz="1200" kern="0" dirty="0" smtClean="0"/>
              <a:t> (&lt;Attribute Name&gt;, &lt;Attribute Value&gt;);</a:t>
            </a:r>
          </a:p>
          <a:p>
            <a:pPr marL="0" indent="0" algn="just">
              <a:buNone/>
            </a:pPr>
            <a:r>
              <a:rPr lang="en-US" altLang="en-US" sz="1200" kern="0" dirty="0"/>
              <a:t>	</a:t>
            </a:r>
            <a:r>
              <a:rPr lang="en-US" altLang="en-US" sz="1200" kern="0" dirty="0" smtClean="0"/>
              <a:t>}</a:t>
            </a:r>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7915451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Workflow</a:t>
            </a:r>
          </a:p>
          <a:p>
            <a:pPr marL="838200" lvl="1" indent="-481013" algn="just"/>
            <a:r>
              <a:rPr lang="en-US" altLang="en-US" sz="1400" kern="0" dirty="0" smtClean="0"/>
              <a:t>Workflow composed of several steps placed in logical sequence</a:t>
            </a:r>
          </a:p>
          <a:p>
            <a:pPr marL="838200" lvl="1" indent="-481013" algn="just"/>
            <a:r>
              <a:rPr lang="en-US" altLang="en-US" sz="1400" kern="0" dirty="0" smtClean="0"/>
              <a:t>First step with which a workflow starts is called “</a:t>
            </a:r>
            <a:r>
              <a:rPr lang="en-US" altLang="en-US" sz="1400" b="1" kern="0" dirty="0" smtClean="0"/>
              <a:t>start step</a:t>
            </a:r>
            <a:r>
              <a:rPr lang="en-US" altLang="en-US" sz="1400" kern="0" dirty="0" smtClean="0"/>
              <a:t>”.</a:t>
            </a:r>
          </a:p>
          <a:p>
            <a:pPr marL="838200" lvl="1" indent="-481013" algn="just"/>
            <a:r>
              <a:rPr lang="en-US" altLang="en-US" sz="1400" kern="0" dirty="0" smtClean="0"/>
              <a:t>A SU can have only one step within it.</a:t>
            </a:r>
          </a:p>
          <a:p>
            <a:pPr marL="838200" lvl="1" indent="-481013" algn="just"/>
            <a:r>
              <a:rPr lang="en-US" altLang="en-US" sz="1400" kern="0" dirty="0" smtClean="0"/>
              <a:t>Comprises of different segments</a:t>
            </a:r>
          </a:p>
          <a:p>
            <a:pPr marL="838200" lvl="1" indent="-481013" algn="just"/>
            <a:r>
              <a:rPr lang="en-US" altLang="en-US" sz="1400" b="1" kern="0" dirty="0" smtClean="0"/>
              <a:t>Header</a:t>
            </a:r>
          </a:p>
          <a:p>
            <a:pPr marL="1196975" lvl="2" indent="-481013" algn="just"/>
            <a:r>
              <a:rPr lang="en-US" altLang="en-US" sz="1400" kern="0" dirty="0" err="1" smtClean="0"/>
              <a:t>creationdate</a:t>
            </a:r>
            <a:r>
              <a:rPr lang="en-US" altLang="en-US" sz="1400" kern="0" dirty="0" smtClean="0"/>
              <a:t>:	Date of creation</a:t>
            </a:r>
          </a:p>
          <a:p>
            <a:pPr marL="1196975" lvl="2" indent="-481013" algn="just"/>
            <a:r>
              <a:rPr lang="en-US" altLang="en-US" sz="1400" kern="0" dirty="0" err="1"/>
              <a:t>c</a:t>
            </a:r>
            <a:r>
              <a:rPr lang="en-US" altLang="en-US" sz="1400" kern="0" dirty="0" err="1" smtClean="0"/>
              <a:t>hangedate</a:t>
            </a:r>
            <a:r>
              <a:rPr lang="en-US" altLang="en-US" sz="1400" kern="0" dirty="0" smtClean="0"/>
              <a:t>:	Date when the work flow is lastly modified</a:t>
            </a:r>
          </a:p>
          <a:p>
            <a:pPr marL="1196975" lvl="2" indent="-481013" algn="just"/>
            <a:r>
              <a:rPr lang="en-US" altLang="en-US" sz="1400" kern="0" dirty="0"/>
              <a:t>a</a:t>
            </a:r>
            <a:r>
              <a:rPr lang="en-US" altLang="en-US" sz="1400" kern="0" dirty="0" smtClean="0"/>
              <a:t>uthor:		The creator of the work flow</a:t>
            </a:r>
          </a:p>
          <a:p>
            <a:pPr marL="838200" lvl="1" indent="-481013" algn="just"/>
            <a:r>
              <a:rPr lang="en-US" altLang="en-US" sz="1400" kern="0" dirty="0" smtClean="0"/>
              <a:t>Under single header for a workflow there are several steps.</a:t>
            </a:r>
          </a:p>
          <a:p>
            <a:pPr marL="838200" lvl="1" indent="-481013" algn="just"/>
            <a:r>
              <a:rPr lang="en-US" altLang="en-US" sz="1400" b="1" kern="0" dirty="0" smtClean="0"/>
              <a:t>Step</a:t>
            </a:r>
          </a:p>
          <a:p>
            <a:pPr marL="1196975" lvl="2" indent="-481013" algn="just"/>
            <a:r>
              <a:rPr lang="en-US" altLang="en-US" sz="1400" kern="0" dirty="0" err="1"/>
              <a:t>s</a:t>
            </a:r>
            <a:r>
              <a:rPr lang="en-US" altLang="en-US" sz="1400" kern="0" dirty="0" err="1" smtClean="0"/>
              <a:t>tartstep</a:t>
            </a:r>
            <a:r>
              <a:rPr lang="en-US" altLang="en-US" sz="1400" kern="0" dirty="0" smtClean="0"/>
              <a:t>:	If the step is the starting step. For a SU there will be single start step. Possible values (true / false)</a:t>
            </a:r>
          </a:p>
          <a:p>
            <a:pPr marL="1196975" lvl="2" indent="-481013" algn="just"/>
            <a:r>
              <a:rPr lang="en-US" altLang="en-US" sz="1400" kern="0" dirty="0" err="1"/>
              <a:t>p</a:t>
            </a:r>
            <a:r>
              <a:rPr lang="en-US" altLang="en-US" sz="1400" kern="0" dirty="0" err="1" smtClean="0"/>
              <a:t>agecontroller</a:t>
            </a:r>
            <a:r>
              <a:rPr lang="en-US" altLang="en-US" sz="1400" kern="0" dirty="0" smtClean="0"/>
              <a:t>:	Link the page controller for the step</a:t>
            </a:r>
          </a:p>
          <a:p>
            <a:pPr marL="1196975" lvl="2" indent="-481013" algn="just"/>
            <a:r>
              <a:rPr lang="en-US" altLang="en-US" sz="1400" kern="0" dirty="0" err="1" smtClean="0"/>
              <a:t>stepname</a:t>
            </a:r>
            <a:r>
              <a:rPr lang="en-US" altLang="en-US" sz="1400" kern="0" dirty="0" smtClean="0"/>
              <a:t>	Name of the step</a:t>
            </a:r>
          </a:p>
          <a:p>
            <a:pPr marL="1196975" lvl="2" indent="-481013" algn="just"/>
            <a:endParaRPr lang="en-US" altLang="en-US" sz="1400" kern="0" dirty="0" smtClean="0"/>
          </a:p>
          <a:p>
            <a:pPr marL="838200" lvl="1" indent="-481013" algn="just"/>
            <a:r>
              <a:rPr lang="en-US" altLang="en-US" sz="1400" kern="0" dirty="0" smtClean="0"/>
              <a:t>Under one step there is one screen definition to mention the JSP page and the link of  different target steps against the return value of page controller</a:t>
            </a:r>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29937886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Workflow</a:t>
            </a:r>
          </a:p>
          <a:p>
            <a:pPr marL="838200" lvl="1" indent="-481013" algn="just"/>
            <a:r>
              <a:rPr lang="en-US" altLang="en-US" sz="1400" b="1" kern="0" dirty="0" smtClean="0"/>
              <a:t>Screen Definition</a:t>
            </a:r>
          </a:p>
          <a:p>
            <a:pPr marL="1196975" lvl="2" indent="-481013" algn="just"/>
            <a:r>
              <a:rPr lang="en-US" altLang="en-US" sz="1400" kern="0" dirty="0" smtClean="0"/>
              <a:t>Under the &lt;</a:t>
            </a:r>
            <a:r>
              <a:rPr lang="en-US" altLang="en-US" sz="1400" kern="0" dirty="0" err="1" smtClean="0"/>
              <a:t>screendefinition</a:t>
            </a:r>
            <a:r>
              <a:rPr lang="en-US" altLang="en-US" sz="1400" kern="0" dirty="0" smtClean="0"/>
              <a:t>&gt; XML element there are &lt;</a:t>
            </a:r>
            <a:r>
              <a:rPr lang="en-US" altLang="en-US" sz="1400" kern="0" dirty="0" err="1" smtClean="0"/>
              <a:t>templateparameter</a:t>
            </a:r>
            <a:r>
              <a:rPr lang="en-US" altLang="en-US" sz="1400" kern="0" dirty="0" smtClean="0"/>
              <a:t>&gt; empty tag.</a:t>
            </a:r>
          </a:p>
          <a:p>
            <a:pPr marL="1196975" lvl="2" indent="-481013" algn="just"/>
            <a:r>
              <a:rPr lang="en-US" altLang="en-US" sz="1400" kern="0" dirty="0" smtClean="0"/>
              <a:t>Multiple entries</a:t>
            </a:r>
          </a:p>
          <a:p>
            <a:pPr marL="838200" lvl="1" indent="-481013" algn="just"/>
            <a:r>
              <a:rPr lang="en-US" altLang="en-US" sz="1400" b="1" kern="0" dirty="0" smtClean="0"/>
              <a:t>Template Parameter</a:t>
            </a:r>
          </a:p>
          <a:p>
            <a:pPr marL="1196975" lvl="2" indent="-481013" algn="just"/>
            <a:r>
              <a:rPr lang="en-US" altLang="en-US" sz="1400" kern="0" dirty="0" err="1"/>
              <a:t>t</a:t>
            </a:r>
            <a:r>
              <a:rPr lang="en-US" altLang="en-US" sz="1400" kern="0" dirty="0" err="1" smtClean="0"/>
              <a:t>emplatename</a:t>
            </a:r>
            <a:r>
              <a:rPr lang="en-US" altLang="en-US" sz="1400" kern="0" dirty="0" smtClean="0"/>
              <a:t>:	Name of template. Possible values are – “</a:t>
            </a:r>
            <a:r>
              <a:rPr lang="en-US" altLang="en-US" sz="1400" kern="0" dirty="0" err="1" smtClean="0"/>
              <a:t>VerticalNavigation</a:t>
            </a:r>
            <a:r>
              <a:rPr lang="en-US" altLang="en-US" sz="1400" kern="0" dirty="0" smtClean="0"/>
              <a:t>” (Left navigation Pane) and “</a:t>
            </a:r>
            <a:r>
              <a:rPr lang="en-US" altLang="en-US" sz="1400" kern="0" dirty="0" err="1" smtClean="0"/>
              <a:t>DataArea</a:t>
            </a:r>
            <a:r>
              <a:rPr lang="en-US" altLang="en-US" sz="1400" kern="0" dirty="0" smtClean="0"/>
              <a:t>” (To display the Page).</a:t>
            </a:r>
          </a:p>
          <a:p>
            <a:pPr marL="838200" lvl="1" indent="-481013" algn="just"/>
            <a:r>
              <a:rPr lang="en-US" altLang="en-US" sz="1400" b="1" kern="0" dirty="0" smtClean="0"/>
              <a:t>Next Step</a:t>
            </a:r>
          </a:p>
          <a:p>
            <a:pPr marL="1196975" lvl="2" indent="-481013" algn="just"/>
            <a:r>
              <a:rPr lang="en-US" altLang="en-US" sz="1400" kern="0" dirty="0" err="1"/>
              <a:t>n</a:t>
            </a:r>
            <a:r>
              <a:rPr lang="en-US" altLang="en-US" sz="1400" kern="0" dirty="0" err="1" smtClean="0"/>
              <a:t>extstepname</a:t>
            </a:r>
            <a:r>
              <a:rPr lang="en-US" altLang="en-US" sz="1400" kern="0" dirty="0" smtClean="0"/>
              <a:t>:	Name of the next step</a:t>
            </a:r>
          </a:p>
          <a:p>
            <a:pPr marL="1196975" lvl="2" indent="-481013" algn="just"/>
            <a:r>
              <a:rPr lang="en-US" altLang="en-US" sz="1400" kern="0" dirty="0"/>
              <a:t>r</a:t>
            </a:r>
            <a:r>
              <a:rPr lang="en-US" altLang="en-US" sz="1400" kern="0" dirty="0" smtClean="0"/>
              <a:t>esult:		Result which is returned by the page controller.</a:t>
            </a:r>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64" y="3695700"/>
            <a:ext cx="8925636"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0515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Solution Unit Workflow</a:t>
            </a:r>
          </a:p>
          <a:p>
            <a:pPr marL="838200" lvl="1" indent="-481013" algn="just"/>
            <a:r>
              <a:rPr lang="en-US" altLang="en-US" sz="1600" kern="0" dirty="0" smtClean="0"/>
              <a:t>Workflow is controlled by controller and workflow configuration file</a:t>
            </a:r>
          </a:p>
          <a:p>
            <a:pPr marL="838200" lvl="1" indent="-481013" algn="just"/>
            <a:r>
              <a:rPr lang="en-US" altLang="en-US" sz="1600" kern="0" dirty="0" smtClean="0"/>
              <a:t>Each solution unit is having single work flow for entire solution unit and also one workflow configuration file</a:t>
            </a:r>
          </a:p>
          <a:p>
            <a:pPr marL="838200" lvl="1" indent="-481013" algn="just"/>
            <a:r>
              <a:rPr lang="en-US" altLang="en-US" sz="1600" kern="0" dirty="0" smtClean="0"/>
              <a:t>Each step is composed with one JSP page, One Page Controller and one associated resource bundle to define the label of page element</a:t>
            </a:r>
          </a:p>
          <a:p>
            <a:pPr marL="838200" lvl="1" indent="-481013" algn="just"/>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3051175"/>
            <a:ext cx="60007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0755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Page Controller</a:t>
            </a:r>
          </a:p>
          <a:p>
            <a:pPr marL="838200" lvl="1" indent="-481013" algn="just"/>
            <a:r>
              <a:rPr lang="en-US" altLang="en-US" sz="1600" kern="0" dirty="0" smtClean="0"/>
              <a:t>Page Controller is associated with each JSP page</a:t>
            </a:r>
          </a:p>
          <a:p>
            <a:pPr marL="838200" lvl="1" indent="-481013" algn="just"/>
            <a:r>
              <a:rPr lang="en-US" altLang="en-US" sz="1600" kern="0" dirty="0" smtClean="0"/>
              <a:t>It access the model layer, solution unit context and HTTP request / response</a:t>
            </a:r>
          </a:p>
          <a:p>
            <a:pPr marL="838200" lvl="1" indent="-481013" algn="just"/>
            <a:r>
              <a:rPr lang="en-US" altLang="en-US" sz="1600" kern="0" dirty="0" smtClean="0"/>
              <a:t>It prepares the input data for the JSP page</a:t>
            </a:r>
          </a:p>
          <a:p>
            <a:pPr marL="838200" lvl="1" indent="-481013" algn="just"/>
            <a:r>
              <a:rPr lang="en-US" altLang="en-US" sz="1600" kern="0" dirty="0" smtClean="0"/>
              <a:t>Reacting against the user interaction such as</a:t>
            </a:r>
          </a:p>
          <a:p>
            <a:pPr marL="1196975" lvl="2" indent="-481013" algn="just"/>
            <a:r>
              <a:rPr lang="en-US" altLang="en-US" sz="1600" kern="0" dirty="0" smtClean="0"/>
              <a:t>Caching the input value submitted in the HTML form of JSP page</a:t>
            </a:r>
          </a:p>
          <a:p>
            <a:pPr marL="1196975" lvl="2" indent="-481013" algn="just"/>
            <a:r>
              <a:rPr lang="en-US" altLang="en-US" sz="1600" kern="0" dirty="0" smtClean="0"/>
              <a:t>Writing the input values to data model</a:t>
            </a:r>
          </a:p>
          <a:p>
            <a:pPr marL="1196975" lvl="2" indent="-481013" algn="just"/>
            <a:r>
              <a:rPr lang="en-US" altLang="en-US" sz="1600" kern="0" dirty="0" smtClean="0"/>
              <a:t>Performing business logic / validation</a:t>
            </a:r>
          </a:p>
          <a:p>
            <a:pPr marL="1196975" lvl="2" indent="-481013" algn="just"/>
            <a:r>
              <a:rPr lang="en-US" altLang="en-US" sz="1600" kern="0" dirty="0" smtClean="0"/>
              <a:t>Return the page result to solution unit controller to determine the next step from the defined workflow</a:t>
            </a:r>
          </a:p>
          <a:p>
            <a:pPr marL="838200" lvl="1" indent="-481013" algn="just"/>
            <a:r>
              <a:rPr lang="en-US" altLang="en-US" sz="1600" kern="0" dirty="0" smtClean="0"/>
              <a:t>CFW provides the abstract implementation of page controller which is “</a:t>
            </a:r>
            <a:r>
              <a:rPr lang="en-US" altLang="en-US" sz="1600" kern="0" dirty="0" err="1" smtClean="0"/>
              <a:t>ExtendedAbstractPageController</a:t>
            </a:r>
            <a:r>
              <a:rPr lang="en-US" altLang="en-US" sz="1600" kern="0" dirty="0" smtClean="0"/>
              <a:t>”</a:t>
            </a:r>
          </a:p>
          <a:p>
            <a:pPr marL="838200" lvl="1" indent="-481013" algn="just"/>
            <a:r>
              <a:rPr lang="en-US" altLang="en-US" sz="1600" kern="0" dirty="0" smtClean="0"/>
              <a:t>New page controller needs to be extended from above abstract page controller</a:t>
            </a:r>
          </a:p>
          <a:p>
            <a:pPr marL="1196975" lvl="2" indent="-481013" algn="just"/>
            <a:endParaRPr lang="en-US" altLang="en-US" sz="1600" kern="0" dirty="0" smtClean="0"/>
          </a:p>
          <a:p>
            <a:pPr marL="1196975" lvl="2" indent="-481013" algn="just"/>
            <a:r>
              <a:rPr lang="en-US" sz="1600" i="1" dirty="0"/>
              <a:t>Note:	</a:t>
            </a:r>
            <a:r>
              <a:rPr lang="en-US" sz="1600" i="1" dirty="0" smtClean="0"/>
              <a:t>Page controller provided by LHS is the kernel page controller and cannot be changed. For new SU new page controller will be implemented </a:t>
            </a:r>
          </a:p>
          <a:p>
            <a:pPr marL="1196975" lvl="2" indent="-481013" algn="just"/>
            <a:r>
              <a:rPr lang="en-US" sz="1600" i="1" dirty="0" smtClean="0"/>
              <a:t>Note:  Specific implementation is possible by overriding the “</a:t>
            </a:r>
            <a:r>
              <a:rPr lang="en-US" sz="1600" i="1" dirty="0" err="1" smtClean="0"/>
              <a:t>preparePage</a:t>
            </a:r>
            <a:r>
              <a:rPr lang="en-US" sz="1600" i="1" dirty="0" smtClean="0"/>
              <a:t>() and </a:t>
            </a:r>
            <a:r>
              <a:rPr lang="en-US" sz="1600" i="1" dirty="0" err="1" smtClean="0"/>
              <a:t>processPage</a:t>
            </a:r>
            <a:r>
              <a:rPr lang="en-US" sz="1600" i="1" dirty="0" smtClean="0"/>
              <a:t>()” function</a:t>
            </a:r>
            <a:endParaRPr lang="en-US" sz="1600" i="1" dirty="0"/>
          </a:p>
          <a:p>
            <a:pPr marL="1196975" lvl="2" indent="-481013" algn="just"/>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006" y="5206999"/>
            <a:ext cx="310093" cy="232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706" y="5714999"/>
            <a:ext cx="310093" cy="232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6074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Page Controller</a:t>
            </a:r>
          </a:p>
          <a:p>
            <a:pPr marL="838200" lvl="1" indent="-481013" algn="just"/>
            <a:r>
              <a:rPr lang="en-US" altLang="en-US" sz="1600" kern="0" dirty="0" smtClean="0"/>
              <a:t>It loads the resource bundle for the page</a:t>
            </a:r>
          </a:p>
          <a:p>
            <a:pPr marL="838200" lvl="1" indent="-481013" algn="just"/>
            <a:r>
              <a:rPr lang="en-US" sz="1600" kern="0" dirty="0" smtClean="0"/>
              <a:t>Create the null constructor which internally call the constructor of parent class “super()”</a:t>
            </a:r>
          </a:p>
          <a:p>
            <a:pPr marL="838200" lvl="1" indent="-481013" algn="just"/>
            <a:r>
              <a:rPr lang="en-US" sz="1600" kern="0" dirty="0" smtClean="0"/>
              <a:t>Override the method “</a:t>
            </a:r>
            <a:r>
              <a:rPr lang="en-US" sz="1600" kern="0" dirty="0" err="1" smtClean="0"/>
              <a:t>getResourceBundleName</a:t>
            </a:r>
            <a:r>
              <a:rPr lang="en-US" sz="1600" kern="0" dirty="0" smtClean="0"/>
              <a:t>” to return the resource bundle to attached </a:t>
            </a:r>
          </a:p>
          <a:p>
            <a:pPr marL="838200" lvl="1" indent="-481013" algn="just"/>
            <a:r>
              <a:rPr lang="en-US" sz="1600" kern="0" dirty="0" smtClean="0"/>
              <a:t>Resource bundle is stored in cx.jar</a:t>
            </a:r>
          </a:p>
          <a:p>
            <a:pPr marL="838200" lvl="1" indent="-481013" algn="just"/>
            <a:r>
              <a:rPr lang="en-US" sz="1600" kern="0" dirty="0" smtClean="0"/>
              <a:t>Load the resource bundle from page controller by mentioning the entire qualifier of resource bundle. Directory will be “.” </a:t>
            </a:r>
            <a:r>
              <a:rPr lang="en-US" sz="1600" kern="0" dirty="0" err="1" smtClean="0"/>
              <a:t>sparated</a:t>
            </a:r>
            <a:r>
              <a:rPr lang="en-US" sz="1600" kern="0" dirty="0" smtClean="0"/>
              <a:t> like</a:t>
            </a:r>
          </a:p>
          <a:p>
            <a:pPr marL="1196975" lvl="2" indent="-481013" algn="just"/>
            <a:r>
              <a:rPr lang="en-US" sz="1600" kern="0" dirty="0" smtClean="0"/>
              <a:t>com.ericsson.ccb.p2p.resource.&lt;Resource Bundle Name&gt;</a:t>
            </a:r>
          </a:p>
          <a:p>
            <a:pPr marL="715962" lvl="2" indent="0" algn="just">
              <a:buNone/>
            </a:pPr>
            <a:endParaRPr lang="en-US" sz="1600" dirty="0"/>
          </a:p>
          <a:p>
            <a:pPr marL="1196975" lvl="2" indent="-481013" algn="just"/>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51" y="4089400"/>
            <a:ext cx="7696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551" y="4870450"/>
            <a:ext cx="35433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8301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Page Controller</a:t>
            </a:r>
          </a:p>
          <a:p>
            <a:pPr marL="838200" lvl="1" indent="-481013" algn="just"/>
            <a:r>
              <a:rPr lang="en-US" altLang="en-US" sz="1600" kern="0" dirty="0" smtClean="0"/>
              <a:t>Override the following function for specific implementation</a:t>
            </a:r>
          </a:p>
          <a:p>
            <a:pPr marL="1196975" lvl="2" indent="-481013" algn="just"/>
            <a:r>
              <a:rPr lang="en-US" sz="1600" b="1" kern="0" dirty="0" smtClean="0"/>
              <a:t>public void </a:t>
            </a:r>
            <a:r>
              <a:rPr lang="en-US" sz="1600" b="1" kern="0" dirty="0" err="1" smtClean="0"/>
              <a:t>preparePage</a:t>
            </a:r>
            <a:r>
              <a:rPr lang="en-US" sz="1600" b="1" kern="0" dirty="0" smtClean="0"/>
              <a:t>(</a:t>
            </a:r>
            <a:r>
              <a:rPr lang="en-US" sz="1600" b="1" kern="0" dirty="0" err="1" smtClean="0"/>
              <a:t>HttpServletRequest</a:t>
            </a:r>
            <a:r>
              <a:rPr lang="en-US" sz="1600" b="1" kern="0" dirty="0" smtClean="0"/>
              <a:t>   </a:t>
            </a:r>
            <a:r>
              <a:rPr lang="en-US" sz="1600" b="1" kern="0" dirty="0" err="1" smtClean="0"/>
              <a:t>pPrquest</a:t>
            </a:r>
            <a:r>
              <a:rPr lang="en-US" sz="1600" b="1" kern="0" dirty="0" smtClean="0"/>
              <a:t>)</a:t>
            </a:r>
          </a:p>
          <a:p>
            <a:pPr marL="1557338" lvl="3" indent="-481013" algn="just"/>
            <a:r>
              <a:rPr lang="en-US" sz="1600" kern="0" dirty="0" smtClean="0"/>
              <a:t>Method is call before the HTTP request forwarded to the JSP</a:t>
            </a:r>
          </a:p>
          <a:p>
            <a:pPr marL="1557338" lvl="3" indent="-481013" algn="just"/>
            <a:r>
              <a:rPr lang="en-US" sz="1600" kern="0" dirty="0" smtClean="0"/>
              <a:t>Mainly used to include the required data model and property values into the request to JSP</a:t>
            </a:r>
          </a:p>
          <a:p>
            <a:pPr marL="1557338" lvl="3" indent="-481013" algn="just"/>
            <a:r>
              <a:rPr lang="en-US" sz="1600" kern="0" dirty="0" smtClean="0"/>
              <a:t>Any business logic which is require to prepare the page is mentioned here</a:t>
            </a:r>
          </a:p>
          <a:p>
            <a:pPr marL="1196975" lvl="2" indent="-481013" algn="just"/>
            <a:r>
              <a:rPr lang="en-US" sz="1600" b="1" kern="0" dirty="0"/>
              <a:t>public void </a:t>
            </a:r>
            <a:r>
              <a:rPr lang="en-US" sz="1600" b="1" kern="0" dirty="0" err="1"/>
              <a:t>preparePage</a:t>
            </a:r>
            <a:r>
              <a:rPr lang="en-US" sz="1600" b="1" kern="0" dirty="0"/>
              <a:t>(</a:t>
            </a:r>
            <a:r>
              <a:rPr lang="en-US" sz="1600" b="1" kern="0" dirty="0" err="1"/>
              <a:t>HttpServletRequest</a:t>
            </a:r>
            <a:r>
              <a:rPr lang="en-US" sz="1600" b="1" kern="0" dirty="0"/>
              <a:t>   </a:t>
            </a:r>
            <a:r>
              <a:rPr lang="en-US" sz="1600" b="1" kern="0" dirty="0" err="1" smtClean="0"/>
              <a:t>pPrquest</a:t>
            </a:r>
            <a:r>
              <a:rPr lang="en-US" sz="1600" b="1" kern="0" dirty="0" smtClean="0"/>
              <a:t>, </a:t>
            </a:r>
            <a:r>
              <a:rPr lang="en-US" sz="1600" b="1" kern="0" dirty="0" err="1" smtClean="0"/>
              <a:t>HTTPServletResponse</a:t>
            </a:r>
            <a:r>
              <a:rPr lang="en-US" sz="1600" b="1" kern="0" dirty="0" smtClean="0"/>
              <a:t> </a:t>
            </a:r>
            <a:r>
              <a:rPr lang="en-US" sz="1600" b="1" kern="0" dirty="0" err="1" smtClean="0"/>
              <a:t>pResponse</a:t>
            </a:r>
            <a:r>
              <a:rPr lang="en-US" sz="1600" b="1" kern="0" dirty="0" smtClean="0"/>
              <a:t>)</a:t>
            </a:r>
          </a:p>
          <a:p>
            <a:pPr marL="1557338" lvl="3" indent="-481013" algn="just"/>
            <a:r>
              <a:rPr lang="en-US" sz="1600" kern="0" dirty="0" smtClean="0"/>
              <a:t>This method is called when the JSP is submitted</a:t>
            </a:r>
          </a:p>
          <a:p>
            <a:pPr marL="1557338" lvl="3" indent="-481013" algn="just"/>
            <a:r>
              <a:rPr lang="en-US" sz="1600" kern="0" dirty="0" smtClean="0"/>
              <a:t>It is mainly used for page specific validation</a:t>
            </a:r>
          </a:p>
          <a:p>
            <a:pPr marL="1557338" lvl="3" indent="-481013" algn="just"/>
            <a:r>
              <a:rPr lang="en-US" sz="1600" kern="0" dirty="0" smtClean="0"/>
              <a:t>Implement page specific business logic with input data and submit the information to model</a:t>
            </a:r>
          </a:p>
          <a:p>
            <a:pPr marL="1557338" lvl="3" indent="-481013" algn="just"/>
            <a:r>
              <a:rPr lang="en-US" sz="1600" kern="0" dirty="0" smtClean="0"/>
              <a:t>It allows to return the value based on different events generated from different button</a:t>
            </a:r>
          </a:p>
          <a:p>
            <a:pPr marL="1557338" lvl="3" indent="-481013" algn="just"/>
            <a:r>
              <a:rPr lang="en-US" sz="1600" kern="0" dirty="0" smtClean="0"/>
              <a:t>Most important task to return the value to decide the next step by SU controller</a:t>
            </a:r>
            <a:endParaRPr lang="en-US" sz="1600" kern="0" dirty="0"/>
          </a:p>
          <a:p>
            <a:pPr marL="1196975" lvl="2" indent="-481013" algn="just"/>
            <a:endParaRPr lang="en-US" sz="1600" kern="0" dirty="0" smtClean="0"/>
          </a:p>
          <a:p>
            <a:pPr marL="715962" lvl="2" indent="0" algn="just">
              <a:buNone/>
            </a:pPr>
            <a:endParaRPr lang="en-US" sz="1600" dirty="0"/>
          </a:p>
          <a:p>
            <a:pPr marL="1196975" lvl="2" indent="-481013" algn="just"/>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360867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fontScale="90000"/>
          </a:bodyPr>
          <a:lstStyle/>
          <a:p>
            <a:pPr algn="ctr"/>
            <a:r>
              <a:rPr lang="en-US" sz="3600" dirty="0" smtClean="0"/>
              <a:t>SOI component – naming service</a:t>
            </a:r>
            <a:endParaRPr lang="en-US" sz="3600" dirty="0"/>
          </a:p>
        </p:txBody>
      </p:sp>
      <p:sp>
        <p:nvSpPr>
          <p:cNvPr id="12" name="Rectangle 3"/>
          <p:cNvSpPr txBox="1">
            <a:spLocks noChangeArrowheads="1"/>
          </p:cNvSpPr>
          <p:nvPr/>
        </p:nvSpPr>
        <p:spPr bwMode="auto">
          <a:xfrm>
            <a:off x="321468"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SOI servers are registered into Naming Service as &lt;Server Name&gt; and &lt;Version&gt;</a:t>
            </a:r>
          </a:p>
          <a:p>
            <a:pPr marL="481013" indent="-481013"/>
            <a:r>
              <a:rPr lang="en-US" altLang="en-US" sz="2000" kern="0" dirty="0"/>
              <a:t>All SOI servers are registered into private area of naming service  – “com/lhs/private/</a:t>
            </a:r>
            <a:r>
              <a:rPr lang="en-US" altLang="en-US" sz="2000" kern="0" dirty="0" err="1"/>
              <a:t>soi</a:t>
            </a:r>
            <a:r>
              <a:rPr lang="en-US" altLang="en-US" sz="2000" kern="0" dirty="0" smtClean="0"/>
              <a:t>”</a:t>
            </a:r>
          </a:p>
          <a:p>
            <a:pPr marL="481013" indent="-481013"/>
            <a:r>
              <a:rPr lang="en-US" altLang="en-US" sz="2000" kern="0" dirty="0"/>
              <a:t>Federated factory is registered in public section of naming service – “com/lhs/public/</a:t>
            </a:r>
            <a:r>
              <a:rPr lang="en-US" altLang="en-US" sz="2000" kern="0" dirty="0" err="1"/>
              <a:t>soi</a:t>
            </a:r>
            <a:r>
              <a:rPr lang="en-US" altLang="en-US" sz="2000" kern="0" dirty="0"/>
              <a:t>” which should not be crawled</a:t>
            </a:r>
          </a:p>
          <a:p>
            <a:pPr marL="481013" indent="-481013"/>
            <a:r>
              <a:rPr lang="en-US" altLang="en-US" sz="2000" kern="0" dirty="0" smtClean="0"/>
              <a:t>Federated factory scans the Naming Service for SOI server and registered in its’ own space.</a:t>
            </a:r>
          </a:p>
          <a:p>
            <a:pPr marL="481013" indent="-481013"/>
            <a:r>
              <a:rPr lang="en-US" altLang="en-US" sz="2000" kern="0" dirty="0" smtClean="0"/>
              <a:t>Multiple Federated Factory can run simultaneously with different name.</a:t>
            </a:r>
          </a:p>
          <a:p>
            <a:pPr marL="481013" indent="-481013"/>
            <a:r>
              <a:rPr lang="en-US" altLang="en-US" sz="2000" kern="0" dirty="0" smtClean="0"/>
              <a:t>Each Federated factory linked with one security server which is  mostly CMS in our case.</a:t>
            </a:r>
          </a:p>
          <a:p>
            <a:pPr marL="481013" indent="-481013"/>
            <a:r>
              <a:rPr lang="en-US" altLang="en-US" sz="2000" kern="0" dirty="0" smtClean="0"/>
              <a:t>Local registry for configuration – Registry_FF.xml</a:t>
            </a:r>
          </a:p>
          <a:p>
            <a:pPr marL="481013" indent="-481013"/>
            <a:endParaRPr lang="en-US" altLang="en-US" sz="2000" kern="0" dirty="0" smtClean="0"/>
          </a:p>
          <a:p>
            <a:pPr marL="481013" indent="-481013"/>
            <a:endParaRPr lang="en-US" altLang="en-US" sz="2000" kern="0" dirty="0"/>
          </a:p>
          <a:p>
            <a:pPr marL="481013" indent="-481013"/>
            <a:endParaRPr lang="en-US" altLang="en-US" sz="2000" kern="0" dirty="0" smtClean="0"/>
          </a:p>
          <a:p>
            <a:pPr marL="481013" indent="-481013"/>
            <a:endParaRPr lang="en-US" altLang="en-US" sz="2000" kern="0" dirty="0" smtClean="0"/>
          </a:p>
          <a:p>
            <a:pPr marL="0" indent="0">
              <a:buNone/>
            </a:pPr>
            <a:endParaRPr lang="en-US" altLang="en-US" sz="2000" kern="0" dirty="0" smtClean="0"/>
          </a:p>
          <a:p>
            <a:pPr marL="357187" lvl="1" indent="0">
              <a:buNone/>
            </a:pPr>
            <a:endParaRPr lang="en-US" altLang="en-US" sz="1200" kern="0" dirty="0" smtClean="0"/>
          </a:p>
          <a:p>
            <a:pPr marL="838200" lvl="1" indent="-481013"/>
            <a:endParaRPr lang="en-US" altLang="en-US" kern="0" dirty="0"/>
          </a:p>
          <a:p>
            <a:pPr marL="481013" indent="-481013"/>
            <a:endParaRPr lang="en-GB" altLang="en-US" sz="2000" kern="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8" y="5359298"/>
            <a:ext cx="5165765" cy="85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38" y="6219701"/>
            <a:ext cx="7164656" cy="299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0924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Page Controller</a:t>
            </a:r>
          </a:p>
          <a:p>
            <a:pPr marL="838200" lvl="1" indent="-481013" algn="just"/>
            <a:r>
              <a:rPr lang="en-US" altLang="en-US" sz="1600" kern="0" dirty="0" smtClean="0"/>
              <a:t>JSP page contains pre-defined standard buttons provided by the CFW</a:t>
            </a:r>
          </a:p>
          <a:p>
            <a:pPr marL="838200" lvl="1" indent="-481013" algn="just"/>
            <a:r>
              <a:rPr lang="en-US" sz="1600" kern="0" dirty="0" smtClean="0"/>
              <a:t>Standard JSP controls are not used.</a:t>
            </a:r>
          </a:p>
          <a:p>
            <a:pPr marL="838200" lvl="1" indent="-481013" algn="just"/>
            <a:r>
              <a:rPr lang="en-US" sz="1600" kern="0" dirty="0" smtClean="0"/>
              <a:t>Controls are defined by custom tag library</a:t>
            </a:r>
          </a:p>
          <a:p>
            <a:pPr marL="838200" lvl="1" indent="-481013" algn="just"/>
            <a:r>
              <a:rPr lang="en-US" sz="1600" kern="0" dirty="0" smtClean="0"/>
              <a:t>JSP is submitted while a button is pressed and “</a:t>
            </a:r>
            <a:r>
              <a:rPr lang="en-US" sz="1600" kern="0" dirty="0" err="1" smtClean="0"/>
              <a:t>processPage</a:t>
            </a:r>
            <a:r>
              <a:rPr lang="en-US" sz="1600" kern="0" dirty="0" smtClean="0"/>
              <a:t>” of page controller called.</a:t>
            </a:r>
          </a:p>
          <a:p>
            <a:pPr marL="838200" lvl="1" indent="-481013" algn="just"/>
            <a:r>
              <a:rPr lang="en-US" sz="1600" kern="0" dirty="0" smtClean="0"/>
              <a:t>CFW supported buttons are</a:t>
            </a:r>
          </a:p>
          <a:p>
            <a:pPr marL="1196975" lvl="2" indent="-481013" algn="just"/>
            <a:r>
              <a:rPr lang="en-US" sz="1600" kern="0" dirty="0" smtClean="0"/>
              <a:t>Cancel Button</a:t>
            </a:r>
          </a:p>
          <a:p>
            <a:pPr marL="1196975" lvl="2" indent="-481013" algn="just"/>
            <a:r>
              <a:rPr lang="en-US" sz="1600" kern="0" dirty="0" smtClean="0"/>
              <a:t>OK Button</a:t>
            </a:r>
          </a:p>
          <a:p>
            <a:pPr marL="1196975" lvl="2" indent="-481013" algn="just"/>
            <a:r>
              <a:rPr lang="en-US" sz="1600" kern="0" dirty="0" smtClean="0"/>
              <a:t>Submit Button</a:t>
            </a:r>
          </a:p>
          <a:p>
            <a:pPr marL="1196975" lvl="2" indent="-481013" algn="just"/>
            <a:r>
              <a:rPr lang="en-US" sz="1600" kern="0" dirty="0" smtClean="0"/>
              <a:t>Next Step Button</a:t>
            </a:r>
          </a:p>
          <a:p>
            <a:pPr marL="1196975" lvl="2" indent="-481013" algn="just"/>
            <a:r>
              <a:rPr lang="en-US" sz="1600" kern="0" dirty="0" smtClean="0"/>
              <a:t>Previous Step Button</a:t>
            </a:r>
          </a:p>
          <a:p>
            <a:pPr marL="1196975" lvl="2" indent="-481013" algn="just"/>
            <a:r>
              <a:rPr lang="en-US" sz="1600" kern="0" dirty="0" smtClean="0"/>
              <a:t>Finish Button</a:t>
            </a:r>
          </a:p>
          <a:p>
            <a:pPr marL="1196975" lvl="2" indent="-481013" algn="just"/>
            <a:r>
              <a:rPr lang="en-US" sz="1600" kern="0" dirty="0" smtClean="0"/>
              <a:t>Reset Button</a:t>
            </a:r>
          </a:p>
          <a:p>
            <a:pPr marL="1196975" lvl="2" indent="-481013" algn="just"/>
            <a:endParaRPr lang="en-US" sz="1600" kern="0" dirty="0" smtClean="0"/>
          </a:p>
          <a:p>
            <a:pPr marL="1196975" lvl="2" indent="-481013" algn="just"/>
            <a:endParaRPr lang="en-US" sz="1600" kern="0" dirty="0"/>
          </a:p>
          <a:p>
            <a:pPr marL="1196975" lvl="2" indent="-481013" algn="just"/>
            <a:endParaRPr lang="en-US" sz="1600" kern="0" dirty="0" smtClean="0"/>
          </a:p>
          <a:p>
            <a:pPr marL="715962" lvl="2" indent="0" algn="just">
              <a:buNone/>
            </a:pPr>
            <a:endParaRPr lang="en-US" sz="1600" dirty="0"/>
          </a:p>
          <a:p>
            <a:pPr marL="1196975" lvl="2" indent="-481013" algn="just"/>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16498491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r>
              <a:rPr lang="en-US" altLang="en-US" sz="2000" kern="0" dirty="0" smtClean="0"/>
              <a:t>Page Controller</a:t>
            </a:r>
          </a:p>
          <a:p>
            <a:pPr marL="838200" lvl="1" indent="-481013" algn="just"/>
            <a:r>
              <a:rPr lang="en-US" sz="1600" kern="0" dirty="0" smtClean="0"/>
              <a:t>CFW provides following function to track which button is pressed</a:t>
            </a:r>
          </a:p>
          <a:p>
            <a:pPr marL="1196975" lvl="2" indent="-481013" algn="just"/>
            <a:r>
              <a:rPr lang="en-US" sz="1600" kern="0" dirty="0" err="1" smtClean="0"/>
              <a:t>isCancelButtonPressed</a:t>
            </a:r>
            <a:r>
              <a:rPr lang="en-US" sz="1600" kern="0" dirty="0" smtClean="0"/>
              <a:t>()</a:t>
            </a:r>
          </a:p>
          <a:p>
            <a:pPr marL="1196975" lvl="2" indent="-481013" algn="just"/>
            <a:r>
              <a:rPr lang="en-US" sz="1600" kern="0" dirty="0" err="1" smtClean="0"/>
              <a:t>isOKButtonPressed</a:t>
            </a:r>
            <a:r>
              <a:rPr lang="en-US" sz="1600" kern="0" dirty="0" smtClean="0"/>
              <a:t>()</a:t>
            </a:r>
          </a:p>
          <a:p>
            <a:pPr marL="1196975" lvl="2" indent="-481013" algn="just"/>
            <a:r>
              <a:rPr lang="en-US" sz="1600" kern="0" dirty="0" err="1" smtClean="0"/>
              <a:t>isNextStepButtonPressed</a:t>
            </a:r>
            <a:r>
              <a:rPr lang="en-US" sz="1600" kern="0" dirty="0" smtClean="0"/>
              <a:t>()</a:t>
            </a:r>
          </a:p>
          <a:p>
            <a:pPr marL="1196975" lvl="2" indent="-481013" algn="just"/>
            <a:r>
              <a:rPr lang="en-US" sz="1600" kern="0" dirty="0" err="1" smtClean="0"/>
              <a:t>isPreviousStepButtonPressed</a:t>
            </a:r>
            <a:r>
              <a:rPr lang="en-US" sz="1600" kern="0" dirty="0" smtClean="0"/>
              <a:t>()</a:t>
            </a:r>
          </a:p>
          <a:p>
            <a:pPr marL="1196975" lvl="2" indent="-481013" algn="just"/>
            <a:r>
              <a:rPr lang="en-US" sz="1600" kern="0" dirty="0" err="1" smtClean="0"/>
              <a:t>isFinishButtonPrssed</a:t>
            </a:r>
            <a:r>
              <a:rPr lang="en-US" sz="1600" kern="0" dirty="0" smtClean="0"/>
              <a:t>()</a:t>
            </a:r>
          </a:p>
          <a:p>
            <a:pPr marL="1196975" lvl="2" indent="-481013" algn="just"/>
            <a:r>
              <a:rPr lang="en-US" sz="1600" kern="0" dirty="0" err="1" smtClean="0"/>
              <a:t>isResetButtonPressed</a:t>
            </a:r>
            <a:r>
              <a:rPr lang="en-US" sz="1600" kern="0" dirty="0" smtClean="0"/>
              <a:t>()</a:t>
            </a:r>
          </a:p>
          <a:p>
            <a:pPr marL="1196975" lvl="2" indent="-481013" algn="just"/>
            <a:r>
              <a:rPr lang="en-US" sz="1600" kern="0" dirty="0" err="1" smtClean="0"/>
              <a:t>isSubmitButtonPressed</a:t>
            </a:r>
            <a:r>
              <a:rPr lang="en-US" sz="1600" kern="0" dirty="0" smtClean="0"/>
              <a:t>()</a:t>
            </a:r>
          </a:p>
          <a:p>
            <a:pPr marL="1196975" lvl="2" indent="-481013" algn="just"/>
            <a:r>
              <a:rPr lang="en-US" sz="1600" kern="0" dirty="0" err="1" smtClean="0"/>
              <a:t>isButtonPressed</a:t>
            </a:r>
            <a:r>
              <a:rPr lang="en-US" sz="1600" kern="0" dirty="0" smtClean="0"/>
              <a:t>(String </a:t>
            </a:r>
            <a:r>
              <a:rPr lang="en-US" sz="1600" kern="0" dirty="0" err="1" smtClean="0"/>
              <a:t>pButton</a:t>
            </a:r>
            <a:r>
              <a:rPr lang="en-US" sz="1600" kern="0" dirty="0" smtClean="0"/>
              <a:t>) [ </a:t>
            </a:r>
            <a:r>
              <a:rPr lang="en-US" sz="1600" b="1" kern="0" dirty="0" smtClean="0"/>
              <a:t>If there is multiple submit button then we can track which button is pressed by this function passing the button name</a:t>
            </a:r>
            <a:r>
              <a:rPr lang="en-US" sz="1600" kern="0" dirty="0"/>
              <a:t> </a:t>
            </a:r>
            <a:r>
              <a:rPr lang="en-US" sz="1600" kern="0" dirty="0" smtClean="0"/>
              <a:t>]</a:t>
            </a:r>
          </a:p>
          <a:p>
            <a:pPr marL="838200" lvl="1" indent="-481013" algn="just"/>
            <a:r>
              <a:rPr lang="en-US" sz="1600" kern="0" dirty="0" smtClean="0"/>
              <a:t>From </a:t>
            </a:r>
            <a:r>
              <a:rPr lang="en-US" sz="1600" kern="0" dirty="0" err="1" smtClean="0"/>
              <a:t>processPage</a:t>
            </a:r>
            <a:r>
              <a:rPr lang="en-US" sz="1600" kern="0" dirty="0" smtClean="0"/>
              <a:t>() evaluate which button is pressed with the help of previous function and return different value.</a:t>
            </a:r>
          </a:p>
          <a:p>
            <a:pPr marL="838200" lvl="1" indent="-481013" algn="just"/>
            <a:r>
              <a:rPr lang="en-US" sz="1600" kern="0" dirty="0" smtClean="0"/>
              <a:t>Based on different value next step will be selected by SU controller</a:t>
            </a:r>
          </a:p>
          <a:p>
            <a:pPr marL="838200" lvl="1" indent="-481013" algn="just"/>
            <a:endParaRPr lang="en-US" sz="1600" kern="0" dirty="0" smtClean="0"/>
          </a:p>
          <a:p>
            <a:pPr marL="1196975" lvl="2" indent="-481013" algn="just"/>
            <a:endParaRPr lang="en-US" sz="1600" kern="0" dirty="0" smtClean="0"/>
          </a:p>
          <a:p>
            <a:pPr marL="1196975" lvl="2" indent="-481013" algn="just"/>
            <a:endParaRPr lang="en-US" sz="1600" kern="0" dirty="0"/>
          </a:p>
          <a:p>
            <a:pPr marL="1196975" lvl="2" indent="-481013" algn="just"/>
            <a:endParaRPr lang="en-US" sz="1600" kern="0" dirty="0" smtClean="0"/>
          </a:p>
          <a:p>
            <a:pPr marL="715962" lvl="2" indent="0" algn="just">
              <a:buNone/>
            </a:pPr>
            <a:endParaRPr lang="en-US" sz="1600" dirty="0"/>
          </a:p>
          <a:p>
            <a:pPr marL="1196975" lvl="2" indent="-481013" algn="just"/>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spTree>
    <p:extLst>
      <p:ext uri="{BB962C8B-B14F-4D97-AF65-F5344CB8AC3E}">
        <p14:creationId xmlns:p14="http://schemas.microsoft.com/office/powerpoint/2010/main" val="19606486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18364" y="1096214"/>
            <a:ext cx="8664379" cy="5435215"/>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481013" indent="-481013" algn="just"/>
            <a:endParaRPr lang="en-US" altLang="en-US" sz="2000" kern="0" dirty="0"/>
          </a:p>
          <a:p>
            <a:pPr marL="481013" indent="-481013" algn="just"/>
            <a:r>
              <a:rPr lang="en-US" altLang="en-US" sz="2000" kern="0" dirty="0" smtClean="0"/>
              <a:t>Inter Relation between configuration file</a:t>
            </a:r>
          </a:p>
          <a:p>
            <a:pPr marL="838200" lvl="1" indent="-481013" algn="just"/>
            <a:r>
              <a:rPr lang="en-US" altLang="en-US" sz="1600" kern="0" dirty="0" smtClean="0"/>
              <a:t>Page Bundle is registered in the “Page Controller”</a:t>
            </a:r>
          </a:p>
          <a:p>
            <a:pPr marL="838200" lvl="1" indent="-481013" algn="just"/>
            <a:r>
              <a:rPr lang="en-US" altLang="en-US" sz="1600" kern="0" dirty="0" smtClean="0"/>
              <a:t>“Page Controller” &amp; “JSP” files are registered in the workflow</a:t>
            </a:r>
          </a:p>
          <a:p>
            <a:pPr marL="838200" lvl="1" indent="-481013" algn="just"/>
            <a:r>
              <a:rPr lang="en-US" altLang="en-US" sz="1600" kern="0" dirty="0" smtClean="0"/>
              <a:t>Workflow is registered in “Solution Unit Controller”</a:t>
            </a:r>
          </a:p>
          <a:p>
            <a:pPr marL="838200" lvl="1" indent="-481013" algn="just"/>
            <a:r>
              <a:rPr lang="en-US" altLang="en-US" sz="1600" kern="0" dirty="0" smtClean="0"/>
              <a:t>“Solution Unit Controller” is registered in Solution Unit Configuration File</a:t>
            </a:r>
          </a:p>
          <a:p>
            <a:pPr marL="838200" lvl="1" indent="-481013" algn="just"/>
            <a:r>
              <a:rPr lang="en-US" altLang="en-US" sz="1600" kern="0" dirty="0" smtClean="0"/>
              <a:t>“Solution Unit” is registered in the “Solution Unit Directory” file</a:t>
            </a:r>
          </a:p>
          <a:p>
            <a:pPr marL="357187" lvl="1" indent="0" algn="just">
              <a:buNone/>
            </a:pPr>
            <a:endParaRPr lang="en-US" altLang="en-US" sz="1600" kern="0" dirty="0" smtClean="0"/>
          </a:p>
          <a:p>
            <a:pPr marL="357187" lvl="1" indent="0" algn="just">
              <a:buNone/>
            </a:pPr>
            <a:endParaRPr lang="en-US" altLang="en-US" sz="1600" kern="0" dirty="0" smtClean="0"/>
          </a:p>
          <a:p>
            <a:pPr marL="838200" lvl="1" indent="-481013" algn="just"/>
            <a:endParaRPr lang="en-US" altLang="en-US" sz="1600" kern="0" dirty="0" smtClean="0"/>
          </a:p>
          <a:p>
            <a:pPr marL="1196975" lvl="2" indent="-481013" algn="just"/>
            <a:endParaRPr lang="en-US" altLang="en-US" sz="1400" kern="0" dirty="0" smtClean="0"/>
          </a:p>
          <a:p>
            <a:pPr marL="1196975" lvl="2" indent="-481013" algn="just"/>
            <a:endParaRPr lang="en-US" altLang="en-US" sz="1400" kern="0" dirty="0" smtClean="0"/>
          </a:p>
          <a:p>
            <a:pPr marL="357187" lvl="1" indent="0" algn="just">
              <a:buNone/>
            </a:pPr>
            <a:endParaRPr lang="en-US" altLang="en-US" sz="1400" kern="0" dirty="0" smtClean="0"/>
          </a:p>
          <a:p>
            <a:pPr marL="0" indent="0" algn="just">
              <a:buNone/>
            </a:pPr>
            <a:endParaRPr lang="en-US" altLang="en-US" sz="1200" kern="0" dirty="0" smtClean="0"/>
          </a:p>
          <a:p>
            <a:pPr marL="0" indent="0" algn="just">
              <a:buNone/>
            </a:pPr>
            <a:r>
              <a:rPr lang="en-US" altLang="en-US" sz="1200" kern="0" dirty="0"/>
              <a:t>	</a:t>
            </a:r>
            <a:r>
              <a:rPr lang="en-US" altLang="en-US" sz="1200" kern="0" dirty="0" smtClean="0"/>
              <a:t>		</a:t>
            </a:r>
            <a:endParaRPr lang="en-US" altLang="en-US" kern="0" dirty="0" smtClean="0"/>
          </a:p>
          <a:p>
            <a:pPr marL="838200" lvl="1" indent="-481013" algn="just"/>
            <a:endParaRPr lang="en-US" altLang="en-US" sz="1200" kern="0" dirty="0" smtClean="0"/>
          </a:p>
          <a:p>
            <a:pPr marL="838200" lvl="1" indent="-481013" algn="just"/>
            <a:endParaRPr lang="en-US" altLang="en-US" sz="1600" kern="0" dirty="0" smtClean="0"/>
          </a:p>
          <a:p>
            <a:pPr marL="357187" lvl="1" indent="0" algn="just">
              <a:buNone/>
            </a:pPr>
            <a:endParaRPr lang="en-US" altLang="en-US" sz="16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smtClean="0"/>
          </a:p>
          <a:p>
            <a:pPr marL="357187" lvl="1" indent="0" algn="just">
              <a:buNone/>
            </a:pPr>
            <a:endParaRPr lang="en-US" altLang="en-US" sz="1400" kern="0" dirty="0"/>
          </a:p>
          <a:p>
            <a:pPr marL="481013" indent="-481013" algn="just"/>
            <a:endParaRPr lang="en-US" altLang="en-US" sz="2000" kern="0" dirty="0" smtClean="0"/>
          </a:p>
          <a:p>
            <a:pPr marL="481013" indent="-481013" algn="just"/>
            <a:endParaRPr lang="en-US" altLang="en-US" sz="2000" kern="0" dirty="0"/>
          </a:p>
          <a:p>
            <a:pPr marL="481013" indent="-481013" algn="just"/>
            <a:endParaRPr lang="en-US" altLang="en-US" sz="2000" kern="0" dirty="0"/>
          </a:p>
        </p:txBody>
      </p:sp>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a:bodyPr>
          <a:lstStyle/>
          <a:p>
            <a:pPr algn="ctr"/>
            <a:r>
              <a:rPr lang="en-US" sz="3600" dirty="0" smtClean="0"/>
              <a:t>Frame work component</a:t>
            </a:r>
            <a:endParaRPr 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03946"/>
            <a:ext cx="54102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6281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364" y="239714"/>
            <a:ext cx="7997587" cy="592800"/>
          </a:xfrm>
          <a:gradFill>
            <a:gsLst>
              <a:gs pos="78350">
                <a:schemeClr val="accent1">
                  <a:lumMod val="20000"/>
                  <a:lumOff val="80000"/>
                </a:schemeClr>
              </a:gs>
              <a:gs pos="11000">
                <a:schemeClr val="tx2">
                  <a:lumMod val="25000"/>
                  <a:lumOff val="75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vert="horz" wrap="square" lIns="72000" tIns="0" rIns="72000" bIns="0" numCol="1" anchor="ctr" anchorCtr="0" compatLnSpc="1">
            <a:prstTxWarp prst="textNoShape">
              <a:avLst/>
            </a:prstTxWarp>
            <a:normAutofit fontScale="90000"/>
          </a:bodyPr>
          <a:lstStyle/>
          <a:p>
            <a:pPr algn="ctr"/>
            <a:r>
              <a:rPr lang="en-US" sz="3600" dirty="0" smtClean="0"/>
              <a:t>SOI component – naming service</a:t>
            </a:r>
            <a:endParaRPr lang="en-US" sz="3600" dirty="0"/>
          </a:p>
        </p:txBody>
      </p:sp>
      <p:sp>
        <p:nvSpPr>
          <p:cNvPr id="12" name="Rectangle 3"/>
          <p:cNvSpPr txBox="1">
            <a:spLocks noChangeArrowheads="1"/>
          </p:cNvSpPr>
          <p:nvPr/>
        </p:nvSpPr>
        <p:spPr bwMode="auto">
          <a:xfrm>
            <a:off x="218364" y="999983"/>
            <a:ext cx="8535988" cy="571471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81013" indent="-481013"/>
            <a:r>
              <a:rPr lang="en-US" altLang="en-US" sz="2000" kern="0" dirty="0" smtClean="0"/>
              <a:t>FF (Federated Factory) start look up the Naming service to find SOI reference</a:t>
            </a:r>
          </a:p>
          <a:p>
            <a:pPr marL="481013" indent="-481013"/>
            <a:r>
              <a:rPr lang="en-US" altLang="en-US" sz="2000" kern="0" dirty="0" smtClean="0"/>
              <a:t>FF build a local map. From the MAP FF can come to know the version of SOI component offered by the SOI server registered into the naming service.</a:t>
            </a:r>
          </a:p>
          <a:p>
            <a:pPr marL="481013" indent="-481013"/>
            <a:r>
              <a:rPr lang="en-US" altLang="en-US" sz="2000" kern="0" dirty="0" smtClean="0"/>
              <a:t>Web client logs into FF and ask for the proper version of component</a:t>
            </a:r>
          </a:p>
          <a:p>
            <a:pPr marL="481013" indent="-481013"/>
            <a:r>
              <a:rPr lang="en-US" altLang="en-US" sz="2000" kern="0" dirty="0" smtClean="0"/>
              <a:t>FF checks the MAP and return the proper component reference</a:t>
            </a:r>
          </a:p>
          <a:p>
            <a:pPr marL="481013" indent="-481013"/>
            <a:r>
              <a:rPr lang="en-US" altLang="en-US" sz="2000" kern="0" dirty="0" smtClean="0"/>
              <a:t>Upon receiving the reference web client can connect to the SOI and start interacts.</a:t>
            </a:r>
          </a:p>
          <a:p>
            <a:pPr marL="481013" indent="-481013"/>
            <a:endParaRPr lang="en-US" altLang="en-US" sz="2000" kern="0" dirty="0"/>
          </a:p>
          <a:p>
            <a:pPr marL="481013" indent="-481013"/>
            <a:endParaRPr lang="en-US" altLang="en-US" sz="2000" kern="0" dirty="0" smtClean="0"/>
          </a:p>
          <a:p>
            <a:pPr marL="0" indent="0">
              <a:buNone/>
            </a:pPr>
            <a:endParaRPr lang="en-US" altLang="en-US" sz="2000" kern="0" dirty="0" smtClean="0"/>
          </a:p>
          <a:p>
            <a:pPr marL="357187" lvl="1" indent="0">
              <a:buNone/>
            </a:pPr>
            <a:endParaRPr lang="en-US" altLang="en-US" sz="1200" kern="0" dirty="0" smtClean="0"/>
          </a:p>
          <a:p>
            <a:pPr marL="838200" lvl="1" indent="-481013"/>
            <a:endParaRPr lang="en-US" altLang="en-US" kern="0" dirty="0"/>
          </a:p>
          <a:p>
            <a:pPr marL="481013" indent="-481013"/>
            <a:endParaRPr lang="en-GB" altLang="en-US" sz="2000" kern="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316" y="4412611"/>
            <a:ext cx="58483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0275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6524</TotalTime>
  <Words>6039</Words>
  <Application>Microsoft Office PowerPoint</Application>
  <PresentationFormat>On-screen Show (4:3)</PresentationFormat>
  <Paragraphs>2076</Paragraphs>
  <Slides>83</Slides>
  <Notes>83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Ericsson Capital TT</vt:lpstr>
      <vt:lpstr>Wingdings</vt:lpstr>
      <vt:lpstr>PresentationTemplate2011</vt:lpstr>
      <vt:lpstr>SOI &amp; Custcare focus  </vt:lpstr>
      <vt:lpstr>SOI frame work </vt:lpstr>
      <vt:lpstr>Registry configuration</vt:lpstr>
      <vt:lpstr>Registry configuration</vt:lpstr>
      <vt:lpstr>Registry configuration</vt:lpstr>
      <vt:lpstr>Registry configuration</vt:lpstr>
      <vt:lpstr>SOI component – naming service</vt:lpstr>
      <vt:lpstr>SOI component – naming service</vt:lpstr>
      <vt:lpstr>SOI component – naming service</vt:lpstr>
      <vt:lpstr>SOI component – integration</vt:lpstr>
      <vt:lpstr>SOI component – integration</vt:lpstr>
      <vt:lpstr>SOI component – integration</vt:lpstr>
      <vt:lpstr>SOI component – integration</vt:lpstr>
      <vt:lpstr>New SOI component </vt:lpstr>
      <vt:lpstr>New SOI component </vt:lpstr>
      <vt:lpstr>New SOI component </vt:lpstr>
      <vt:lpstr>New SOI component </vt:lpstr>
      <vt:lpstr>New SOI command</vt:lpstr>
      <vt:lpstr>Fine-grained command</vt:lpstr>
      <vt:lpstr>Fine-grained command</vt:lpstr>
      <vt:lpstr>Fine-grained command</vt:lpstr>
      <vt:lpstr>Fine-grained command</vt:lpstr>
      <vt:lpstr>Fine-grained command</vt:lpstr>
      <vt:lpstr>Fine-grained command</vt:lpstr>
      <vt:lpstr>Fine-grained command</vt:lpstr>
      <vt:lpstr>Fine-grained command</vt:lpstr>
      <vt:lpstr>Fine-grained command</vt:lpstr>
      <vt:lpstr>Fine-grained command</vt:lpstr>
      <vt:lpstr>Fine-grained command</vt:lpstr>
      <vt:lpstr>Dynamic sql</vt:lpstr>
      <vt:lpstr>Dynamic sql</vt:lpstr>
      <vt:lpstr>Dynamic sql</vt:lpstr>
      <vt:lpstr>Dynamic sql</vt:lpstr>
      <vt:lpstr>Composite command</vt:lpstr>
      <vt:lpstr>Composite command</vt:lpstr>
      <vt:lpstr>Composite command</vt:lpstr>
      <vt:lpstr>Command access right</vt:lpstr>
      <vt:lpstr>SOI Client development</vt:lpstr>
      <vt:lpstr>SOI Client development</vt:lpstr>
      <vt:lpstr>SOI Client development</vt:lpstr>
      <vt:lpstr>SOI Client development</vt:lpstr>
      <vt:lpstr>SOI Client development</vt:lpstr>
      <vt:lpstr>SOI Client development</vt:lpstr>
      <vt:lpstr>SOI Client development</vt:lpstr>
      <vt:lpstr>SOI Client development</vt:lpstr>
      <vt:lpstr>Web - interface</vt:lpstr>
      <vt:lpstr>Web - interface</vt:lpstr>
      <vt:lpstr>Web - interface</vt:lpstr>
      <vt:lpstr>Client framework (cfw)</vt:lpstr>
      <vt:lpstr>Web - interface</vt:lpstr>
      <vt:lpstr>Web - interface</vt:lpstr>
      <vt:lpstr>Web - interface</vt:lpstr>
      <vt:lpstr>Web - interface</vt:lpstr>
      <vt:lpstr>Web - interface</vt:lpstr>
      <vt:lpstr>Web - interface</vt:lpstr>
      <vt:lpstr>Web - interface</vt:lpstr>
      <vt:lpstr>Client framework (cfw)</vt:lpstr>
      <vt:lpstr>Client framework (cfw)</vt:lpstr>
      <vt:lpstr>Request processing</vt:lpstr>
      <vt:lpstr>Request processing</vt:lpstr>
      <vt:lpstr>Request processing</vt:lpstr>
      <vt:lpstr>Request processing</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Frame work component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interconnect by Anup Das Roy RAM Bibhas Ganguly</dc:title>
  <dc:creator>Anup Das Roy</dc:creator>
  <dc:description>Rev PA1</dc:description>
  <cp:lastModifiedBy>Anup Das Roy</cp:lastModifiedBy>
  <cp:revision>307</cp:revision>
  <dcterms:created xsi:type="dcterms:W3CDTF">2011-05-24T09:22:48Z</dcterms:created>
  <dcterms:modified xsi:type="dcterms:W3CDTF">2017-10-09T15:50:27Z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2016-08-10</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2016-08-10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ies>
</file>