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373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701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25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74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371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94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01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962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85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763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441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61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2895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UNIT – 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FOUNDATIONS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COGNITIVE PSYCHOLOGY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RAMESHBABU TAMARANA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PHD RESEARCH SCHOLAR</a:t>
            </a:r>
          </a:p>
        </p:txBody>
      </p:sp>
    </p:spTree>
    <p:extLst>
      <p:ext uri="{BB962C8B-B14F-4D97-AF65-F5344CB8AC3E}">
        <p14:creationId xmlns:p14="http://schemas.microsoft.com/office/powerpoint/2010/main" val="42549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Hermann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Ebbinghaus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(1850-1909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0593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German psychologist.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Focused on factors that influence human memory.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Constructed more than 2000 nonsense syllables (QAS, BAK, &amp; CEG etc.).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Tested his own ability to learn these stimuli.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a research technique called the ‘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method of savings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’. 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which, measured the amount of time it takes to learn material and comparing it to the amount of time it takes to relearn material later.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decrease in time represents an indication of original learning.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Examined a variety of factors that might influence performance, such as the amount of time between list presentations.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Ebbinghaus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choose nonsense syllables to reduce the influence of previous experience with the material.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using method of savings over various time intervals,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Ebbinghaus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came up with his ‘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Forgetting curve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0758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486400" cy="55165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Whiton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Calkins (1863-1930)- American 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Reported a memory phenomenon called the ‘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recency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effect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’- the observation that our recall is especially accurate for the final items in a series of stimuli.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women to be president of the APA.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88576"/>
            <a:ext cx="24955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5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William James (1842-1910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486400" cy="513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American psychologist.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Principles of Psychology (1890)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Examined everyday psychological experiences.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Emphasized that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mind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active and inquiring.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0"/>
            <a:ext cx="21781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Behaviorist Approach (USA)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Focused on objective, observable reactions to the stimuli.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J. B. Watson (1878-1958).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Emphasized observable behavior and completely rejected Wundt’s Introspection.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Behaviorism contributed significantly to contemporary research methods. 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Ex. 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Behaviorists emphasized the importance of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operational definition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a precise definition that specifies exactly how a concept is to be measured.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valued ‘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controlled research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8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Gestalt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Approach (Europe)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Gestalt psychology emphasizes that humans have basic tendencies to actively organize what we see.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whole is grater than the sum of its parts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estalt psychologists valued the unity of psychological phenomenon.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Rejected Wundt’s introspective technique of analyzing experiences into separate components.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 criticized the behaviorists’ emphasis on breaking behavior into individual S-R units and ignoring the context of behavior.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Constructed a number of laws that explain why certain components of a pattern seem to belong together.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Emphasized the importance of insight in problem solving. </a:t>
            </a:r>
          </a:p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2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Frederic C. Bartlett (1886-1969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British psychologist.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Conducted his research on human memory.</a:t>
            </a:r>
          </a:p>
          <a:p>
            <a:pPr>
              <a:buFontTx/>
              <a:buChar char="-"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Remembering: An Experimental and Social Study (1932)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rejected the carefully controlled research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Ebbinghaus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Used meaningful materials such as lengthy stories.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Bartlett proposed that human memory is an active, constructive process, in which we interpret and transform the information we encounter.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search for meaning, trying to integrate this new information so that it is more consistent with our own personal experiences.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1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Emergence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of Modern Cognitive Psychology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Cognitive psychologists generally agree that the birth of cognitive psychology should be listed as 1956.</a:t>
            </a:r>
          </a:p>
          <a:p>
            <a:pPr>
              <a:buFontTx/>
              <a:buChar char="-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Ulric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Neisser’s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book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Cognitive Psychology (1967)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Noam Chomsky- a Linguist.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6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in Cognitive Psychology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Cognitive psychologists use various research methods to explore how humans think.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Experiments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Psychobiological Research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 Self-reports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Case studies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Naturalistic observation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Computer simulations &amp; Artificial 			Intelligence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2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Concepts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first step in any research design involves identifying a problem to study and formulating a hypothesis.</a:t>
            </a:r>
          </a:p>
          <a:p>
            <a:pPr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A tentative and testable explanation of the relationship between two or more variables.</a:t>
            </a:r>
          </a:p>
          <a:p>
            <a:pPr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A characteristic or property that varies in amount or kind and can be measured. e.g., height, weight, mental abilities, personality traits etc.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 if a researcher is interested in the effect of one variable (breakfast), on another variable (academic performance).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hypothesis something might be like: “If you have a good breakfast, you will perform better academically than if you do not have a good breakfast.”   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8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Brief History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Emergence of Modern Cognitive Psychology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Research Methods in Cognitive Psychology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Principal Structures of the Brain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What does the researcher mean by a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good breakfast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does the researcher mean by a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perform better academically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Operational definition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state how the researcher will measure the variables.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Our new hypothesis: “Those who have high-protein breakfast will do better on a cognitive psychology test than those who have a low-protein breakfast.”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the variable whose effect is being studied the variable that the experimenter manipulates. e.g., protein content.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the response that is expected to vary with differences in the IV. e.g., performance on the cognitive psychology exam. </a:t>
            </a: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0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the researcher manipulates the IVs, he or she  controls for the effects of irrelevant variables and observes the effects on the DV.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irrelevant variables that are held constant are called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control variables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For example, when the researcher conduct an experiment on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people’s ability to concentrate when subjected to different kinds of background music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the researcher should make sure that the lighting in the room is always the same, and not sometimes extremely bright and other times dim.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variable of light needs to be held constant.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9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Confounding variables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Confounding variables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a type of irrelevant variable that has been left uncontrolled in a study.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 examine the effectiveness of two problem solving techniques.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Train and test the groups the in different timings. Here time is the confounding variable.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Research Types: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Does the researcher manipulates IV?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No: Correlational research.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Yes: are subjects randomly assigned to groups?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Yes: True experiment; No: Quasi experiment </a:t>
            </a:r>
          </a:p>
        </p:txBody>
      </p:sp>
    </p:spTree>
    <p:extLst>
      <p:ext uri="{BB962C8B-B14F-4D97-AF65-F5344CB8AC3E}">
        <p14:creationId xmlns:p14="http://schemas.microsoft.com/office/powerpoint/2010/main" val="229082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Psychobiological Research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psychobiological research,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investigators study the relationship between cognitive performance and cerebral events and structures.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Psychobiological research techniques generally fall into 3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Techniques for studying an individual’s brain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postmortem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relating the individual’s cognitive function prior to death to observable features of the brain.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Techniques for studying images showing activities in the brain of an individual who is known to have a particular cognitive deficit.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Techniques for obtaining information about cerebral processes during the normal performance of a cognitive activity.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animal participants.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6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Self-reports, Case studies &amp; Naturalistic Observation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Experimental research is most useful for testing hypothesis.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Research based on case studies, self-reports and naturalistic observation is often particularly useful for the formulation hypotheses.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methods are also useful to generate descriptions of rare events or processes that we have no other way to measure.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4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Self-reports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Self-reports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an individual’s own account of cognitive processes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reliability of data based on self-reports depends on candor of the participants.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Participants may misreport information about his or her cognitive processes for a variety of reasons.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reasons can be intentional or unintentional.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Intentional misreports can include trying to edit out unflattering information.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Unintentional misreports may involve not understanding the question or not remembering the information accurately.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7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Case studies are in-depth studies of individuals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case of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Genie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(locked in a room until the age of 13)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case of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Gage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(1848) (Traumatic brain injury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Traumatic brain injury cannot be manipulated in humans in the laboratory.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Case study methods are the only reasonable to examine when someone being denied language and social exposure and in the case of traumatic brain injury.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9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Naturalistic observation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Detailed studies of cognitive performance in everyday situations and non-laboratory contexts.</a:t>
            </a: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Computer simulations &amp; AI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computer simulations, researchers program computers to imitate a given human function or process.</a:t>
            </a:r>
          </a:p>
          <a:p>
            <a:pPr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Performance on particular cognitive tasks (manipulating objects within three-dimensional space)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Performance of particular cognitive processes (pattern recognition)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Sometimes the distinction between simulation and artificial intelligence is unclear.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Consider a computer program that plays chess. There are two different ways to conceptualize how to write such a program.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(a) Brute force; (b) Simulation   </a:t>
            </a: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75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Principal Structures of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Brain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5" y="1447800"/>
            <a:ext cx="74352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4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" y="2057400"/>
            <a:ext cx="373339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Cognition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272476" y="2057400"/>
            <a:ext cx="27674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327954" y="2737445"/>
            <a:ext cx="26824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57524" y="3467100"/>
            <a:ext cx="26824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300214" y="4267200"/>
            <a:ext cx="27120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brain weighs on average 3 pounds or 1.4 Kg.</a:t>
            </a:r>
          </a:p>
          <a:p>
            <a:pPr>
              <a:buFontTx/>
              <a:buChar char="-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How should we begin study of this complex organ?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parts of the brain perform different jobs.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5791200" cy="55927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Phineas Gage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-1848 – damage in the front most part of his brain; led to severe personality and emotional problems.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1861, physician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Paul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Broca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noted that damage on the left side of the brain, led to disruption of language skills.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527"/>
            <a:ext cx="2495550" cy="34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989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Neurons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cells specialized for communicating information, the basic building blocks of the nervous system.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1346"/>
            <a:ext cx="7848600" cy="512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828800" y="2743200"/>
            <a:ext cx="762000" cy="28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" y="2743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Cell Membrane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Neurons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consist of three basic parts: </a:t>
            </a:r>
          </a:p>
          <a:p>
            <a:pPr marL="0" lv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1. Cell body</a:t>
            </a:r>
          </a:p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2. Axon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3. One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or more dendrites.</a:t>
            </a:r>
          </a:p>
          <a:p>
            <a:pPr>
              <a:buFontTx/>
              <a:buChar char="-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Dendrites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carry information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toward the cell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Axons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carry information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away from it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Neurons are one-way channels of communication. Information usually moves from dendrites or the cell body toward the axon and then outward along this structure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Human brain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100 billion neurons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63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axon is covered by a sheath of fatty material known as “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myelin”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Damage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myelin sheath surrounding axons can seriously affect synaptic transmission.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diseases such as 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multiple sclerosis (MS)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progressive deterioration of the myelin sheath leads to jerky, uncoordinated movement in the affected person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of Ranvier: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small gaps in the myelin sheath surrounding the axons of many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neurons.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Near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its end, the axons divides into several small branches, these, in turn, end in round structures known as 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axon terminals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-structures at the end of axons that contain transmitter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substances.</a:t>
            </a:r>
          </a:p>
          <a:p>
            <a:pPr lvl="0" algn="just">
              <a:buFontTx/>
              <a:buChar char="-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Synapse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region where an axon makes a functional connection with a dendrite or cell body of the next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Neurons: Their Basic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within neurons: Graded and Action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Potentials.</a:t>
            </a:r>
          </a:p>
          <a:p>
            <a:pPr lvl="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Neurons: Synaptic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Transmission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Graded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Potential: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basic type of signal within neurons that results from external physical stimulation of the dendrite or cell body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potentials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magnitude varies in proportion to the size of the stimulus that produced 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 loud sound or bright light produces graded potentials of greater magnitude than a softer sound or dim light.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graded potentials tend to weaken quickly, they typically convey incoming information over short distances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9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b="1" i="1" u="sng" dirty="0" smtClean="0">
                <a:latin typeface="Times New Roman" pitchFamily="18" charset="0"/>
                <a:cs typeface="Times New Roman" pitchFamily="18" charset="0"/>
              </a:rPr>
              <a:t>Action Potential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basic signal within our nervous system-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the signal that is ultimately the basis of everything we sense, think, or do.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potential: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rapidly moving wave of depolarization (shift in electrical potential) that travels along the cell membrane of a neuron. This disturbance along the membrane communicates information within the neuron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5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Communication Between Neurons: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Synaptic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Transmission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Synaptic Transmission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axon terminals found on the ends of axons contain many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synaptic vesicles.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an action potential reaches the action terminal, these vesicles move toward the cell membrane. Once there, the vesicles fuse with the membrane and release their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contents (neurotransmitters)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synapse.</a:t>
            </a:r>
          </a:p>
          <a:p>
            <a:pPr>
              <a:buFontTx/>
              <a:buChar char="-"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Synaptic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Vesicles: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structures in the axon terminals that contain various neurotransmitters. In other words, synaptic vesicles are small spherical container that stores neurotransmitters; located inside terminal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buttons.</a:t>
            </a:r>
          </a:p>
          <a:p>
            <a:pPr>
              <a:buFontTx/>
              <a:buChar char="-"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Synaptic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Cleft: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tiny gap between the terminal buttons of one neuron and those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another.</a:t>
            </a:r>
          </a:p>
          <a:p>
            <a:pPr>
              <a:buFontTx/>
              <a:buChar char="-"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Neurotransmitters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chemicals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released by neurons that carry information across synapses.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41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Anatomical Subdivisions of the Brain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human brain is divided into 3 main structures.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 Hindbrain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Midbrain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3. Forebrain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00" y="1828800"/>
            <a:ext cx="364579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45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Hindbrain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248400" cy="428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0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2438400"/>
            <a:ext cx="2209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Mental Processes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5786" y="950796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31108" y="58458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954208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13" y="2774760"/>
            <a:ext cx="2144973" cy="938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Making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99547" y="4510585"/>
            <a:ext cx="21355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1" y="263743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0" y="45720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Solving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89896" y="1550159"/>
            <a:ext cx="0" cy="7358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4280" y="1811740"/>
            <a:ext cx="700585" cy="562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2558386" y="3243902"/>
            <a:ext cx="5464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31108" y="3886200"/>
            <a:ext cx="274092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34000" y="1810034"/>
            <a:ext cx="816023" cy="564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34000" y="3243902"/>
            <a:ext cx="838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34000" y="3947615"/>
            <a:ext cx="476534" cy="562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hindbrain located where the brain meets the spinal cord.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hindbrain involved in sleeping, walking, coordinating body movements, and regulating vital reflexes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(Heart rate, Blood pressure, and Respiration)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hindbrain helps maintain the body’s posture and balance, and it helps regulate the brain’s level of alertness.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2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Parts of the Hindbrain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Cerebellum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largest area of the hindbrain.</a:t>
            </a:r>
          </a:p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Little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Brain</a:t>
            </a:r>
          </a:p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Responsible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skilled movements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Controls body balance and Muscular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Co-ordination.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also involved in cognitive functions, such as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short-term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memory, following rules,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carrying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plans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8249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Medulla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Located at the top of the spinal cord, that includes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group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cells that control vital reflexes, such as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Heart rate and Blood pressure.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Responsible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respiration and postural reflexes.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other words,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vital functioning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breathing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	and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digestion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Pons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Co-ordinates the muscle movement</a:t>
            </a:r>
          </a:p>
        </p:txBody>
      </p:sp>
    </p:spTree>
    <p:extLst>
      <p:ext uri="{BB962C8B-B14F-4D97-AF65-F5344CB8AC3E}">
        <p14:creationId xmlns:p14="http://schemas.microsoft.com/office/powerpoint/2010/main" val="834160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Midbrain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6" y="990600"/>
            <a:ext cx="727245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5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Just above the hindbrain is the midbrain, which manages sensorimotor reflexes.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midbrain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receives sensory and motor information.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Midbrain that contains the </a:t>
            </a:r>
            <a:r>
              <a:rPr lang="en-US" sz="2600" i="1" u="sng" dirty="0">
                <a:latin typeface="Times New Roman" pitchFamily="18" charset="0"/>
                <a:cs typeface="Times New Roman" pitchFamily="18" charset="0"/>
              </a:rPr>
              <a:t>reward/pleasure center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which is stimulated by food, sex, money, music, attractive faces, and some drugs (cocaine).</a:t>
            </a:r>
          </a:p>
          <a:p>
            <a:pPr algn="just"/>
            <a:r>
              <a:rPr lang="en-US" sz="2600" dirty="0">
                <a:latin typeface="Times New Roman"/>
                <a:ea typeface="Calibri"/>
              </a:rPr>
              <a:t>It contains areas of visual and auditory reflexes, such as automatically turning your head toward a noise; and holds the reticular formation, which arouses the forebrain so that it is ready to process information from the senses.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245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Forebrain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34199" cy="46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forebrain has the greatest influence on human behavior.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associated with complex perceptual, cognitive and behavioral processes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part of the brain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consisting of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Left and Right Hemispheres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connected by a wide band of fibers,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Corpus Callosum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25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66604" cy="5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61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Cerebral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Hemispheres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hemisphere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primarily analytic in function, making it well suited for managing details. For instance, language, logic, and math skills all are located in the left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hemisphere.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left hemisphere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Positive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Broca’s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(language production)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Wernicke’s 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(language comprehension)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located in the dominant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hemisphere.</a:t>
            </a:r>
          </a:p>
          <a:p>
            <a:pPr algn="just"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right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emisphere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associated with intuition and creativity, and music and spatial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processing.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right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emisphere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involved in the perception and expression of Negative Emotions.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89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Cerebral Cortex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outer surface of the brain is called the cerebral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cortex.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sometimes called the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b="1" i="1" dirty="0" err="1">
                <a:latin typeface="Times New Roman" pitchFamily="18" charset="0"/>
                <a:cs typeface="Times New Roman" pitchFamily="18" charset="0"/>
              </a:rPr>
              <a:t>neocortex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surface of the cortex is divided into </a:t>
            </a:r>
            <a:r>
              <a:rPr lang="en-US" sz="2600" b="1" i="1" u="sng" dirty="0">
                <a:latin typeface="Times New Roman" pitchFamily="18" charset="0"/>
                <a:cs typeface="Times New Roman" pitchFamily="18" charset="0"/>
              </a:rPr>
              <a:t>four lobes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Cognitive Psychology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Cognitive psychology has two meanings.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It is a synonym for the word ‘Cognition’ – 		refers to the variety of mental activities.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 refers to a particular theoretical approach to 	psychology. – ‘Cognitive Approach’ –emphasizes 	people’s mental processes and their 	knowledge.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14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Cerebral Cortex</a:t>
            </a:r>
            <a:endParaRPr 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86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382000" cy="4495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Frontal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lobe-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Seat of personality and </a:t>
            </a:r>
            <a:r>
              <a:rPr lang="en-US" sz="2600" b="1" i="1" u="sng" dirty="0">
                <a:latin typeface="Times New Roman" pitchFamily="18" charset="0"/>
                <a:cs typeface="Times New Roman" pitchFamily="18" charset="0"/>
              </a:rPr>
              <a:t>cognitive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	     functions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(Motor Functions)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Parietal lobe-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Skin senses and sense of bodily 	      positions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(General Senses)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Occipital lobe-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Site of visual cortex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(Visual 	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	      Functions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Temporal lobe- Hearing functions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speech and 	      sexual behavior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(Audition)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37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Subcortical Structures 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Hidden from view, underneath cortex, are the subcortical parts of the forebrain.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(1) Thalamus- acts as a relay station for nearly all the 	      	       sensory information going to the cortex.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(2) Hypothalamus-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serves many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homeostatic functions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	      which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self-regulatory processes that maintain a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	      	       stable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equilibrium within the body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Receptors”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the hypothalamus regulate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metabolism, temperature, and water balance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of these functions are out of balance, the hypothalamus detects the problem and signals the body to correct the imbalance.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maintenance of water balance in the body-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osmoregulation-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performed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osmoreceptors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hypothalamus.</a:t>
            </a:r>
          </a:p>
          <a:p>
            <a:pPr>
              <a:buFontTx/>
              <a:buChar char="-"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Walter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Cannon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developed the conceptualization of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homeostasis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hypothalamus is also important in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drive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behaviors-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hunger, thirst, and sexual behavior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68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hypothalamus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subdivided into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Lateral Hypothalamus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referred to as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“hunger center” or “starvation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Ventromedial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Hypothalamus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identified as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“satiety center” or starting of eating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Anterior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Hypothalamus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increases in aggressive sexual behavior. 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Damage to the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lateral hypothalamus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 to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stopping of eating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aphagia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” (Lacking Hunger).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Damage to the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ventromedial hypothalamus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 to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“over eating” or “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hyperphagia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” (Very Hungry).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Damage to the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anterior hypothalamus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 in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“asexual behavior”.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7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Surrounding the thalamus and hypothalamus is another set of interconnected structures that together form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limbic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amygdala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close by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hippocampus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located underneath the cortex in the temporal lobe.</a:t>
            </a:r>
          </a:p>
          <a:p>
            <a:pPr>
              <a:buFontTx/>
              <a:buChar char="-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Amygdala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plays an important role in defensive and aggressive behavior.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produce docility and hypersexual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involved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forming, recognizing, and remembering emotional experiences and facial expressions.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Hippocampus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plays a vital role in learning and 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6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Neurotransmitters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Acetylcholine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found in both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central and peripheral nervous system.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parasympathetic nervous system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acetylcholine is used to transmit nerve impulses to the muscles.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CNS,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acetylcholine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been linked to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Alzheimer’s disease-an illness resulting in progressive and incurable memory loss.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Alzheimer’s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disease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specifically associated with 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loss of acetylcholine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neurons that connect with the hippocampus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23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Norepinephrine: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also known as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noradrenaline,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involved in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controlling alertness and wakefulness.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Norepinephrine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implicated in mood disorders such as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depression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mania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much norepinephrine results in mania-which is characterized by intense euphoria and impaired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judgment.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too little norepinephrine, the result is depression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Serotonin: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plays a role in regulating mood, eating, sleeping, and arousal. Has also been implicated in the regulation of pain and in dreaming.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oversupply of serotonin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thought to produce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manic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states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undersupply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thought to produce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depression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49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Dopamine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plays an important role in movement, attention, learning and posture. </a:t>
            </a:r>
          </a:p>
          <a:p>
            <a:pPr>
              <a:buFontTx/>
              <a:buChar char="-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Degeneration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dopamine producing neurons has been linked to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parkinson’s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dopamine has been linked to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schizophrenia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GABA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(gamma-amino-butyric acid):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produces inhibitory postsynaptic potentials and is thought to play an important role in stabilizing neural activity in the brain.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GABA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major inhibitory neurotransmitter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brain.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Abnormal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levels of GABA have been implicated in sleep and eating disorders. </a:t>
            </a:r>
          </a:p>
          <a:p>
            <a:pPr marL="0" indent="0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Glutamate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major excitatory neurotransmitter involved in memory.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Oversupply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over stimulate brain, producing migraines or seizers.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13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Neuroimaging Techniques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Neuroimaging techniques allow researchers to take high-quality, three dimensional “pictures” of living brains, without any way disturbing the brains’ owners.</a:t>
            </a:r>
          </a:p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Several techniques are available:</a:t>
            </a:r>
          </a:p>
          <a:p>
            <a:pPr lvl="2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Computerized Axial Tomography (CT)</a:t>
            </a:r>
          </a:p>
          <a:p>
            <a:pPr lvl="2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Positron Emission Tomography (PET)</a:t>
            </a:r>
          </a:p>
          <a:p>
            <a:pPr lvl="2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Magnetic Resonance Imaging (MRI)</a:t>
            </a:r>
          </a:p>
          <a:p>
            <a:pPr lvl="2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Functional Magnetic Resonance imaging (FMRI)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10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Computerized Axial Tomography (CT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CT scans use X-rays to study the brain’s anatomy.</a:t>
            </a:r>
          </a:p>
          <a:p>
            <a:pPr marL="0" indent="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Positron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Emission Tomography (PET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scans provide a precise assessment of how blood is flowing through each region of the brain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CT &amp; PET techniques rely on a bank of detectors surrounding the head: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bank of X-ray detectors for CT scans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bank of photon detectors for PET scans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CT scans tells us what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where;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PET scans tells us about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activity levels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specifically, what regions are particularly active or inactive at any point in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What is Cognitive Psychology?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how people perceive, learn, remember, and think about information.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should you learn cognition?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occupies major portion of human psychology.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Its approach has widespread influence on other areas of psychology.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Personal.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28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342900" lvl="2" indent="-342900">
              <a:buFontTx/>
              <a:buChar char="-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Magnetic Resonance Imaging (MRI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relies on the magnetic properties of the atoms that make up the brain tissue, and it yields fabulously detailed pictures of the brain</a:t>
            </a:r>
          </a:p>
          <a:p>
            <a:pPr marL="342900" lvl="2" indent="-342900">
              <a:buFontTx/>
              <a:buChar char="-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Functional Magnetic Resonance imaging (FMRI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measures the oxygen content in the blood flowing through each region of the brain.</a:t>
            </a:r>
          </a:p>
          <a:p>
            <a:pPr marL="342900" lvl="2" indent="-342900">
              <a:buFontTx/>
              <a:buChar char="-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FMRI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scans provide an incredibly precise picture of the brain’s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moment-by-moment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activities.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55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results of CT or MRI scans are relatively stable, changing only if the person’s brain structure changes (because of an injury or growth of a tumor).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results of PET of FMRI scans are highly variable, because the results depend heavily on what task the person is performing.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3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Brief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History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Origins of Cognitive Psychology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Aristotle (384-322 BC)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Wilhelm Wundt (1832-1920)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Hermann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Ebbinghaus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(1850-1909)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Mary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Whiton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Calkins (1863-1930)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William James (1842-1910)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Behaviorist Approach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Gestalt Approach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Frederic C. Bartlett (1886-1969)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Aristotle (384-322 BC)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6248400" cy="5486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Examined topics such as perception, memory and mental imagery.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Discussed how humans acquire knowledge through experience and observation.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Emphasized the importance of ‘Empirical Evidence’ or ‘Scientific Evidence’ obtained by careful observation and experimentation.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Leahey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(2003) suggests that Aristotle could reasonably be called the first cognitive 	psychologist.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data:image/jpeg;base64,/9j/4AAQSkZJRgABAQAAAQABAAD/2wCEAAkGBxISEhUTExMWFRUWGBgVGBUXFhcYFRgXFRgXFhYVGBcYHyghGBolHRcXITEhJSkrLi4uFx8zODMsNygtLisBCgoKDg0OGxAQGy8mHyUtLS0tLS0tLS0tLS0tLS0tLS0tLS0tLS0tLS0tLS0tLS0tLS0tLS0tLS0tLS0tLS0tLf/AABEIAQQAwgMBIgACEQEDEQH/xAAbAAABBQEBAAAAAAAAAAAAAAAFAAECBAYDB//EAEAQAAEDAgQDBQUGBAYBBQAAAAEAAhEDIQQSMUEFUWEGInGBkRMyobHwFEJSYsHRByNy4RYzgpKi8RVDU2PC0v/EABgBAAMBAQAAAAAAAAAAAAAAAAABAgME/8QAJBEBAQACAgMAAgIDAQAAAAAAAAECESExAxJBE1EyYSJxkYH/2gAMAwEAAhEDEQA/ANMApZVIJ4SWhCeFKE8ICACcBThKEBGFHKujkwSCOVPCknhMIgKJCnCUIIwClCUJ0AwCcNTgJwEA0JsqnCSCRypoUikgIwmIU0xQEITkKSYoCMJJ0kBCE4KeEoSUQTpAJAJg4CeE6RQTm4JoU04CQMAkpqBci2QySITB2pmw6H6KtNwxIOu0xop9hpwCUKw6jlA8p3019UzGkyLWEmR8Ee5acQE4TVHhsTbNp9eCmFUsoRShShKEyRhKFOEsqAjCWVThLKgOeVKFOExCCQhOnhJBuZCULoWqMJKMAnATgJ0BEhNCmnhAc4SZJNvNSYWl2WRPLf09FCHtsMroOkw7wHNRlTiONqObTLmtJgcpPouuAqZ6LXwAXjkRcmxgkxZWaNfM3MAeRB1aRYgrthaPek6AabAlIKvsCIm99FYoFxB1H1f1T1GnuvF23zRcid+qlVBHe+6dxt18EtEm0CL9P+lybhpaY109UnON4vs4D4OCek/LrzAvyJiEBXdRBjONLH65WXd+Ca1sNERcRyO3grVXDnx+Y81WAc0dB8PJPRbUMXUyHQkQT4RFvj8FNrgU+OLSBOkidDadFFsXAOhMHobwqmQTSTtcDonhWRoShSAShBIwmIUkxCAjCZSTIBJQpQlCFORYkAV1hKEBCEiukKvg6mZ+ojb9vrmpy4OMxgMfUGLdScyBObMbTbY/e53WkfmFWbFnLcHUOB9EuJYaWkMEuaczecg/suVHFirSDmWe2z2H3mnQgjos1CTWe/Fsx+Ma/AK1w+oS3vCHjuuGxgWcOhVXB/DUeBVgnvT9fV1pJwirdMBrujvgf7qtna1zmTa5DeQI/cpn4lUsQ5xMtgH8RuY6dUUnegGsa/QDSfBLDuL3AfdaczvHZvlqqgouIAmAPU9ZV2jDBDR9c0pBaJF6rVnwSuDsSAqmIxViVaVXiVbKHOFw0Bx8CYP10VKrjYj6tv8AoVHG4ouaKYEuqvg9GsAPzLQmxWGyugH3GlzvIZQOkn5KKuOpxOUteNCYPWZN+qLMcCARcG6CY2o1lAPmJLQPW1ud1a7O1i6mQ7VrtOQN4+KMRRUJFKElaUUxU1EhARSTwkgHSTpQhRoTwnhKEBFB+G14gDZxF9Y0/RFcS7K1x5BZrEV8j7GxhwPnFvT4qMjxHn1XNeHgS0iSBrHNvMjkqPEOHNcfb03QdyAL/hJ5qGHxUONCobxmY6bkbPHhoQudLEEGow9ZA/FrI6HXzKztVoYwbwAI3AMDYm5+Mq8MO4oTweoC6TaLfsimP4zTpCTfwW3xne3b/wAcDqSn+xN/EVmqv8QabTApk+YRPhfbDD1jB7p6pTLEXGiYwP5vgovwJ/H8Fa+1N2gjmmxGMpsYXvIDQq4SF1cD+ZcqlC3Rc8T2rwbTGaf6ZPyUqfabCvsD8EpYeqDR7OsKhNhp03J87eiDcO4j7UV6rjeq8ACdG0yYHy9Sj/aANfTJYRHMbLLNwBDopnuMa0uiPfcC4gzyBCWSot8RxD8S9tIjJSoZak/iqCcoPTf05o7wJ0OiZLgS60XBt5R+iBYKl7gfOXN3+sbeghN2fx2fFuqSYNT2Teoh0kj60Uw63adRCdWgySSSAZJJOmDp0oTwgySTpIChxlxFCoRsJ+IXmnEeN90OF8piPj+i9UxeH9pTew/eaW+oheJ16WSq6m8HSHDeJgnxBUZtfG22O4hTxFKmW2c3Rw1BiQfDW3VWOH4r2oaQLwWO6FpI/dYHh2ILD7MGWk93nrb9vNeldmMEQ11QtLQSIB/MBLllJunlxFmtX9kPECfJAcDX+0VCXNL2zDWkwwkaueReByWwfw6nWJDxp1It5JP4Myn7gAbyi3jzB81rlGcsB8ZwP2jCCzD/ANIpR/zBkLCVMA+lVLRIANhMx0ncL1jDsBsGgnxcf1Vupw1khz2Mkb5RbkFNx2eOegbsjhnmgHFznHkbR0WF7dcWrsquolxI5ePzC9c4c9oa7xKyXaDgNLE1wX7GbbjcH0Ts1Cl/yYzsnwp1SXupip1e5zWA/wBLblHeK4JjGyaQou2fTcXMnYOa7QdQtfh8BTpsApsGUbAked5lU8dhGubcf7nT/wAQBPmiY8C5csTw3iRc8MJMO7pCO4rJQw7W7uLqjybmNx46N8wiVPgFGk0uDIcbk7zqhHFDBaXaMvB0JE5RO1yD/pVZdFuWgnF8caVNoNnZS4g7OdJj1MeRVTsHUL69FgBJzPqE8mtBv6lo81n+0HFc73QQ4SRm5um7h0tAHJegfwqwTRhjiI71QloJ/AwxA8XZj6clMi7xG1SKdIq2SKSdJAMknTIDpCdMnTM0J4TpIBgsh2koCjiG1nUw6k+znWzMLoDh/SYafGVsUL7S0wcO4uEtaWPcNZYx4L/+OZKzcPG8vIsZw8U8eQG9xxJYYsQ4HKAd9l6lwCvU9hlqNIfMeIEEH5rp/wCPoODA6m1ws+k46jKQW+OoVx4AAjX5SonEXctoYfFhr58ijNPFArPVsHnmDeJUMJ7RnvSQIv4qtosayjUGwCpY6vJybpsNWAbKHTUfUcWiwiSbDwCnIYrOHxOUFg1GqHUahdiBm2BB8zZFeG0W3zESTdUOMth7TTguvI5iJS1d7VudC1GntMH4EJjgWkyTpsheG4rnLWhrs5tEafmcdgr9TEhtpkq8bwjLs3ECCIWZ7TYDPhzls/I4tPMtvHw+KK1sTLo81HHNDw1uwnxVXopxXi3B+COxT2UqcZniZ2a3d3kJ8V7nw/BMoUmUqYysY0NA6D5lYj+H/CSzFVnFpApA0xPN7pH/ABHxXoCmLzvKKSdJNCKSdJARSTpIDrCklCSoyhKFJMQgIpOaDYiQbEdFKEoSDN1se2hVpYQtcZ/y3bZIMiebQ2PRFcK+wBg2i33h1B0socXwlJ5Y57Zc0kNOhGYQY+C4O4eWOGUkN23sRcX1UZKnSxUL2ZHNaHXIiYJBi19wQPiurqmzRGYAhpF/zDyXKo4tALjvcx8TyXXDYlmYEXImfrkkVdcPhC4wbNHxQTtdRx7cwwYYQQPeMFp0OqfjnaUYd8EjvQWgct56KnhuKYzET7Gi4g/eMAeRdAPlKLfhyfWBq8S4jg6jhVc55OokDzaQIIUMLxviNauw05193V0bkla/i2FrRGKw1Ux7rmDP8WShuBxRwhLvs9Rk2zVGPFjtJAHJZ22NuL1G7wFCplbUAh2UZ27zuptoGpUnTmh/Au07Hg6gmNfitKILc0RIutZeGGXYdjaLGwB73xQvGgtgzrAgb3O/PRd+Ju/ma3G3T6Ko4mmfahrnmxkaWtceCNiC3CqocamWIBb65YIPoEQhDeAVMwqugf5hEjeGMEopCqJqEJKSaEwiknKZAMkkkkHdOkkFQJIqSZAMknSSAL2nEU2Oiwe0E8sxAB9YHmurqeZjgCS8Q5snTw+SIYrDtqMcxwlrgWnwPI7FZT7XWZVNB4gMsak++0+6QOu/K6jKLxHMJV2f4SRE2VljG2ygRodPX1hKjVDoAtcEaX2XV2Fa5xt081IN9hpEZywFw3NyOgJuAnBLdHR5WXZlATAMQJj5eS7taN48fgmlwZiTuQfEJqtVzgQS2DYyp1cONiqr8KTEG31yKexpVwvAcOHSGtDj+HTnpor+Lw8RBkG0Sna3LEJqzAZMxBn9kgo1cPTzF5ueuluQ8/gs7ka9z3EmGhwF75vHoPmrvG+MNY7IbG9h6/GUA45ncaeGojv1DqNvxOPQd4nwRpUazstTjDMnV2Z888ziQfSEWUMPRDGtYNGgNHg0QPkprRBkk6SCRTQpJkBGEk6dAdYSTodxPjFOjYmXfhH6nZFsnapLRFJZ4do3lpcKQAHN1/SLqs7tcR9xnm4qPy4q/Hk1UJLI/wCNLgBrDP5irDu1Dx/6IPg4/slfLif48mmWa7a8PDmNrB2SpTIAdzablp+aG8Q/iG2g4Nfh3XEghw5xoQuFfthSx1MsYx7S0guzREEERZOZ45CYZSq+F7Uta4MdSeag1DROnIA3Wgp9pWVm+0ou7zSJa6Wm1jI1BXnvsX0KwqNu0WjcBXMXx81qjabSQXWc4NuBF7lRtdxen0eIAwYgxcTtzHMLq/GD3RqZsTp1B3WK4PiMW0+zd7MxcOMmQdw31tOyKYkupZXvIgSbSBpreY8EtouLT08S0NAJ1/VSp1GgHoVkKHFC8ggHKLxzPIeqtjHH7wLWi5kRmdsB0HPoq2nQ9i61wG7mOn1ZccZig1jr7W8/oITQ4jJLiHAAQ2QZM6kBAO0fE+4BmguNzOgOsD4I2cxTygufUf3nuPdBvYTlgenoj/ZugCX1SLj+W07wLug9TH+1ea4jieT7xeY97S14hSofxAxTWMo0WMYBDQcpcbm5JJuSZJ8VUsVcK9kSWLf2irMEuf4y0R8kQwvaQyBUaCDu20eU3SnlxqL460aShh6zXtDmkFp0IXRaIRSTpkAydJOgBfEuN02tim7M4mLbDndZvijbAy2czRc94kuFvRDOD4p1VrnPYWkGCSDE9Ofkr9ejnaGjUODwLSSwyJHjsuXyZ77deOEnStxDEjD0i8febmMncxPj4oFwPhLsQz29UuAfdjWmDl5nkDsOSu9osFUrNpU204bnYKkT7g1mecRbmrQ4rUy5GMAdGgENaBYX6cpupx/juHe9KXB+zrCcxptaBMBxc50eZjki9Fl8rWm1iJj0hUqNGsXEk5WkC4t4hu8ytFwaiAXkXgxrJ0/7TklqcrZAXj3A31qDob3mjM0k962oHiEI4FgvZUzN3OMk/IeS9Mo0sxiPhYIRxns8QS6k21u4NvALSY66TM98VlcS2UCryx4cLEGx/dH8SMuqoYqiDdTe2rph+0N2Z7Fpyn+k7+UBaahi21WgSHhpmNZA5BefVO6b3HySpVKjb0qhb0lL212m4bel4vioYGlggXAERcxGum6CP48CYLu80mQdidCFisU7EVPfcT/qJVcYd0y4/qU/ZP42ix3aeoHFje8CNZ302VHv1XB1QzAAjZUqbhNhc7nVFsKywCqbp8QF7TYV8scyYiDHOdShNB5YLzfTl/ZbPGtkRss7isJLgyLOIA8SYVfA3nASDhaYdJ7oJm85rx8VwpVGseAc2QmASC3KDsf0V3DuiWwe73b+Aj9vIrpVote05myLAyueXXFF55dsHiatIzTccpvzjlmGnyRfC8fquOXIB+a8eiyeDfVpP9i8g2BY60ubsT6R0IV2lXqscdHD82vqEfls4Fwl5aCtxGsZINh+UIpwfGmtSDiIIJaeUjcLIPxVUg94NHQfKV14PxurRblLWlski0E31kKvF5bu+1LyePjht0lnf8U//C7/AHBJdH5Mf2w/Hl+mSxXFbZGET7sycoJ58rfJDqrqueGOzOAkw7umOVumhumfw9jATkL3WdEwdeWyK4SvnpEOoFoA7sCL8y79SuTLKO2RzocWNOmcwmQbzG0g3tM/Iq5TpVbPDWiYJgQ7vX1jbwWe43jXva1mGol5907tBF8s2AGm91o8JxEmm1zg7MW3a4d5p0IjlrCLv12njbnjMJWOWH92SCNSZA0O2nXZF+ztJtN2WT3h7pMmRf5Sh7XPN3GIuITYR/s6jXudJDgSek38bSpxy5GWO49MwrA1otdRqNXLAuBacpmLTMz5q1bdd0cbz/tTwR7HGo0ZmOkmNWz05LNGIhev4mkCI1BsvLuO8JqUKjgGucy5a4AkRrBjQws8ppvhnvis5jaNihTBHOEcqukIZSpXKitVYnkolxG6sOoXtZROEM80QrD4FsulGqIhU8Jh8viruZXE1DFOstH2S4DTez29QZiC4MbeBaM3XXyhDuHdn62KIDWkN3eR3R57novRaGBFGmymNGtInnpJ8ymzzy40w5lrod+GTzsXf3CmAQQG3B9R0XXF0/5oFi4gz4ZjH6qNR2V5taNvWFz3UaY7qnj6MAPJgsfl59x5Ej1j1Vt9cHvNaNOWh0/dVqBBqPa73XC55TvHTmuHDq2aWnWSA02gtEuBMxfb+6zy/caYr2Y9L8lGniQWCI8VWxOIcKbywEGDGpGb7oJAsJsiOE4YH0Wlly3u9CBYT5fJKdbF7cftTfo/2SWgp4cQO6dBs39Ukt5Dceef4rqYlpdSw5vqXEBttgTqB4IY3iWIr4huGqD2Vs0RmmLxEgEfsVua1JrGhjWiO6IDbG+mnQofi6dNvt3ik01Q4Gm4taXtcGtdlDjcNdoY5layS7uits+lhMY6chYxjxq3LAg/eBJuCrlKgQZcSBGgNp6ztZVK4pYqix8ESMzSbPZOrZabdfBVKeIr0e5Ul7DbNo4X3tosspl8rSeo2arQddogX84XM0ZOYCRvzty+Cdr4AcQ02tBMnxgrqytqGsABi8nfW5180v6o/wBNR2Ux4dTLdcjsut4gR+o8lonCQvOODY72LpAIbpHNu56n65rd4THMqNBY4EcwV2+LOWacnkwsu1gtVatTB/bmo18cxti9oPUgKieJUAf85k/1A/Ip5ZRElZDtT2UewmrQGZhlzmD3mbmB95vhcLFAQV7M/GtYC4vaBrJIA8li+LcApYhxfhXsDjd1OYB/M3l4aeChtjlfrJ0myVYFMLRcL7GVnO/mRTHQhx8gLLS4fsVhwBOd3MzA+ATkqr5MY83bcwFpuzfZd9c5qksYOl3HpPzW0ocNweHIEUmuF7lufx711ddjqIbm9ozLzzCP+1Un7Z5eTfSeFpMpMDGCGtt/dVcdUVSp2iokwzv+AgfG6FcS41aGNlx3P6AIvkxZzChOKcPbOdMhsgEzoN/UH1KqGvrABmdZA5rriaT2wHR3jfmdwI5fuoBg0M+K5csuXXhjwk6akRYxyJnTuobjO48fmOUjTvAS06biR/pR3CUJJF8otoNRE67LNcZwDqxqCnsW+yJ0c9pdm8jYIk9uCvHYqMPUeLNMHVxsDE36ovw0+ypmBNwIJgX1uufA8V9pwwc94Y4CDTEBwIsQRrqFYwWLptpFkZiDBk8kY39lXcObz9C6Pkkh5qs/CfUpI3/Reqqz36Y0Oab9GuI+uq4uYXPf3vvDbk1XMSKVN1M5i6HcrAZXaHdVsTVD6pyyAQw8rkHYeSUuppplzQ2u4YGuBV/yK3ea46U6h95rjsHXPjKK1wx7bibC4mPGd/7LvVotxVB1Cs3MNDGtrgzsQgvCMS3D1Dg8S1wIvRqEx7Rn3QT+KPrm9TuCb6Tw1TIcrgSDofrdW2FwmxIG246/XJdsQ8CzWt5gm5jWx/ZTwmPjVrWwNQCPlYrHcnNq7tWdSLpy3/Tn/wBKXD8PV9oYJYBqJ6cvQq2MVUaSabgZM5YEHw6rrhMVUqkkASDDmmxBTnrOYV3e1n2zW3LTU2IAE35Ddc8NXwrXd2Dm52eDuI8d1Ae0YDlE7wfGdVxdxCo2zqWux+MWV++uUeu+FyvTovIDi5uwOnrsuLOEPa7PRqEuiRJHpKYV6JBN2Hcai6hTxdRlqMPHjDvDKdUvebHrw5VDiH1RL3tEX79p5gNiBordbDVzc1iIgf5jlQo+0NQOqugXkHui/jqjJwjQ2WgAc81vHqq3bzC1Jwo4TBA1Hy6YEA2EZovc3uD6qQ4XTnvFzvCw8pPxXbCtAcSXgkxrtE7lXMQWlvv5Qd4v/wBpc3o+gLACm17u643MCLgcp0TUslSoQBla0lxjePDqr4dSpsgZnRqSBJ5zA+QVbBAkOIZEmdgA0aD9U9UuHXE3YZa6T9756qhhGNcYcTpoBdG6ZkEExNgDEC3xCGY2uKMBhDo1tAHM3U2a5qpfkQ4nxj2bAxkg2Y2NZNt+Vz5KnjXt9o1rL5AIm0BrRrzN1T4cTiXur6MbIpjn+J/mbDoOqXB3+0eajh+MxzElonmIaFWP1OUieCcW4l4B7tdntJgwHmxIjS6vcLcG1HSARzEx/dVMLDXUHHZ7hbUAzbqLT5KzingVCGWb+EySep2Rrk98Df2imLQz0KSGGt+Z3oP/ANJJ+sTupYxjGlgj7xk7e6RZVcaXB7SbHKI3tMfqFDiRIFMmJLiZ59w28FVxlcktzWORwnzBvPKClq7ml2wSfXysfTBkuvpPXysChHHMN7Sm2nVIyEzTraupnaTy0urIhns3mwMXiQbdPq6sMdSfnpyC3UCxsdvnZG7LRxwE8H7RVKbvsmKgVBpVtD2/W6LYp094HurLcdwHtIoOs8XoVSbkf+04/Wyo8C7Suw5OHxQIymMx95pB913TqncLZvH/AIe5LqvRqdFjgDa48FB+IyEFsZtB+kqhhHNqDMx8zBkARGwXcU2kZnXEb9OixmpbYuzfYpT4lTqWyw/kbgnnyUqtZjgBUgHb62KCYigDBa09CP1Vf/yD87WPbM76ELSZW8IuIjU4eCAS8ujawHo3wQsV3sfDaYDZJkSFcrONOC15d4bRYrtg+KsdZ7Lfi06SEa2XSpX445gsC6bd4SLX30VDF8UfUbMX0AAgX5I1Vw1FwMO0vE/BC6sB0Qjd+iaVuHYioxpD2k3tvCvU8W4ETYa87LmWNAme9fRPg6QPfdpoBudp8Fnqdq3aI0cXWxD8pcWUhE7F21+at43E5e5TyiNIEjrJCp1KrZAcAJ0uT1FguD64aQNBzsn75WcQTDGdo0hF3H5n56ITxfG+3qjC0iZcJqEEWYLlojRztFx7R8UcwCnTOd7pIb71hMu6AKh2T4bUpPZVdJqVJJ2gEWBn1VYePU9sv/Cyz+RqMRWZSoGGlgpgwNQYGot4WXLhLnU6LraNDSdrbDx/VC+P1i5tNk3qVGiBpDZc74D4okMJU9iAZ77h3Rrc2BK1upjGf1VxY7hDTMOaQNptM8tUYxmDdnpvuc+UOyi05QJ0Vk8GytGaG5m6dRdE6+KLsOwtAER42Tk5T7cE3hIgWPqnXVuMMe8Pgkq9UbrLcSgBjhHvm+3uXF77qpxl4ikWyHEESSIiXzpc7K7X4W0+zFz3jYm05Y0VytwYfyyGwZAmOZI/UqPZtYH5WPwsCMwsYO9zcLngmuAa4NFhZoMW+8NNf2R7h3CMweMoNyg2I4W+m85XOadRuPJT1DnKXEsFTxNIgQ0CC10mQQO6W21BWYxfDvtjXUqmVmKpCAYtUaNATy67LVYTAFrpJmSSAJAHNt1HjvZ01P5tJzm1mXbOn9J6Kvf7C18ea8N4nWwby0hwizmOt9ar0PhXHKOIYMhibZSYg6a80CxuH+3tIe3JiGW0HoRyWTq4fEYSp32uYRodvEcwrsmc39Euu3sAq+z7txHLcKpjaZqzJABBiPeHUHmsXwrtgSQ2s2W/jFo5WGy2uDxdKq2WuEcmrOz1vSu4H4R5pnK15JbuTe83Ijztur4xDastcS027w38TtZd2MoudLm/d1GojQQqT8AGGzsodBHO/RPSdudTAQZaduZJ66LlDRMuc46aO9BYoqxj9LzpMa+ijUwLiNQPC5/ZK2YicqtHDlwzFvmZHwTZmgyXiBqJjyV9nBGug5ST+Yk6K27ggymWsjwCn2tvB8QBq4lz4gjL+ZwPwCDdoeNU8MIb3nkQGg6HSTGy5dqOK0qLvZYdodV5jRp/U9FX7Ndk6mf29YDNMhrhMH8RGk9FpjjxvMrdcYifZ7gRp0TXr3rVbmT7rSLMtoT+yNVmjPTFmxroY0hWXYBzm5XPJteQP3QziFH2THS6QN7zG4UXOWiY2BXD2uxONsJFMADlmfrH+kD1W8xFEU3Mbq7X66LPfw2c32bqkfzHuc89Afd8AGwjZeXVzNzGu1/0Wlxnt/pnva5xVvca43LSD5Gx8rodUqgUHBxktcRHoQj5pNcwi5EQ4xOu1lke0lZuHpPvdxkDVzzo0H4J6KAlXjrg4gUnEAkA5Tcc9EloMLh8rGNJaS1oBtuAAko/Piv1orxsBtNpAiHn5Lrj6xGHYd4/+ySSvLgoXBcQ5tR4BtIN1PiQGfQe+R5FJJT/AEcdWYVh2622I0KI4DvtBICZJVjIjK1k/wCIfD6dIMxLG5aocGyNwefPRRbwuli6MVmzaZGoPQ7JJLLyT/KNMb/g8g4nRFGs9rJgOIvyB3XalXdTIcwwbeCSS6fkE+vRuDH2jGlxOmy0GFw7Z/XdOkuXd0f0W+ytboEnMHIJ0lr6yM92q9esQbLzvtr2gxA7jX5WkkGLFJJGHOSxnsBwHD+xbWcwPqPmXOvH9PJbBuEY2YCSSrUs5Z28uhdDTYLz/wDiLbDuIsXENMcnOAPwSSRjJchvga7L0gzClzdXGD4CwClQec/V2WT4zokkppxqa7zSw8t3bJ8swXmbf5+LoCr3gX5iDpLQXNHhICSSeX8pCx/ja3JxhFsrfRJJJcl8mW+28wj/2Q=="/>
          <p:cNvSpPr>
            <a:spLocks noChangeAspect="1" noChangeArrowheads="1"/>
          </p:cNvSpPr>
          <p:nvPr/>
        </p:nvSpPr>
        <p:spPr bwMode="auto">
          <a:xfrm>
            <a:off x="155575" y="-1889125"/>
            <a:ext cx="29432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22" y="1194635"/>
            <a:ext cx="2029678" cy="272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Wilhelm Wundt (1832-1920)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German psychologist.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Created the new discipline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psychology.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roposed that psychology should study mental processes, using a technique called ‘Introspection’ or ‘Look within’.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Introspection meant that carefully trained observers would systematically analyze their own sensations and report them as objectively as possible (Fuchs &amp;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2003).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14" y="914400"/>
            <a:ext cx="24860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3170</Words>
  <Application>Microsoft Office PowerPoint</Application>
  <PresentationFormat>On-screen Show (4:3)</PresentationFormat>
  <Paragraphs>342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UNIT – I  THE FOUNDATIONS  OF  COGNITIVE PSYCHOLOGY </vt:lpstr>
      <vt:lpstr>Outline</vt:lpstr>
      <vt:lpstr>Introduction</vt:lpstr>
      <vt:lpstr>PowerPoint Presentation</vt:lpstr>
      <vt:lpstr>Cognitive Psychology</vt:lpstr>
      <vt:lpstr>PowerPoint Presentation</vt:lpstr>
      <vt:lpstr>Brief History</vt:lpstr>
      <vt:lpstr>Aristotle (384-322 BC)</vt:lpstr>
      <vt:lpstr>Wilhelm Wundt (1832-1920)</vt:lpstr>
      <vt:lpstr>Hermann Ebbinghaus (1850-1909)</vt:lpstr>
      <vt:lpstr>PowerPoint Presentation</vt:lpstr>
      <vt:lpstr>PowerPoint Presentation</vt:lpstr>
      <vt:lpstr>William James (1842-1910)</vt:lpstr>
      <vt:lpstr>Behaviorist Approach (USA) </vt:lpstr>
      <vt:lpstr>Gestalt Approach (Europe)</vt:lpstr>
      <vt:lpstr>Frederic C. Bartlett (1886-1969)</vt:lpstr>
      <vt:lpstr> Emergence of Modern Cognitive Psychology </vt:lpstr>
      <vt:lpstr> Research Methods in Cognitive Psychology </vt:lpstr>
      <vt:lpstr>Key Concepts</vt:lpstr>
      <vt:lpstr>PowerPoint Presentation</vt:lpstr>
      <vt:lpstr>PowerPoint Presentation</vt:lpstr>
      <vt:lpstr>Confounding variables</vt:lpstr>
      <vt:lpstr>Psychobiological Research</vt:lpstr>
      <vt:lpstr>Self-reports, Case studies &amp; Naturalistic Observation</vt:lpstr>
      <vt:lpstr>Self-reports</vt:lpstr>
      <vt:lpstr>Case studies</vt:lpstr>
      <vt:lpstr>Naturalistic observation</vt:lpstr>
      <vt:lpstr>Computer simulations &amp; AI</vt:lpstr>
      <vt:lpstr>Principal Structures of the Brain</vt:lpstr>
      <vt:lpstr>PowerPoint Presentation</vt:lpstr>
      <vt:lpstr>PowerPoint Presentation</vt:lpstr>
      <vt:lpstr> Neurons are cells specialized for communicating information, the basic building blocks of the nervous system.  </vt:lpstr>
      <vt:lpstr>PowerPoint Presentation</vt:lpstr>
      <vt:lpstr>PowerPoint Presentation</vt:lpstr>
      <vt:lpstr>Neurons: Their Basic Functions</vt:lpstr>
      <vt:lpstr>PowerPoint Presentation</vt:lpstr>
      <vt:lpstr>PowerPoint Presentation</vt:lpstr>
      <vt:lpstr>Anatomical Subdivisions of the Brain</vt:lpstr>
      <vt:lpstr>Hindbrain</vt:lpstr>
      <vt:lpstr>PowerPoint Presentation</vt:lpstr>
      <vt:lpstr>Parts of the Hindbrain</vt:lpstr>
      <vt:lpstr>PowerPoint Presentation</vt:lpstr>
      <vt:lpstr>Midbrain</vt:lpstr>
      <vt:lpstr>PowerPoint Presentation</vt:lpstr>
      <vt:lpstr>Forebrain</vt:lpstr>
      <vt:lpstr>PowerPoint Presentation</vt:lpstr>
      <vt:lpstr>PowerPoint Presentation</vt:lpstr>
      <vt:lpstr>Cerebral Hemispheres</vt:lpstr>
      <vt:lpstr>Cerebral Cortex</vt:lpstr>
      <vt:lpstr>Cerebral Cortex</vt:lpstr>
      <vt:lpstr>PowerPoint Presentation</vt:lpstr>
      <vt:lpstr>Subcortical Structures </vt:lpstr>
      <vt:lpstr>PowerPoint Presentation</vt:lpstr>
      <vt:lpstr>PowerPoint Presentation</vt:lpstr>
      <vt:lpstr>Neurotransmitters</vt:lpstr>
      <vt:lpstr>PowerPoint Presentation</vt:lpstr>
      <vt:lpstr>PowerPoint Presentation</vt:lpstr>
      <vt:lpstr>Neuroimaging Techniques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 THE FOUNDATIONS  OF  COGNITIVE PSYCHOLOGY </dc:title>
  <dc:creator>HP</dc:creator>
  <cp:lastModifiedBy>hp</cp:lastModifiedBy>
  <cp:revision>72</cp:revision>
  <dcterms:created xsi:type="dcterms:W3CDTF">2016-07-07T18:29:12Z</dcterms:created>
  <dcterms:modified xsi:type="dcterms:W3CDTF">2016-07-20T00:16:49Z</dcterms:modified>
</cp:coreProperties>
</file>