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A68C-0D19-4F06-9661-1CC610C8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90" y="1048803"/>
            <a:ext cx="9448800" cy="1825096"/>
          </a:xfrm>
        </p:spPr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CUSTOMER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262C8-AB9E-4051-B823-D3E1ED5C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1048803"/>
            <a:ext cx="5859498" cy="31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A45F-2961-4A61-ADB2-F8010EA8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SEGMENTATION?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5A19-AF41-4E78-9F8A-0B681072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TWO-FOLD PROCESS</a:t>
            </a:r>
          </a:p>
          <a:p>
            <a:pPr lvl="1"/>
            <a:r>
              <a:rPr lang="en-US" sz="1500" dirty="0"/>
              <a:t>Dividing customers into groups with similar interests</a:t>
            </a:r>
          </a:p>
          <a:p>
            <a:pPr lvl="1"/>
            <a:r>
              <a:rPr lang="en-US" sz="1500" dirty="0"/>
              <a:t>Determining which of this segments are viable targets.</a:t>
            </a:r>
          </a:p>
          <a:p>
            <a:r>
              <a:rPr lang="en-US" dirty="0"/>
              <a:t>Also called </a:t>
            </a:r>
            <a:r>
              <a:rPr lang="en-US" b="1" dirty="0">
                <a:solidFill>
                  <a:srgbClr val="00B0F0"/>
                </a:solidFill>
              </a:rPr>
              <a:t>CONSUMER SEGMENTATION</a:t>
            </a:r>
          </a:p>
          <a:p>
            <a:r>
              <a:rPr lang="en-US" dirty="0"/>
              <a:t>Method of dividing specific market on the basis </a:t>
            </a:r>
            <a:r>
              <a:rPr lang="en-US" dirty="0">
                <a:latin typeface="+mj-lt"/>
              </a:rPr>
              <a:t>of </a:t>
            </a:r>
            <a:r>
              <a:rPr lang="en-US" b="0" i="0" dirty="0">
                <a:effectLst/>
                <a:latin typeface="+mj-lt"/>
              </a:rPr>
              <a:t>demographics, behavioral, psychographic, benefits sought, geographical, etc.</a:t>
            </a:r>
          </a:p>
          <a:p>
            <a:r>
              <a:rPr lang="en-US" dirty="0">
                <a:latin typeface="+mj-lt"/>
              </a:rPr>
              <a:t>By differentiating the customers, business can </a:t>
            </a:r>
            <a:r>
              <a:rPr lang="en-US" dirty="0" err="1">
                <a:latin typeface="+mj-lt"/>
              </a:rPr>
              <a:t>maximise</a:t>
            </a:r>
            <a:r>
              <a:rPr lang="en-US" dirty="0">
                <a:latin typeface="+mj-lt"/>
              </a:rPr>
              <a:t> profits from sales and generate high revenue.</a:t>
            </a:r>
            <a:endParaRPr lang="en-US" b="0" i="0" dirty="0">
              <a:effectLst/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D7D5-50B3-47AC-96F6-E511BB08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44AF-E1B9-48F6-B159-6D70C9A1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43" y="1919353"/>
            <a:ext cx="10820400" cy="4490325"/>
          </a:xfrm>
        </p:spPr>
        <p:txBody>
          <a:bodyPr/>
          <a:lstStyle/>
          <a:p>
            <a:r>
              <a:rPr lang="en-US" dirty="0"/>
              <a:t>DEMOGRAPHIC SEGMENTATION</a:t>
            </a:r>
          </a:p>
          <a:p>
            <a:r>
              <a:rPr lang="en-US" sz="1500" dirty="0"/>
              <a:t>Segment customers on the basis of demographic areas.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GEOGRAPHIC SEGMENTATION</a:t>
            </a:r>
          </a:p>
          <a:p>
            <a:r>
              <a:rPr lang="en-US" sz="1500" dirty="0"/>
              <a:t>Grouping customers on the basis of country, state, climate, region.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BEHAVIOURAL SEGMENTATION</a:t>
            </a:r>
          </a:p>
          <a:p>
            <a:r>
              <a:rPr lang="en-US" sz="1500" dirty="0"/>
              <a:t>Divide customers on the basis of how they interact with brand. Common variables include Occasion, Usage and Thought process.</a:t>
            </a:r>
          </a:p>
          <a:p>
            <a:endParaRPr lang="en-US" sz="1500" dirty="0"/>
          </a:p>
          <a:p>
            <a:r>
              <a:rPr lang="en-US" dirty="0"/>
              <a:t>LIFECYCLE OR CUSTOMER-JOURNEY BASED SEGMENTATION</a:t>
            </a:r>
          </a:p>
          <a:p>
            <a:r>
              <a:rPr lang="en-US" sz="1500" dirty="0"/>
              <a:t>Divides customer on the basis of which phase of buying they are.</a:t>
            </a:r>
          </a:p>
        </p:txBody>
      </p:sp>
    </p:spTree>
    <p:extLst>
      <p:ext uri="{BB962C8B-B14F-4D97-AF65-F5344CB8AC3E}">
        <p14:creationId xmlns:p14="http://schemas.microsoft.com/office/powerpoint/2010/main" val="22053990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DC399-1B27-4BAA-B10D-8497CD3E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5" y="1240735"/>
            <a:ext cx="8282865" cy="49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521-80AC-4A32-BC94-A2C063CB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F586-32BE-4946-B3EC-50BC5098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marketing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risk in deciding the 5Ws of the business.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5Ws?</a:t>
            </a:r>
          </a:p>
          <a:p>
            <a:r>
              <a:rPr lang="en-US" b="1" dirty="0">
                <a:solidFill>
                  <a:srgbClr val="00B0F0"/>
                </a:solidFill>
              </a:rPr>
              <a:t>WHO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are your customers?</a:t>
            </a:r>
          </a:p>
          <a:p>
            <a:r>
              <a:rPr lang="en-US" b="1" dirty="0">
                <a:solidFill>
                  <a:srgbClr val="00B0F0"/>
                </a:solidFill>
              </a:rPr>
              <a:t>WHERE</a:t>
            </a:r>
            <a:r>
              <a:rPr lang="en-US" dirty="0"/>
              <a:t> do they live?</a:t>
            </a:r>
          </a:p>
          <a:p>
            <a:r>
              <a:rPr lang="en-US" b="1" dirty="0">
                <a:solidFill>
                  <a:srgbClr val="00B0F0"/>
                </a:solidFill>
              </a:rPr>
              <a:t>WHAT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have customers done and what are they doing presently</a:t>
            </a:r>
          </a:p>
          <a:p>
            <a:r>
              <a:rPr lang="en-US" b="1" dirty="0">
                <a:solidFill>
                  <a:srgbClr val="00B0F0"/>
                </a:solidFill>
              </a:rPr>
              <a:t>WHEN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are you likely to have customers.</a:t>
            </a:r>
          </a:p>
          <a:p>
            <a:r>
              <a:rPr lang="en-US" b="1" dirty="0">
                <a:solidFill>
                  <a:srgbClr val="00B0F0"/>
                </a:solidFill>
              </a:rPr>
              <a:t>WHY</a:t>
            </a:r>
            <a:r>
              <a:rPr lang="en-US" b="1" dirty="0"/>
              <a:t> </a:t>
            </a:r>
            <a:r>
              <a:rPr lang="en-US" dirty="0"/>
              <a:t>is the customer wants or needs what you have to offer.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-sans"/>
              </a:rPr>
              <a:t>“why” is pretty obvious, isn’t it? The customer wants or needs what you have to offer!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063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96D6-F6B1-47A1-A6DF-AC54C9EE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CRITERIA FOR SEGMENTING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DE47-E678-4CFF-A1AD-A8EA1064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stable enough that it does not vanish after some amount of time.</a:t>
            </a:r>
          </a:p>
          <a:p>
            <a:r>
              <a:rPr lang="en-US" dirty="0"/>
              <a:t>It must be large enough to earn revenue.</a:t>
            </a:r>
          </a:p>
          <a:p>
            <a:r>
              <a:rPr lang="en-US" dirty="0"/>
              <a:t>It is useful in deciding on the market mix</a:t>
            </a:r>
          </a:p>
          <a:p>
            <a:r>
              <a:rPr lang="en-US" dirty="0"/>
              <a:t>It is internally homogenous</a:t>
            </a:r>
          </a:p>
          <a:p>
            <a:r>
              <a:rPr lang="en-US" dirty="0"/>
              <a:t>It is externally heterogenous</a:t>
            </a:r>
          </a:p>
          <a:p>
            <a:r>
              <a:rPr lang="en-US" dirty="0"/>
              <a:t>It responds consistently without any ups and downs.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63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EB0-7EEB-450A-836F-9C577D9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importance of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476B-0167-48E0-863C-F8F1BFF8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markets and business have people with wide range of interests</a:t>
            </a:r>
          </a:p>
          <a:p>
            <a:r>
              <a:rPr lang="en-US" dirty="0"/>
              <a:t>It helps to define needs and interests more accurately.</a:t>
            </a:r>
          </a:p>
          <a:p>
            <a:r>
              <a:rPr lang="en-US" dirty="0"/>
              <a:t>The decision-makers can allocate resources more precisely</a:t>
            </a:r>
          </a:p>
          <a:p>
            <a:r>
              <a:rPr lang="en-US" dirty="0"/>
              <a:t>More precise resources -&gt; greater evaluation of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116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324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open-sans</vt:lpstr>
      <vt:lpstr>Vapor Trail</vt:lpstr>
      <vt:lpstr>CUSTOMER SEGMENTATION</vt:lpstr>
      <vt:lpstr>WHAT IS CUSTOMER SEGMENTATION?</vt:lpstr>
      <vt:lpstr>COMMON TYPES OF CUSTOMER SEGMENTATION</vt:lpstr>
      <vt:lpstr>PowerPoint Presentation</vt:lpstr>
      <vt:lpstr>OBJECTIVES OF CUSTOMER SEGMENTATION</vt:lpstr>
      <vt:lpstr>WHAT IS CRITERIA FOR SEGMENTING GROUPS?</vt:lpstr>
      <vt:lpstr>Vital importance of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Anushka</dc:creator>
  <cp:lastModifiedBy>Anushka</cp:lastModifiedBy>
  <cp:revision>6</cp:revision>
  <dcterms:created xsi:type="dcterms:W3CDTF">2020-08-09T08:09:12Z</dcterms:created>
  <dcterms:modified xsi:type="dcterms:W3CDTF">2020-08-09T09:26:47Z</dcterms:modified>
</cp:coreProperties>
</file>