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embeddedFontLst>
    <p:embeddedFont>
      <p:font typeface="KNHJTQ+TrebuchetMS"/>
      <p:regular r:id="rId32"/>
    </p:embeddedFont>
    <p:embeddedFont>
      <p:font typeface="IQEPQQ+Wingdings3"/>
      <p:regular r:id="rId33"/>
    </p:embeddedFont>
    <p:embeddedFont>
      <p:font typeface="UPFRTG+Wingdings-Regular"/>
      <p:regular r:id="rId34"/>
    </p:embeddedFont>
    <p:embeddedFont>
      <p:font typeface="GUNENH+TimesNewRomanPSMT"/>
      <p:regular r:id="rId35"/>
    </p:embeddedFont>
    <p:embeddedFont>
      <p:font typeface="VCLUCE+TimesNewRomanPS-BoldMT"/>
      <p:regular r:id="rId36"/>
    </p:embeddedFont>
    <p:embeddedFont>
      <p:font typeface="QDGOLV+ArialMT"/>
      <p:regular r:id="rId3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slide" Target="slides/slide17.xml" /><Relationship Id="rId23" Type="http://schemas.openxmlformats.org/officeDocument/2006/relationships/slide" Target="slides/slide18.xml" /><Relationship Id="rId24" Type="http://schemas.openxmlformats.org/officeDocument/2006/relationships/slide" Target="slides/slide19.xml" /><Relationship Id="rId25" Type="http://schemas.openxmlformats.org/officeDocument/2006/relationships/slide" Target="slides/slide20.xml" /><Relationship Id="rId26" Type="http://schemas.openxmlformats.org/officeDocument/2006/relationships/slide" Target="slides/slide21.xml" /><Relationship Id="rId27" Type="http://schemas.openxmlformats.org/officeDocument/2006/relationships/slide" Target="slides/slide22.xml" /><Relationship Id="rId28" Type="http://schemas.openxmlformats.org/officeDocument/2006/relationships/slide" Target="slides/slide23.xml" /><Relationship Id="rId29" Type="http://schemas.openxmlformats.org/officeDocument/2006/relationships/slide" Target="slides/slide24.xml" /><Relationship Id="rId3" Type="http://schemas.openxmlformats.org/officeDocument/2006/relationships/viewProps" Target="viewProps.xml" /><Relationship Id="rId30" Type="http://schemas.openxmlformats.org/officeDocument/2006/relationships/slide" Target="slides/slide25.xml" /><Relationship Id="rId31" Type="http://schemas.openxmlformats.org/officeDocument/2006/relationships/slide" Target="slides/slide26.xml" /><Relationship Id="rId32" Type="http://schemas.openxmlformats.org/officeDocument/2006/relationships/font" Target="fonts/font1.fntdata" /><Relationship Id="rId33" Type="http://schemas.openxmlformats.org/officeDocument/2006/relationships/font" Target="fonts/font2.fntdata" /><Relationship Id="rId34" Type="http://schemas.openxmlformats.org/officeDocument/2006/relationships/font" Target="fonts/font3.fntdata" /><Relationship Id="rId35" Type="http://schemas.openxmlformats.org/officeDocument/2006/relationships/font" Target="fonts/font4.fntdata" /><Relationship Id="rId36" Type="http://schemas.openxmlformats.org/officeDocument/2006/relationships/font" Target="fonts/font5.fntdata" /><Relationship Id="rId37" Type="http://schemas.openxmlformats.org/officeDocument/2006/relationships/font" Target="fonts/font6.fntdata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7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8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9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0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1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2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3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4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5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5096" y="2380751"/>
            <a:ext cx="8128446" cy="16573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6270"/>
              </a:lnSpc>
              <a:spcBef>
                <a:spcPts val="0"/>
              </a:spcBef>
              <a:spcAft>
                <a:spcPts val="0"/>
              </a:spcAft>
            </a:pPr>
            <a:r>
              <a:rPr dirty="0" sz="5400">
                <a:solidFill>
                  <a:srgbClr val="90c226"/>
                </a:solidFill>
                <a:latin typeface="KNHJTQ+TrebuchetMS"/>
                <a:cs typeface="KNHJTQ+TrebuchetMS"/>
              </a:rPr>
              <a:t>CASE</a:t>
            </a:r>
            <a:r>
              <a:rPr dirty="0" sz="5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5400">
                <a:solidFill>
                  <a:srgbClr val="90c226"/>
                </a:solidFill>
                <a:latin typeface="KNHJTQ+TrebuchetMS"/>
                <a:cs typeface="KNHJTQ+TrebuchetMS"/>
              </a:rPr>
              <a:t>STUDY:CREDIT</a:t>
            </a:r>
            <a:r>
              <a:rPr dirty="0" sz="5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5400">
                <a:solidFill>
                  <a:srgbClr val="90c226"/>
                </a:solidFill>
                <a:latin typeface="KNHJTQ+TrebuchetMS"/>
                <a:cs typeface="KNHJTQ+TrebuchetMS"/>
              </a:rPr>
              <a:t>CARD</a:t>
            </a:r>
          </a:p>
          <a:p>
            <a:pPr marL="1116204" marR="0">
              <a:lnSpc>
                <a:spcPts val="6270"/>
              </a:lnSpc>
              <a:spcBef>
                <a:spcPts val="209"/>
              </a:spcBef>
              <a:spcAft>
                <a:spcPts val="0"/>
              </a:spcAft>
            </a:pPr>
            <a:r>
              <a:rPr dirty="0" sz="5400">
                <a:solidFill>
                  <a:srgbClr val="90c226"/>
                </a:solidFill>
                <a:latin typeface="KNHJTQ+TrebuchetMS"/>
                <a:cs typeface="KNHJTQ+TrebuchetMS"/>
              </a:rPr>
              <a:t>FRAUD</a:t>
            </a:r>
            <a:r>
              <a:rPr dirty="0" sz="5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5400">
                <a:solidFill>
                  <a:srgbClr val="90c226"/>
                </a:solidFill>
                <a:latin typeface="KNHJTQ+TrebuchetMS"/>
                <a:cs typeface="KNHJTQ+TrebuchetMS"/>
              </a:rPr>
              <a:t>DETECTION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90159" y="5001810"/>
            <a:ext cx="4071939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808080"/>
                </a:solidFill>
                <a:latin typeface="KNHJTQ+TrebuchetMS"/>
                <a:cs typeface="KNHJTQ+TrebuchetMS"/>
              </a:rPr>
              <a:t>SUBMITTED</a:t>
            </a:r>
            <a:r>
              <a:rPr dirty="0" sz="1800">
                <a:solidFill>
                  <a:srgbClr val="80808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808080"/>
                </a:solidFill>
                <a:latin typeface="KNHJTQ+TrebuchetMS"/>
                <a:cs typeface="KNHJTQ+TrebuchetMS"/>
              </a:rPr>
              <a:t>BY:</a:t>
            </a:r>
            <a:r>
              <a:rPr dirty="0" sz="1800">
                <a:solidFill>
                  <a:srgbClr val="80808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808080"/>
                </a:solidFill>
                <a:latin typeface="KNHJTQ+TrebuchetMS"/>
                <a:cs typeface="KNHJTQ+TrebuchetMS"/>
              </a:rPr>
              <a:t>ANUSHREE</a:t>
            </a:r>
            <a:r>
              <a:rPr dirty="0" sz="1800">
                <a:solidFill>
                  <a:srgbClr val="80808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808080"/>
                </a:solidFill>
                <a:latin typeface="KNHJTQ+TrebuchetMS"/>
                <a:cs typeface="KNHJTQ+TrebuchetMS"/>
              </a:rPr>
              <a:t>CHOURASIA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0431" y="664900"/>
            <a:ext cx="8338191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0c226"/>
                </a:solidFill>
                <a:latin typeface="QDGOLV+ArialMT"/>
                <a:cs typeface="QDGOLV+ArialMT"/>
              </a:rPr>
              <a:t>•</a:t>
            </a:r>
            <a:r>
              <a:rPr dirty="0" sz="2450" spc="1230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ANALYSIS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BASED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ON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FRAUDULENT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TRANSACTIONS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DURING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9411" y="1030660"/>
            <a:ext cx="1544630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THE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WEEK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8384" y="5061218"/>
            <a:ext cx="3391119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comparison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to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number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69026" y="5183113"/>
            <a:ext cx="3715699" cy="85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7777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Throughout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entire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weekday,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nearly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same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amount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was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spent</a:t>
            </a:r>
          </a:p>
          <a:p>
            <a:pPr marL="38735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on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transactions.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86453" y="5335539"/>
            <a:ext cx="3811973" cy="85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regular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transactions,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number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</a:p>
          <a:p>
            <a:pPr marL="7937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is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higher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on</a:t>
            </a:r>
          </a:p>
          <a:p>
            <a:pPr marL="265695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Sunday,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Saturday,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Monday.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4900"/>
            <a:ext cx="8348764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0c226"/>
                </a:solidFill>
                <a:latin typeface="QDGOLV+ArialMT"/>
                <a:cs typeface="QDGOLV+ArialMT"/>
              </a:rPr>
              <a:t>•</a:t>
            </a:r>
            <a:r>
              <a:rPr dirty="0" sz="2450" spc="1230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ANALYSIS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BASED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ON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FRAUDULENT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TRANSACTIONS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IN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DAYS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2722" y="4587240"/>
            <a:ext cx="3846876" cy="7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maximum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amount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that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can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be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spent</a:t>
            </a:r>
          </a:p>
          <a:p>
            <a:pPr marL="95250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on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is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same</a:t>
            </a:r>
          </a:p>
          <a:p>
            <a:pPr marL="738981" marR="0">
              <a:lnSpc>
                <a:spcPts val="2090"/>
              </a:lnSpc>
              <a:spcBef>
                <a:spcPts val="18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every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day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month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20299" y="4632980"/>
            <a:ext cx="3501422" cy="761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20th,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12th,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11th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days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</a:p>
          <a:p>
            <a:pPr marL="149225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month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have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highest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counts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</a:p>
          <a:p>
            <a:pPr marL="576262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transactions.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68774" y="664900"/>
            <a:ext cx="7998243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0c226"/>
                </a:solidFill>
                <a:latin typeface="QDGOLV+ArialMT"/>
                <a:cs typeface="QDGOLV+ArialMT"/>
              </a:rPr>
              <a:t>•</a:t>
            </a:r>
            <a:r>
              <a:rPr dirty="0" sz="2450" spc="1230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FRAUDULENT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TRANSACTIONS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ANALYSIS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DONE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IN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HOURS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5751" y="4441226"/>
            <a:ext cx="3736133" cy="761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are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carried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out</a:t>
            </a:r>
          </a:p>
          <a:p>
            <a:pPr marL="102393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between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hours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22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3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in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</a:p>
          <a:p>
            <a:pPr marL="1389062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morning.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39568" y="4441225"/>
            <a:ext cx="3490246" cy="761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2860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largest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sums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were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spent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on</a:t>
            </a:r>
          </a:p>
          <a:p>
            <a:pPr marL="0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between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</a:p>
          <a:p>
            <a:pPr marL="794543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hours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12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23.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77152" y="664900"/>
            <a:ext cx="8213642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0c226"/>
                </a:solidFill>
                <a:latin typeface="QDGOLV+ArialMT"/>
                <a:cs typeface="QDGOLV+ArialMT"/>
              </a:rPr>
              <a:t>•</a:t>
            </a:r>
            <a:r>
              <a:rPr dirty="0" sz="2450" spc="2129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FRAUDULENT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TRANSACTION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ANALYSIS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IN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DIFFERENTAGE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05024" y="1030660"/>
            <a:ext cx="750837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BINS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2572" y="4834481"/>
            <a:ext cx="3575179" cy="761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6193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age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groups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50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to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60,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30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to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40,</a:t>
            </a:r>
          </a:p>
          <a:p>
            <a:pPr marL="0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20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to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60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have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seen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an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increase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in</a:t>
            </a:r>
          </a:p>
          <a:p>
            <a:pPr marL="167481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number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fraud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transactions.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0192" y="4834480"/>
            <a:ext cx="3730220" cy="761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"0-20,"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"60-70,"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"70-80"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age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bin</a:t>
            </a:r>
          </a:p>
          <a:p>
            <a:pPr marL="135731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credit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card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holders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can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spend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</a:p>
          <a:p>
            <a:pPr marL="72231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most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money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on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purchases.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37155" y="664900"/>
            <a:ext cx="6825558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0c226"/>
                </a:solidFill>
                <a:latin typeface="QDGOLV+ArialMT"/>
                <a:cs typeface="QDGOLV+ArialMT"/>
              </a:rPr>
              <a:t>•</a:t>
            </a:r>
            <a:r>
              <a:rPr dirty="0" sz="2450" spc="1230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FRAUDULENT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TRANSACTIONS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FROM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DIFFERENT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63933" y="1030660"/>
            <a:ext cx="4182550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CATEGORIES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WERE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ANALYZED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7410" y="4590829"/>
            <a:ext cx="4038961" cy="27404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number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has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64956" y="4651788"/>
            <a:ext cx="3642792" cy="100556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2543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For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transactions,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most</a:t>
            </a:r>
          </a:p>
          <a:p>
            <a:pPr marL="11112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amounts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were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spent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on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shopping_net,</a:t>
            </a:r>
          </a:p>
          <a:p>
            <a:pPr marL="0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shopping_pos,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miscellaneous_net,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</a:p>
          <a:p>
            <a:pPr marL="1049337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entertainment.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1729" y="4834668"/>
            <a:ext cx="3513569" cy="761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increased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grocery_pos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,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misc_net,</a:t>
            </a:r>
          </a:p>
          <a:p>
            <a:pPr marL="156368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shopping_pos,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gas_transport,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</a:p>
          <a:p>
            <a:pPr marL="577850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shopping_net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categories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9486" y="663303"/>
            <a:ext cx="8076174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50">
                <a:solidFill>
                  <a:srgbClr val="90c226"/>
                </a:solidFill>
                <a:latin typeface="QDGOLV+ArialMT"/>
                <a:cs typeface="QDGOLV+ArialMT"/>
              </a:rPr>
              <a:t>•</a:t>
            </a:r>
            <a:r>
              <a:rPr dirty="0" sz="2050" spc="1469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ANALYSIS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BASED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ON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FRAUDULENT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TRANSACTIONS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IN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VARIOUS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90c226"/>
                </a:solidFill>
                <a:latin typeface="KNHJTQ+TrebuchetMS"/>
                <a:cs typeface="KNHJTQ+TrebuchetMS"/>
              </a:rPr>
              <a:t>JOBS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90126" y="4384958"/>
            <a:ext cx="4022991" cy="761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121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More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involving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fraud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are</a:t>
            </a:r>
          </a:p>
          <a:p>
            <a:pPr marL="0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being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made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in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Scientist,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officer,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engineer,</a:t>
            </a:r>
          </a:p>
          <a:p>
            <a:pPr marL="912415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others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Categories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92153" y="4448652"/>
            <a:ext cx="3857037" cy="761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8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highest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amount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spent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for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</a:p>
          <a:p>
            <a:pPr marL="160337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purchases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was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spent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by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Assistant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</a:p>
          <a:p>
            <a:pPr marL="422423" marR="0">
              <a:lnSpc>
                <a:spcPts val="1857"/>
              </a:lnSpc>
              <a:spcBef>
                <a:spcPts val="12"/>
              </a:spcBef>
              <a:spcAft>
                <a:spcPts val="0"/>
              </a:spcAft>
            </a:pP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Researcher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credit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card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600">
                <a:solidFill>
                  <a:srgbClr val="000000"/>
                </a:solidFill>
                <a:latin typeface="KNHJTQ+TrebuchetMS"/>
                <a:cs typeface="KNHJTQ+TrebuchetMS"/>
              </a:rPr>
              <a:t>holders.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79905" y="664900"/>
            <a:ext cx="8541402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0c226"/>
                </a:solidFill>
                <a:latin typeface="QDGOLV+ArialMT"/>
                <a:cs typeface="QDGOLV+ArialMT"/>
              </a:rPr>
              <a:t>•</a:t>
            </a:r>
            <a:r>
              <a:rPr dirty="0" sz="2450" spc="1230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 spc="-46">
                <a:solidFill>
                  <a:srgbClr val="90c226"/>
                </a:solidFill>
                <a:latin typeface="KNHJTQ+TrebuchetMS"/>
                <a:cs typeface="KNHJTQ+TrebuchetMS"/>
              </a:rPr>
              <a:t>ANALYSIS</a:t>
            </a:r>
            <a:r>
              <a:rPr dirty="0" sz="2400" spc="55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 spc="-11">
                <a:solidFill>
                  <a:srgbClr val="90c226"/>
                </a:solidFill>
                <a:latin typeface="KNHJTQ+TrebuchetMS"/>
                <a:cs typeface="KNHJTQ+TrebuchetMS"/>
              </a:rPr>
              <a:t>BASED</a:t>
            </a:r>
            <a:r>
              <a:rPr dirty="0" sz="2400" spc="54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 spc="-20">
                <a:solidFill>
                  <a:srgbClr val="90c226"/>
                </a:solidFill>
                <a:latin typeface="KNHJTQ+TrebuchetMS"/>
                <a:cs typeface="KNHJTQ+TrebuchetMS"/>
              </a:rPr>
              <a:t>ON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 spc="-10">
                <a:solidFill>
                  <a:srgbClr val="90c226"/>
                </a:solidFill>
                <a:latin typeface="KNHJTQ+TrebuchetMS"/>
                <a:cs typeface="KNHJTQ+TrebuchetMS"/>
              </a:rPr>
              <a:t>FRAUDULENT</a:t>
            </a:r>
            <a:r>
              <a:rPr dirty="0" sz="2400" spc="-1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 spc="-10">
                <a:solidFill>
                  <a:srgbClr val="90c226"/>
                </a:solidFill>
                <a:latin typeface="KNHJTQ+TrebuchetMS"/>
                <a:cs typeface="KNHJTQ+TrebuchetMS"/>
              </a:rPr>
              <a:t>TRANSACTIONS</a:t>
            </a:r>
            <a:r>
              <a:rPr dirty="0" sz="2400" spc="-11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 spc="-11">
                <a:solidFill>
                  <a:srgbClr val="90c226"/>
                </a:solidFill>
                <a:latin typeface="KNHJTQ+TrebuchetMS"/>
                <a:cs typeface="KNHJTQ+TrebuchetMS"/>
              </a:rPr>
              <a:t>BASED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 spc="-11">
                <a:solidFill>
                  <a:srgbClr val="90c226"/>
                </a:solidFill>
                <a:latin typeface="KNHJTQ+TrebuchetMS"/>
                <a:cs typeface="KNHJTQ+TrebuchetMS"/>
              </a:rPr>
              <a:t>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83970" y="1030660"/>
            <a:ext cx="3737921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 spc="-11">
                <a:solidFill>
                  <a:srgbClr val="90c226"/>
                </a:solidFill>
                <a:latin typeface="KNHJTQ+TrebuchetMS"/>
                <a:cs typeface="KNHJTQ+TrebuchetMS"/>
              </a:rPr>
              <a:t>STATE_BIN</a:t>
            </a:r>
            <a:r>
              <a:rPr dirty="0" sz="2400" spc="-1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 spc="-10">
                <a:solidFill>
                  <a:srgbClr val="90c226"/>
                </a:solidFill>
                <a:latin typeface="KNHJTQ+TrebuchetMS"/>
                <a:cs typeface="KNHJTQ+TrebuchetMS"/>
              </a:rPr>
              <a:t>(REGION_WISE)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1733" y="4286725"/>
            <a:ext cx="346629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amount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spent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on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73073" y="4390294"/>
            <a:ext cx="3869072" cy="577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South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Midwest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regions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have</a:t>
            </a:r>
          </a:p>
          <a:p>
            <a:pPr marL="53181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higher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rate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fraud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transactions.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92026" y="4561046"/>
            <a:ext cx="3851530" cy="85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00806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is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same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across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all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regions,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but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it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is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significantly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higher</a:t>
            </a:r>
          </a:p>
          <a:p>
            <a:pPr marL="972343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Northeast.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707096" y="649521"/>
            <a:ext cx="2936899" cy="5937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217">
                <a:solidFill>
                  <a:srgbClr val="90c226"/>
                </a:solidFill>
                <a:latin typeface="Verdana"/>
                <a:cs typeface="Verdana"/>
              </a:rPr>
              <a:t>MODELLING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7334" y="1461654"/>
            <a:ext cx="1987415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FLOW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CHART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90278" y="649521"/>
            <a:ext cx="5910039" cy="59374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375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 spc="-224">
                <a:solidFill>
                  <a:srgbClr val="90c226"/>
                </a:solidFill>
                <a:latin typeface="Verdana"/>
                <a:cs typeface="Verdana"/>
              </a:rPr>
              <a:t>Prepare</a:t>
            </a:r>
            <a:r>
              <a:rPr dirty="0" sz="3600" spc="-525">
                <a:solidFill>
                  <a:srgbClr val="90c226"/>
                </a:solidFill>
                <a:latin typeface="Verdana"/>
                <a:cs typeface="Verdana"/>
              </a:rPr>
              <a:t> </a:t>
            </a:r>
            <a:r>
              <a:rPr dirty="0" sz="3600" spc="-196">
                <a:solidFill>
                  <a:srgbClr val="90c226"/>
                </a:solidFill>
                <a:latin typeface="Verdana"/>
                <a:cs typeface="Verdana"/>
              </a:rPr>
              <a:t>Data</a:t>
            </a:r>
            <a:r>
              <a:rPr dirty="0" sz="3600" spc="-523">
                <a:solidFill>
                  <a:srgbClr val="90c226"/>
                </a:solidFill>
                <a:latin typeface="Verdana"/>
                <a:cs typeface="Verdana"/>
              </a:rPr>
              <a:t> </a:t>
            </a:r>
            <a:r>
              <a:rPr dirty="0" sz="3600" spc="-175">
                <a:solidFill>
                  <a:srgbClr val="90c226"/>
                </a:solidFill>
                <a:latin typeface="Verdana"/>
                <a:cs typeface="Verdana"/>
              </a:rPr>
              <a:t>For</a:t>
            </a:r>
            <a:r>
              <a:rPr dirty="0" sz="3600" spc="-525">
                <a:solidFill>
                  <a:srgbClr val="90c226"/>
                </a:solidFill>
                <a:latin typeface="Verdana"/>
                <a:cs typeface="Verdana"/>
              </a:rPr>
              <a:t> </a:t>
            </a:r>
            <a:r>
              <a:rPr dirty="0" sz="3600" spc="-232">
                <a:solidFill>
                  <a:srgbClr val="90c226"/>
                </a:solidFill>
                <a:latin typeface="Verdana"/>
                <a:cs typeface="Verdana"/>
              </a:rPr>
              <a:t>Modelling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622" y="2441303"/>
            <a:ext cx="1339552" cy="9426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0006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KNHJTQ+TrebuchetMS"/>
                <a:cs typeface="KNHJTQ+TrebuchetMS"/>
              </a:rPr>
              <a:t>Drop</a:t>
            </a:r>
            <a:r>
              <a:rPr dirty="0" sz="20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000000"/>
                </a:solidFill>
                <a:latin typeface="KNHJTQ+TrebuchetMS"/>
                <a:cs typeface="KNHJTQ+TrebuchetMS"/>
              </a:rPr>
              <a:t>high</a:t>
            </a:r>
          </a:p>
          <a:p>
            <a:pPr marL="0" marR="0">
              <a:lnSpc>
                <a:spcPts val="2322"/>
              </a:lnSpc>
              <a:spcBef>
                <a:spcPts val="77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KNHJTQ+TrebuchetMS"/>
                <a:cs typeface="KNHJTQ+TrebuchetMS"/>
              </a:rPr>
              <a:t>correlated</a:t>
            </a:r>
          </a:p>
          <a:p>
            <a:pPr marL="82549" marR="0">
              <a:lnSpc>
                <a:spcPts val="2322"/>
              </a:lnSpc>
              <a:spcBef>
                <a:spcPts val="77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KNHJTQ+TrebuchetMS"/>
                <a:cs typeface="KNHJTQ+TrebuchetMS"/>
              </a:rPr>
              <a:t>variables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17562" y="2629893"/>
            <a:ext cx="1876315" cy="85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92075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Label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encoding</a:t>
            </a:r>
          </a:p>
          <a:p>
            <a:pPr marL="249237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(variable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on</a:t>
            </a:r>
          </a:p>
          <a:p>
            <a:pPr marL="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large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categories)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15509" y="3467904"/>
            <a:ext cx="1599503" cy="928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NENH+TimesNewRomanPSMT"/>
                <a:cs typeface="GUNENH+TimesNewRomanPSMT"/>
              </a:rPr>
              <a:t>Data</a:t>
            </a:r>
            <a:r>
              <a:rPr dirty="0" sz="2000" spc="-34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GUNENH+TimesNewRomanPSMT"/>
                <a:cs typeface="GUNENH+TimesNewRomanPSMT"/>
              </a:rPr>
              <a:t>ready</a:t>
            </a:r>
            <a:r>
              <a:rPr dirty="0" sz="2000" spc="-44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000" spc="-10">
                <a:solidFill>
                  <a:srgbClr val="000000"/>
                </a:solidFill>
                <a:latin typeface="GUNENH+TimesNewRomanPSMT"/>
                <a:cs typeface="GUNENH+TimesNewRomanPSMT"/>
              </a:rPr>
              <a:t>for</a:t>
            </a:r>
          </a:p>
          <a:p>
            <a:pPr marL="117411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NENH+TimesNewRomanPSMT"/>
                <a:cs typeface="GUNENH+TimesNewRomanPSMT"/>
              </a:rPr>
              <a:t>the</a:t>
            </a:r>
            <a:r>
              <a:rPr dirty="0" sz="2000" spc="62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GUNENH+TimesNewRomanPSMT"/>
                <a:cs typeface="GUNENH+TimesNewRomanPSMT"/>
              </a:rPr>
              <a:t>splitting</a:t>
            </a:r>
          </a:p>
          <a:p>
            <a:pPr marL="306546" marR="0">
              <a:lnSpc>
                <a:spcPts val="2214"/>
              </a:lnSpc>
              <a:spcBef>
                <a:spcPts val="185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NENH+TimesNewRomanPSMT"/>
                <a:cs typeface="GUNENH+TimesNewRomanPSMT"/>
              </a:rPr>
              <a:t>into</a:t>
            </a:r>
            <a:r>
              <a:rPr dirty="0" sz="2000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000">
                <a:solidFill>
                  <a:srgbClr val="000000"/>
                </a:solidFill>
                <a:latin typeface="GUNENH+TimesNewRomanPSMT"/>
                <a:cs typeface="GUNENH+TimesNewRomanPSMT"/>
              </a:rPr>
              <a:t>X,y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14900" y="4382304"/>
            <a:ext cx="1203250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000000"/>
                </a:solidFill>
                <a:latin typeface="GUNENH+TimesNewRomanPSMT"/>
                <a:cs typeface="GUNENH+TimesNewRomanPSMT"/>
              </a:rPr>
              <a:t>(train,test)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3410" y="4572655"/>
            <a:ext cx="1920343" cy="8521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Dummy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creations</a:t>
            </a:r>
          </a:p>
          <a:p>
            <a:pPr marL="271462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(variable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on</a:t>
            </a:r>
          </a:p>
          <a:p>
            <a:pPr marL="470693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counted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27735" y="5395616"/>
            <a:ext cx="1293614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categories)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6256" y="5200533"/>
            <a:ext cx="2712888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5">
                <a:solidFill>
                  <a:srgbClr val="000000"/>
                </a:solidFill>
                <a:latin typeface="GUNENH+TimesNewRomanPSMT"/>
                <a:cs typeface="GUNENH+TimesNewRomanPSMT"/>
              </a:rPr>
              <a:t>Treating</a:t>
            </a:r>
            <a:r>
              <a:rPr dirty="0" sz="1800" spc="-88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1800" spc="-12">
                <a:solidFill>
                  <a:srgbClr val="000000"/>
                </a:solidFill>
                <a:latin typeface="GUNENH+TimesNewRomanPSMT"/>
                <a:cs typeface="GUNENH+TimesNewRomanPSMT"/>
              </a:rPr>
              <a:t>the</a:t>
            </a:r>
            <a:r>
              <a:rPr dirty="0" sz="1800" spc="14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GUNENH+TimesNewRomanPSMT"/>
                <a:cs typeface="GUNENH+TimesNewRomanPSMT"/>
              </a:rPr>
              <a:t>class</a:t>
            </a:r>
            <a:r>
              <a:rPr dirty="0" sz="1800" spc="-23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1800" spc="-10">
                <a:solidFill>
                  <a:srgbClr val="000000"/>
                </a:solidFill>
                <a:latin typeface="GUNENH+TimesNewRomanPSMT"/>
                <a:cs typeface="GUNENH+TimesNewRomanPSMT"/>
              </a:rPr>
              <a:t>imbalance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3296" y="5200533"/>
            <a:ext cx="2708835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GUNENH+TimesNewRomanPSMT"/>
                <a:cs typeface="GUNENH+TimesNewRomanPSMT"/>
              </a:rPr>
              <a:t>(using</a:t>
            </a:r>
            <a:r>
              <a:rPr dirty="0" sz="1800" spc="-11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GUNENH+TimesNewRomanPSMT"/>
                <a:cs typeface="GUNENH+TimesNewRomanPSMT"/>
              </a:rPr>
              <a:t>SMOTE</a:t>
            </a:r>
            <a:r>
              <a:rPr dirty="0" sz="1800" spc="-11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1800">
                <a:solidFill>
                  <a:srgbClr val="000000"/>
                </a:solidFill>
                <a:latin typeface="GUNENH+TimesNewRomanPSMT"/>
                <a:cs typeface="GUNENH+TimesNewRomanPSMT"/>
              </a:rPr>
              <a:t>/</a:t>
            </a:r>
            <a:r>
              <a:rPr dirty="0" sz="1800" spc="-245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1800" spc="-12">
                <a:solidFill>
                  <a:srgbClr val="000000"/>
                </a:solidFill>
                <a:latin typeface="GUNENH+TimesNewRomanPSMT"/>
                <a:cs typeface="GUNENH+TimesNewRomanPSMT"/>
              </a:rPr>
              <a:t>ADASYN)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519420" y="5746725"/>
            <a:ext cx="1051155" cy="26312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71"/>
              </a:lnSpc>
              <a:spcBef>
                <a:spcPts val="0"/>
              </a:spcBef>
              <a:spcAft>
                <a:spcPts val="0"/>
              </a:spcAft>
            </a:pPr>
            <a:r>
              <a:rPr dirty="0" sz="1600" spc="-11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Then</a:t>
            </a:r>
            <a:r>
              <a:rPr dirty="0" sz="1600" spc="-5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6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start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80560" y="6274418"/>
            <a:ext cx="151105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spc="-10">
                <a:solidFill>
                  <a:srgbClr val="000000"/>
                </a:solidFill>
                <a:latin typeface="GUNENH+TimesNewRomanPSMT"/>
                <a:cs typeface="GUNENH+TimesNewRomanPSMT"/>
              </a:rPr>
              <a:t>MODELLING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872355" y="669690"/>
            <a:ext cx="2361604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1210" y="1808379"/>
            <a:ext cx="1753831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Introduction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01210" y="2254243"/>
            <a:ext cx="321025" cy="10507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653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UPFRTG+Wingdings-Regular"/>
                <a:cs typeface="UPFRTG+Wingdings-Regular"/>
              </a:rPr>
              <a:t>q</a:t>
            </a:r>
          </a:p>
          <a:p>
            <a:pPr marL="0" marR="0">
              <a:lnSpc>
                <a:spcPts val="1653"/>
              </a:lnSpc>
              <a:spcBef>
                <a:spcPts val="1456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UPFRTG+Wingdings-Regular"/>
                <a:cs typeface="UPFRTG+Wingdings-Regular"/>
              </a:rPr>
              <a:t>q</a:t>
            </a:r>
          </a:p>
          <a:p>
            <a:pPr marL="0" marR="0">
              <a:lnSpc>
                <a:spcPts val="1653"/>
              </a:lnSpc>
              <a:spcBef>
                <a:spcPts val="1506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UPFRTG+Wingdings-Regular"/>
                <a:cs typeface="UPFRTG+Wingdings-Regular"/>
              </a:rPr>
              <a:t>q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6961" y="2209700"/>
            <a:ext cx="2116413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Problem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statement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56961" y="2611020"/>
            <a:ext cx="709724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Goals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6961" y="3012340"/>
            <a:ext cx="1147948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Objective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1210" y="3413660"/>
            <a:ext cx="2248294" cy="704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Overview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data</a:t>
            </a:r>
          </a:p>
          <a:p>
            <a:pPr marL="0" marR="0">
              <a:lnSpc>
                <a:spcPts val="2090"/>
              </a:lnSpc>
              <a:spcBef>
                <a:spcPts val="1069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Insights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01210" y="4216300"/>
            <a:ext cx="2173540" cy="7048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Model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reflection</a:t>
            </a:r>
          </a:p>
          <a:p>
            <a:pPr marL="0" marR="0">
              <a:lnSpc>
                <a:spcPts val="2090"/>
              </a:lnSpc>
              <a:spcBef>
                <a:spcPts val="1069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Conclusion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01210" y="5018940"/>
            <a:ext cx="3182352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Business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Recommendation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55574" y="669690"/>
            <a:ext cx="3876274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MODELLING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STATS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2274" y="5021145"/>
            <a:ext cx="8867467" cy="852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Both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models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XGBoost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i.e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modelling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done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using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default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parameter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using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SMOTE</a:t>
            </a:r>
          </a:p>
          <a:p>
            <a:pPr marL="380206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Hyper-tuned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model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using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SMOTE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data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XGBoost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are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producing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same</a:t>
            </a:r>
          </a:p>
          <a:p>
            <a:pPr marL="1297446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findings,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thus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one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them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can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be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used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for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additional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study.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5893" y="669690"/>
            <a:ext cx="4169442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MODEL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REFLECTION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6053" y="1439470"/>
            <a:ext cx="5162827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We</a:t>
            </a:r>
            <a:r>
              <a:rPr dirty="0" sz="1800" spc="34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will</a:t>
            </a:r>
            <a:r>
              <a:rPr dirty="0" sz="1800" spc="40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choose</a:t>
            </a:r>
            <a:r>
              <a:rPr dirty="0" sz="1800" spc="41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XGBOOST</a:t>
            </a:r>
            <a:r>
              <a:rPr dirty="0" sz="1800" spc="38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(Hyper-parameter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38953" y="1686358"/>
            <a:ext cx="4828318" cy="797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Tuning)</a:t>
            </a:r>
            <a:r>
              <a:rPr dirty="0" sz="1800" spc="20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for</a:t>
            </a:r>
            <a:r>
              <a:rPr dirty="0" sz="1800" spc="41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SMOTE</a:t>
            </a:r>
            <a:r>
              <a:rPr dirty="0" sz="1800" spc="42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data</a:t>
            </a:r>
            <a:r>
              <a:rPr dirty="0" sz="1800" spc="426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as</a:t>
            </a:r>
            <a:r>
              <a:rPr dirty="0" sz="1800" spc="42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our</a:t>
            </a:r>
            <a:r>
              <a:rPr dirty="0" sz="1800" spc="42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final</a:t>
            </a:r>
            <a:r>
              <a:rPr dirty="0" sz="1800" spc="42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model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based</a:t>
            </a:r>
            <a:r>
              <a:rPr dirty="0" sz="1800" spc="30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on</a:t>
            </a:r>
            <a:r>
              <a:rPr dirty="0" sz="1800" spc="30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 spc="31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accuracy,</a:t>
            </a:r>
            <a:r>
              <a:rPr dirty="0" sz="1800" spc="8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ROC,</a:t>
            </a:r>
            <a:r>
              <a:rPr dirty="0" sz="1800" spc="30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precision,</a:t>
            </a:r>
            <a:r>
              <a:rPr dirty="0" sz="1800" spc="30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recall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several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models.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6053" y="2554022"/>
            <a:ext cx="5171080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Test</a:t>
            </a:r>
            <a:r>
              <a:rPr dirty="0" sz="1800" spc="6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recall</a:t>
            </a:r>
            <a:r>
              <a:rPr dirty="0" sz="1800" spc="28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 spc="27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89.6%,</a:t>
            </a:r>
            <a:r>
              <a:rPr dirty="0" sz="1800" spc="30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ROC</a:t>
            </a:r>
            <a:r>
              <a:rPr dirty="0" sz="1800" spc="28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 spc="27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99.8%,</a:t>
            </a:r>
            <a:r>
              <a:rPr dirty="0" sz="1800" spc="30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1800" spc="29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test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8953" y="2800910"/>
            <a:ext cx="2017590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accuracy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99.9%.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6053" y="3174798"/>
            <a:ext cx="5171962" cy="2031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 spc="11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highest</a:t>
            </a:r>
            <a:r>
              <a:rPr dirty="0" sz="1800" spc="11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recall</a:t>
            </a:r>
            <a:r>
              <a:rPr dirty="0" sz="1800" spc="1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rate</a:t>
            </a:r>
            <a:r>
              <a:rPr dirty="0" sz="1800" spc="11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 spc="9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all</a:t>
            </a:r>
            <a:r>
              <a:rPr dirty="0" sz="1800" spc="9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other</a:t>
            </a:r>
            <a:r>
              <a:rPr dirty="0" sz="1800" spc="11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models</a:t>
            </a:r>
            <a:r>
              <a:rPr dirty="0" sz="1800" spc="1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</a:p>
          <a:p>
            <a:pPr marL="342900" marR="0">
              <a:lnSpc>
                <a:spcPts val="1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89.6%</a:t>
            </a:r>
            <a:r>
              <a:rPr dirty="0" sz="1800" spc="34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due</a:t>
            </a:r>
            <a:r>
              <a:rPr dirty="0" sz="1800" spc="34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 spc="328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  <a:r>
              <a:rPr dirty="0" sz="1800" spc="35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transactions.</a:t>
            </a:r>
            <a:r>
              <a:rPr dirty="0" sz="1800" spc="34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Since</a:t>
            </a:r>
          </a:p>
          <a:p>
            <a:pPr marL="3429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precisely</a:t>
            </a:r>
            <a:r>
              <a:rPr dirty="0" sz="1800" spc="336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identifying</a:t>
            </a:r>
            <a:r>
              <a:rPr dirty="0" sz="1800" spc="34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  <a:r>
              <a:rPr dirty="0" sz="1800" spc="35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</a:t>
            </a:r>
          </a:p>
          <a:p>
            <a:pPr marL="3429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 spc="16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more</a:t>
            </a:r>
            <a:r>
              <a:rPr dirty="0" sz="1800" spc="18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crucial</a:t>
            </a:r>
            <a:r>
              <a:rPr dirty="0" sz="1800" spc="17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 spc="17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our</a:t>
            </a:r>
            <a:r>
              <a:rPr dirty="0" sz="1800" spc="176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business</a:t>
            </a:r>
            <a:r>
              <a:rPr dirty="0" sz="1800" spc="178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purpose</a:t>
            </a:r>
            <a:r>
              <a:rPr dirty="0" sz="1800" spc="17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than</a:t>
            </a:r>
          </a:p>
          <a:p>
            <a:pPr marL="342900" marR="0">
              <a:lnSpc>
                <a:spcPts val="1943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non-fraudulent</a:t>
            </a:r>
            <a:r>
              <a:rPr dirty="0" sz="1800" spc="151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transactions.</a:t>
            </a:r>
            <a:r>
              <a:rPr dirty="0" sz="1800" spc="150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High</a:t>
            </a:r>
            <a:r>
              <a:rPr dirty="0" sz="1800" spc="148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recall</a:t>
            </a:r>
          </a:p>
          <a:p>
            <a:pPr marL="342900" marR="0">
              <a:lnSpc>
                <a:spcPts val="1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means</a:t>
            </a:r>
            <a:r>
              <a:rPr dirty="0" sz="1800" spc="179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that</a:t>
            </a:r>
            <a:r>
              <a:rPr dirty="0" sz="1800" spc="178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practically</a:t>
            </a:r>
            <a:r>
              <a:rPr dirty="0" sz="1800" spc="176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all</a:t>
            </a:r>
            <a:r>
              <a:rPr dirty="0" sz="1800" spc="177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</a:p>
          <a:p>
            <a:pPr marL="3429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 spc="36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will</a:t>
            </a:r>
            <a:r>
              <a:rPr dirty="0" sz="1800" spc="1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be</a:t>
            </a:r>
            <a:r>
              <a:rPr dirty="0" sz="1800" spc="3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successfully</a:t>
            </a:r>
            <a:r>
              <a:rPr dirty="0" sz="1800" spc="2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identified</a:t>
            </a:r>
            <a:r>
              <a:rPr dirty="0" sz="1800" spc="36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by</a:t>
            </a:r>
          </a:p>
          <a:p>
            <a:pPr marL="3429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model.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6053" y="5276901"/>
            <a:ext cx="5170149" cy="7973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Because</a:t>
            </a:r>
            <a:r>
              <a:rPr dirty="0" sz="1800" spc="75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 spc="74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this,</a:t>
            </a:r>
            <a:r>
              <a:rPr dirty="0" sz="1800" spc="75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 spc="75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performance</a:t>
            </a:r>
            <a:r>
              <a:rPr dirty="0" sz="1800" spc="76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 spc="74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</a:p>
          <a:p>
            <a:pPr marL="34290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XGBOOST</a:t>
            </a:r>
            <a:r>
              <a:rPr dirty="0" sz="1800" spc="-2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(Hyperparameter</a:t>
            </a:r>
            <a:r>
              <a:rPr dirty="0" sz="1800" spc="4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Tuning)</a:t>
            </a:r>
            <a:r>
              <a:rPr dirty="0" sz="1800" spc="-20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model</a:t>
            </a:r>
            <a:r>
              <a:rPr dirty="0" sz="1800" spc="1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for</a:t>
            </a:r>
          </a:p>
          <a:p>
            <a:pPr marL="34290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SMOTE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data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selected.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640926" y="532817"/>
            <a:ext cx="5053106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COST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BENEFIT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ANALYSIS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7679" y="620197"/>
            <a:ext cx="9379848" cy="45099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251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90c226"/>
                </a:solidFill>
                <a:latin typeface="KNHJTQ+TrebuchetMS"/>
                <a:cs typeface="KNHJTQ+TrebuchetMS"/>
              </a:rPr>
              <a:t>CONCLUSION:PROFIT</a:t>
            </a:r>
            <a:r>
              <a:rPr dirty="0" sz="28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800">
                <a:solidFill>
                  <a:srgbClr val="90c226"/>
                </a:solidFill>
                <a:latin typeface="KNHJTQ+TrebuchetMS"/>
                <a:cs typeface="KNHJTQ+TrebuchetMS"/>
              </a:rPr>
              <a:t>PREDICTED</a:t>
            </a:r>
            <a:r>
              <a:rPr dirty="0" sz="28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800">
                <a:solidFill>
                  <a:srgbClr val="90c226"/>
                </a:solidFill>
                <a:latin typeface="KNHJTQ+TrebuchetMS"/>
                <a:cs typeface="KNHJTQ+TrebuchetMS"/>
              </a:rPr>
              <a:t>AFTER</a:t>
            </a:r>
            <a:r>
              <a:rPr dirty="0" sz="28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800">
                <a:solidFill>
                  <a:srgbClr val="90c226"/>
                </a:solidFill>
                <a:latin typeface="KNHJTQ+TrebuchetMS"/>
                <a:cs typeface="KNHJTQ+TrebuchetMS"/>
              </a:rPr>
              <a:t>USING</a:t>
            </a:r>
            <a:r>
              <a:rPr dirty="0" sz="28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800">
                <a:solidFill>
                  <a:srgbClr val="90c226"/>
                </a:solidFill>
                <a:latin typeface="KNHJTQ+TrebuchetMS"/>
                <a:cs typeface="KNHJTQ+TrebuchetMS"/>
              </a:rPr>
              <a:t>ML</a:t>
            </a:r>
            <a:r>
              <a:rPr dirty="0" sz="28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800">
                <a:solidFill>
                  <a:srgbClr val="90c226"/>
                </a:solidFill>
                <a:latin typeface="KNHJTQ+TrebuchetMS"/>
                <a:cs typeface="KNHJTQ+TrebuchetMS"/>
              </a:rPr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4683" y="5511063"/>
            <a:ext cx="7827588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650" spc="835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Hence</a:t>
            </a:r>
            <a:r>
              <a:rPr dirty="0" sz="2000" spc="-49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95.67%</a:t>
            </a:r>
            <a:r>
              <a:rPr dirty="0" sz="2000" spc="-69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of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drastic</a:t>
            </a:r>
            <a:r>
              <a:rPr dirty="0" sz="2000" spc="-28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spc="-2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decrease</a:t>
            </a:r>
            <a:r>
              <a:rPr dirty="0" sz="2000" spc="-126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in</a:t>
            </a:r>
            <a:r>
              <a:rPr dirty="0" sz="2000" spc="-31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amount</a:t>
            </a:r>
            <a:r>
              <a:rPr dirty="0" sz="2000" spc="-15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paid</a:t>
            </a:r>
            <a:r>
              <a:rPr dirty="0" sz="2000" spc="-57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by</a:t>
            </a:r>
            <a:r>
              <a:rPr dirty="0" sz="2000" spc="4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the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bank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to</a:t>
            </a:r>
            <a:r>
              <a:rPr dirty="0" sz="2000" spc="-18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the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583" y="5785383"/>
            <a:ext cx="6814883" cy="3193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214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customer</a:t>
            </a:r>
            <a:r>
              <a:rPr dirty="0" sz="2000" spc="-175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for</a:t>
            </a:r>
            <a:r>
              <a:rPr dirty="0" sz="2000" spc="-128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their</a:t>
            </a:r>
            <a:r>
              <a:rPr dirty="0" sz="2000" spc="-15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loss</a:t>
            </a:r>
            <a:r>
              <a:rPr dirty="0" sz="2000" spc="-1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by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fraud</a:t>
            </a:r>
            <a:r>
              <a:rPr dirty="0" sz="2000" spc="-1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transactions</a:t>
            </a:r>
            <a:r>
              <a:rPr dirty="0" sz="2000" spc="-108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using</a:t>
            </a:r>
            <a:r>
              <a:rPr dirty="0" sz="2000" spc="-34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this</a:t>
            </a:r>
            <a:r>
              <a:rPr dirty="0" sz="2000" spc="-44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2000" b="1">
                <a:solidFill>
                  <a:srgbClr val="000000"/>
                </a:solidFill>
                <a:latin typeface="VCLUCE+TimesNewRomanPS-BoldMT"/>
                <a:cs typeface="VCLUCE+TimesNewRomanPS-BoldMT"/>
              </a:rPr>
              <a:t>Model.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2150" y="286129"/>
            <a:ext cx="5336106" cy="5099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90c226"/>
                </a:solidFill>
                <a:latin typeface="KNHJTQ+TrebuchetMS"/>
                <a:cs typeface="KNHJTQ+TrebuchetMS"/>
              </a:rPr>
              <a:t>BUISNESS</a:t>
            </a:r>
            <a:r>
              <a:rPr dirty="0" sz="32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3200">
                <a:solidFill>
                  <a:srgbClr val="90c226"/>
                </a:solidFill>
                <a:latin typeface="KNHJTQ+TrebuchetMS"/>
                <a:cs typeface="KNHJTQ+TrebuchetMS"/>
              </a:rPr>
              <a:t>RECOMMENDATION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1831" y="1187224"/>
            <a:ext cx="9395930" cy="1675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With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increase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"hist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avg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amt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24h"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values,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transaction's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likelihood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being</a:t>
            </a:r>
          </a:p>
          <a:p>
            <a:pPr marL="34290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rises.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determined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"hist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avg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amt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24h"—the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average</a:t>
            </a:r>
          </a:p>
          <a:p>
            <a:pPr marL="34290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amount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credit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card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holders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spent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over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previous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24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hours—based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on</a:t>
            </a:r>
          </a:p>
          <a:p>
            <a:pPr marL="34290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their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spending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habits.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Therefore,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appropriate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for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bank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send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SMSALERT!</a:t>
            </a:r>
          </a:p>
          <a:p>
            <a:pPr marL="34290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consumer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confirming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amount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spent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last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24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hours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</a:p>
          <a:p>
            <a:pPr marL="34290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comparable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amount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spent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past.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61831" y="3361464"/>
            <a:ext cx="9374903" cy="140081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value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Thursday,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Saturday,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Monday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during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workweek</a:t>
            </a:r>
          </a:p>
          <a:p>
            <a:pPr marL="34290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rises,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likelihood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also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rises.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According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pattern</a:t>
            </a:r>
          </a:p>
          <a:p>
            <a:pPr marL="34290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model,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busiest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days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for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are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Thursday,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Saturday,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Monday.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Therefore,</a:t>
            </a:r>
          </a:p>
          <a:p>
            <a:pPr marL="34290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banks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must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exercise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extreme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caution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alertness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during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these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days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prevent</a:t>
            </a:r>
          </a:p>
          <a:p>
            <a:pPr marL="34290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these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categories.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1831" y="5261383"/>
            <a:ext cx="9380867" cy="112649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With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increase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"amt"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values,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likelihood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client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may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engage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</a:p>
          <a:p>
            <a:pPr marL="34290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rises.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event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bank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ever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finds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transaction's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nature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or</a:t>
            </a:r>
          </a:p>
          <a:p>
            <a:pPr marL="34290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size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exceeds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typical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spending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patterns,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should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act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promptly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providing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</a:p>
          <a:p>
            <a:pPr marL="34290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necessary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alerts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clients.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403025" y="517622"/>
            <a:ext cx="5336107" cy="50998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71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90c226"/>
                </a:solidFill>
                <a:latin typeface="KNHJTQ+TrebuchetMS"/>
                <a:cs typeface="KNHJTQ+TrebuchetMS"/>
              </a:rPr>
              <a:t>BUISNESS</a:t>
            </a:r>
            <a:r>
              <a:rPr dirty="0" sz="32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3200">
                <a:solidFill>
                  <a:srgbClr val="90c226"/>
                </a:solidFill>
                <a:latin typeface="KNHJTQ+TrebuchetMS"/>
                <a:cs typeface="KNHJTQ+TrebuchetMS"/>
              </a:rPr>
              <a:t>RECOMMENDATION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1449565"/>
            <a:ext cx="8556975" cy="22237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likelihood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client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may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engage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rises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</a:p>
          <a:p>
            <a:pPr marL="34290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values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for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categories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"home,"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"shopping,"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"grocery,"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"health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fitness,"</a:t>
            </a:r>
          </a:p>
          <a:p>
            <a:pPr marL="34290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"gas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transportation"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rise.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these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are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platforms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where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customer</a:t>
            </a:r>
          </a:p>
          <a:p>
            <a:pPr marL="34290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would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spend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high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transactional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amount,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fraudsters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also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follow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same</a:t>
            </a:r>
          </a:p>
          <a:p>
            <a:pPr marL="34290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trend,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model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anticipated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major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would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occur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</a:p>
          <a:p>
            <a:pPr marL="34290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categories.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always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advised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bank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monitor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history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spend</a:t>
            </a:r>
          </a:p>
          <a:p>
            <a:pPr marL="34290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amount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through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FLASH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SMS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ALERT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while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providing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relevant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credit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card</a:t>
            </a:r>
          </a:p>
          <a:p>
            <a:pPr marL="342900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holders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with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thorough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history.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774" y="4573765"/>
            <a:ext cx="831323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majority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occur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between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hours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22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3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11674" y="4848085"/>
            <a:ext cx="773510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thus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banks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must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sure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send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SMSALERT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during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these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unusual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hours.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89106" y="2846253"/>
            <a:ext cx="5464492" cy="12178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9289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0">
                <a:solidFill>
                  <a:srgbClr val="90c226"/>
                </a:solidFill>
                <a:latin typeface="KNHJTQ+TrebuchetMS"/>
                <a:cs typeface="KNHJTQ+TrebuchetMS"/>
              </a:rPr>
              <a:t>THANK</a:t>
            </a:r>
            <a:r>
              <a:rPr dirty="0" sz="80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8000">
                <a:solidFill>
                  <a:srgbClr val="90c226"/>
                </a:solidFill>
                <a:latin typeface="KNHJTQ+TrebuchetMS"/>
                <a:cs typeface="KNHJTQ+TrebuchetMS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4680" y="669690"/>
            <a:ext cx="3253903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1844070"/>
            <a:ext cx="8592446" cy="15379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 spc="-38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payment</a:t>
            </a:r>
            <a:r>
              <a:rPr dirty="0" sz="1800" spc="7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card,</a:t>
            </a:r>
            <a:r>
              <a:rPr dirty="0" sz="1800" spc="6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such</a:t>
            </a:r>
            <a:r>
              <a:rPr dirty="0" sz="1800" spc="6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as</a:t>
            </a:r>
            <a:r>
              <a:rPr dirty="0" sz="1800" spc="6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 spc="6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credit</a:t>
            </a:r>
            <a:r>
              <a:rPr dirty="0" sz="1800" spc="6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card</a:t>
            </a:r>
            <a:r>
              <a:rPr dirty="0" sz="1800" spc="6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or</a:t>
            </a:r>
            <a:r>
              <a:rPr dirty="0" sz="1800" spc="58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debit</a:t>
            </a:r>
            <a:r>
              <a:rPr dirty="0" sz="1800" spc="58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card,</a:t>
            </a:r>
            <a:r>
              <a:rPr dirty="0" sz="1800" spc="6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 spc="56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used</a:t>
            </a:r>
            <a:r>
              <a:rPr dirty="0" sz="1800" spc="6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 spc="56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perpetrate</a:t>
            </a:r>
            <a:r>
              <a:rPr dirty="0" sz="1800" spc="8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fraud,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1800" spc="2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this</a:t>
            </a:r>
            <a:r>
              <a:rPr dirty="0" sz="1800" spc="1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practise</a:t>
            </a:r>
            <a:r>
              <a:rPr dirty="0" sz="1800" spc="1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referred</a:t>
            </a:r>
            <a:r>
              <a:rPr dirty="0" sz="1800" spc="3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 spc="1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as</a:t>
            </a:r>
            <a:r>
              <a:rPr dirty="0" sz="1800" spc="1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credit</a:t>
            </a:r>
            <a:r>
              <a:rPr dirty="0" sz="1800" spc="1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card</a:t>
            </a:r>
            <a:r>
              <a:rPr dirty="0" sz="1800" spc="1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fraud.</a:t>
            </a:r>
            <a:r>
              <a:rPr dirty="0" sz="1800" spc="2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 spc="3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goal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could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be</a:t>
            </a:r>
            <a:r>
              <a:rPr dirty="0" sz="1800" spc="1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 spc="1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pay</a:t>
            </a:r>
            <a:r>
              <a:rPr dirty="0" sz="1800" spc="1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into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another</a:t>
            </a:r>
            <a:r>
              <a:rPr dirty="0" sz="1800" spc="5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account</a:t>
            </a:r>
            <a:r>
              <a:rPr dirty="0" sz="1800" spc="4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that</a:t>
            </a:r>
            <a:r>
              <a:rPr dirty="0" sz="1800" spc="4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 spc="3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under</a:t>
            </a:r>
            <a:r>
              <a:rPr dirty="0" sz="1800" spc="5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criminal</a:t>
            </a:r>
            <a:r>
              <a:rPr dirty="0" sz="1800" spc="4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control</a:t>
            </a:r>
            <a:r>
              <a:rPr dirty="0" sz="1800" spc="28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or</a:t>
            </a:r>
            <a:r>
              <a:rPr dirty="0" sz="1800" spc="3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 spc="3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acquire</a:t>
            </a:r>
            <a:r>
              <a:rPr dirty="0" sz="1800" spc="46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products</a:t>
            </a:r>
            <a:r>
              <a:rPr dirty="0" sz="1800" spc="28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or</a:t>
            </a:r>
            <a:r>
              <a:rPr dirty="0" sz="1800" spc="3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services.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 spc="76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volume</a:t>
            </a:r>
            <a:r>
              <a:rPr dirty="0" sz="1800" spc="7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 spc="56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credit</a:t>
            </a:r>
            <a:r>
              <a:rPr dirty="0" sz="1800" spc="6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card</a:t>
            </a:r>
            <a:r>
              <a:rPr dirty="0" sz="1800" spc="6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</a:t>
            </a:r>
            <a:r>
              <a:rPr dirty="0" sz="1800" spc="6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 spc="68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has</a:t>
            </a:r>
            <a:r>
              <a:rPr dirty="0" sz="1800" spc="6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significantly</a:t>
            </a:r>
            <a:r>
              <a:rPr dirty="0" sz="1800" spc="6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increased</a:t>
            </a:r>
            <a:r>
              <a:rPr dirty="0" sz="1800" spc="7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recently.</a:t>
            </a:r>
          </a:p>
          <a:p>
            <a:pPr marL="0" marR="0">
              <a:lnSpc>
                <a:spcPts val="1944"/>
              </a:lnSpc>
              <a:spcBef>
                <a:spcPts val="5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Retaining</a:t>
            </a:r>
            <a:r>
              <a:rPr dirty="0" sz="1800" spc="9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highly</a:t>
            </a:r>
            <a:r>
              <a:rPr dirty="0" sz="1800" spc="148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profitable</a:t>
            </a:r>
            <a:r>
              <a:rPr dirty="0" sz="1800" spc="14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customers</a:t>
            </a:r>
            <a:r>
              <a:rPr dirty="0" sz="1800" spc="15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 spc="14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frequently</a:t>
            </a:r>
            <a:r>
              <a:rPr dirty="0" sz="1800" spc="16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 spc="14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bank's</a:t>
            </a:r>
            <a:r>
              <a:rPr dirty="0" sz="1800" spc="154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top</a:t>
            </a:r>
            <a:r>
              <a:rPr dirty="0" sz="1800" spc="13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priority.</a:t>
            </a:r>
            <a:r>
              <a:rPr dirty="0" sz="1800" spc="-7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Banking</a:t>
            </a:r>
          </a:p>
          <a:p>
            <a:pPr marL="0" marR="0">
              <a:lnSpc>
                <a:spcPts val="1944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however,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poses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serious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threat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achieving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this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objective.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774" y="3452398"/>
            <a:ext cx="8563961" cy="550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Other</a:t>
            </a:r>
            <a:r>
              <a:rPr dirty="0" sz="1800" spc="16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than</a:t>
            </a:r>
            <a:r>
              <a:rPr dirty="0" sz="1800" spc="16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this,</a:t>
            </a:r>
            <a:r>
              <a:rPr dirty="0" sz="1800" spc="153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there</a:t>
            </a:r>
            <a:r>
              <a:rPr dirty="0" sz="1800" spc="169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are</a:t>
            </a:r>
            <a:r>
              <a:rPr dirty="0" sz="1800" spc="162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 spc="161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following</a:t>
            </a:r>
            <a:r>
              <a:rPr dirty="0" sz="1800" spc="135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other</a:t>
            </a:r>
            <a:r>
              <a:rPr dirty="0" sz="1800" spc="16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techniques</a:t>
            </a:r>
            <a:r>
              <a:rPr dirty="0" sz="1800" spc="166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 spc="14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conduct</a:t>
            </a:r>
            <a:r>
              <a:rPr dirty="0" sz="1800" spc="147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</a:p>
          <a:p>
            <a:pPr marL="0" marR="0">
              <a:lnSpc>
                <a:spcPts val="194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774" y="4073174"/>
            <a:ext cx="4068269" cy="677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Altering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manipulating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real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cards</a:t>
            </a:r>
          </a:p>
          <a:p>
            <a:pPr marL="0" marR="0">
              <a:lnSpc>
                <a:spcPts val="2090"/>
              </a:lnSpc>
              <a:spcBef>
                <a:spcPts val="803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Production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fake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cards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8774" y="4820950"/>
            <a:ext cx="3754172" cy="6774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Misplaced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stolen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credit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cards</a:t>
            </a:r>
          </a:p>
          <a:p>
            <a:pPr marL="0" marR="0">
              <a:lnSpc>
                <a:spcPts val="2090"/>
              </a:lnSpc>
              <a:spcBef>
                <a:spcPts val="803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Malicious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telemarketing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811087" y="669690"/>
            <a:ext cx="4566467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PROBLEM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2191310"/>
            <a:ext cx="8564911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financial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industry,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utilising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machine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learning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detect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credit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card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1674" y="2438198"/>
            <a:ext cx="1364251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essential.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774" y="2812086"/>
            <a:ext cx="7357915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must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set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up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proactive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monitoring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defence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systems.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8774" y="3185974"/>
            <a:ext cx="8378438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Algorithms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for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detecting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using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machine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learning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are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far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more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effective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11674" y="3432862"/>
            <a:ext cx="1541873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humans.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8774" y="3806750"/>
            <a:ext cx="8017265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Machine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learning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for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detection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based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idea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that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11674" y="4053638"/>
            <a:ext cx="6468661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differ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from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legitimate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ones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number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ways.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8774" y="4427526"/>
            <a:ext cx="5658503" cy="1051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500" spc="1006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These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institutions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benefit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from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machine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learning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–</a:t>
            </a:r>
          </a:p>
          <a:p>
            <a:pPr marL="0" marR="0">
              <a:lnSpc>
                <a:spcPts val="2090"/>
              </a:lnSpc>
              <a:spcBef>
                <a:spcPts val="803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UPFRTG+Wingdings-Regular"/>
                <a:cs typeface="UPFRTG+Wingdings-Regular"/>
              </a:rPr>
              <a:t>q</a:t>
            </a:r>
            <a:r>
              <a:rPr dirty="0" sz="1500" spc="988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cut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back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laborious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manual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reviews</a:t>
            </a:r>
          </a:p>
          <a:p>
            <a:pPr marL="0" marR="0">
              <a:lnSpc>
                <a:spcPts val="2090"/>
              </a:lnSpc>
              <a:spcBef>
                <a:spcPts val="853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UPFRTG+Wingdings-Regular"/>
                <a:cs typeface="UPFRTG+Wingdings-Regular"/>
              </a:rPr>
              <a:t>q</a:t>
            </a:r>
            <a:r>
              <a:rPr dirty="0" sz="1500" spc="988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Hefty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fees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chargebacks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8774" y="5549190"/>
            <a:ext cx="371311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90c226"/>
                </a:solidFill>
                <a:latin typeface="UPFRTG+Wingdings-Regular"/>
                <a:cs typeface="UPFRTG+Wingdings-Regular"/>
              </a:rPr>
              <a:t>q</a:t>
            </a:r>
            <a:r>
              <a:rPr dirty="0" sz="1500" spc="988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Rejection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legal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404040"/>
                </a:solidFill>
                <a:latin typeface="KNHJTQ+TrebuchetMS"/>
                <a:cs typeface="KNHJTQ+TrebuchetMS"/>
              </a:rPr>
              <a:t>transactions.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305742" y="669690"/>
            <a:ext cx="1490736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GOALS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3416" y="1647449"/>
            <a:ext cx="7891118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950" spc="498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Work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on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fraud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detection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model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it’s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cost-benefit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66316" y="1940057"/>
            <a:ext cx="6172256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analysis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as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member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analytics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team.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3416" y="2359665"/>
            <a:ext cx="7722085" cy="9772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950" spc="498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Create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machine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learning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model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that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uses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historical</a:t>
            </a:r>
          </a:p>
          <a:p>
            <a:pPr marL="342900" marR="0">
              <a:lnSpc>
                <a:spcPts val="2303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transactional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data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from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customers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with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a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pool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</a:p>
          <a:p>
            <a:pPr marL="342900" marR="0">
              <a:lnSpc>
                <a:spcPts val="23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merchants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identify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transactions.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3416" y="3751047"/>
            <a:ext cx="8408948" cy="16249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80550" marR="0">
              <a:lnSpc>
                <a:spcPts val="4644"/>
              </a:lnSpc>
              <a:spcBef>
                <a:spcPts val="0"/>
              </a:spcBef>
              <a:spcAft>
                <a:spcPts val="0"/>
              </a:spcAft>
            </a:pPr>
            <a:r>
              <a:rPr dirty="0" sz="4000">
                <a:solidFill>
                  <a:srgbClr val="90c226"/>
                </a:solidFill>
                <a:latin typeface="KNHJTQ+TrebuchetMS"/>
                <a:cs typeface="KNHJTQ+TrebuchetMS"/>
              </a:rPr>
              <a:t>OBJECTIVE</a:t>
            </a:r>
          </a:p>
          <a:p>
            <a:pPr marL="0" marR="0">
              <a:lnSpc>
                <a:spcPts val="2786"/>
              </a:lnSpc>
              <a:spcBef>
                <a:spcPts val="455"/>
              </a:spcBef>
              <a:spcAft>
                <a:spcPts val="0"/>
              </a:spcAft>
            </a:pPr>
            <a:r>
              <a:rPr dirty="0" sz="195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950" spc="498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Analyze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effects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these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fraudulent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on</a:t>
            </a:r>
          </a:p>
          <a:p>
            <a:pPr marL="342900" marR="0">
              <a:lnSpc>
                <a:spcPts val="23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business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suggest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best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steps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bank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can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take</a:t>
            </a:r>
          </a:p>
          <a:p>
            <a:pPr marL="342900" marR="0">
              <a:lnSpc>
                <a:spcPts val="2304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reduce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the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risk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of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404040"/>
                </a:solidFill>
                <a:latin typeface="KNHJTQ+TrebuchetMS"/>
                <a:cs typeface="KNHJTQ+TrebuchetMS"/>
              </a:rPr>
              <a:t>fraud.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017635" y="669690"/>
            <a:ext cx="4175688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OVERVIEW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OF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0839" y="2229015"/>
            <a:ext cx="6333390" cy="9065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dirty="0" sz="195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950" spc="4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Fraud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data</a:t>
            </a:r>
            <a:r>
              <a:rPr dirty="0" sz="2400" spc="-111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=</a:t>
            </a:r>
            <a:r>
              <a:rPr dirty="0" sz="2400" spc="-23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400" spc="10">
                <a:solidFill>
                  <a:srgbClr val="000000"/>
                </a:solidFill>
                <a:latin typeface="GUNENH+TimesNewRomanPSMT"/>
                <a:cs typeface="GUNENH+TimesNewRomanPSMT"/>
              </a:rPr>
              <a:t>9651</a:t>
            </a:r>
            <a:r>
              <a:rPr dirty="0" sz="2400" spc="-75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transaction</a:t>
            </a:r>
            <a:r>
              <a:rPr dirty="0" sz="2400" spc="-93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(0.521%)</a:t>
            </a:r>
          </a:p>
          <a:p>
            <a:pPr marL="0" marR="0">
              <a:lnSpc>
                <a:spcPts val="2657"/>
              </a:lnSpc>
              <a:spcBef>
                <a:spcPts val="1472"/>
              </a:spcBef>
              <a:spcAft>
                <a:spcPts val="0"/>
              </a:spcAft>
            </a:pPr>
            <a:r>
              <a:rPr dirty="0" sz="195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950" spc="47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Non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Fraud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data=</a:t>
            </a:r>
            <a:r>
              <a:rPr dirty="0" sz="2400" spc="-102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1842743</a:t>
            </a:r>
            <a:r>
              <a:rPr dirty="0" sz="2400" spc="-85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transactions(99.48%</a:t>
            </a:r>
            <a:r>
              <a:rPr dirty="0" sz="2400" spc="-142">
                <a:solidFill>
                  <a:srgbClr val="000000"/>
                </a:solidFill>
                <a:latin typeface="GUNENH+TimesNewRomanPSMT"/>
                <a:cs typeface="GUNENH+TimesNewRomanPSMT"/>
              </a:rPr>
              <a:t> </a:t>
            </a:r>
            <a:r>
              <a:rPr dirty="0" sz="2400">
                <a:solidFill>
                  <a:srgbClr val="000000"/>
                </a:solidFill>
                <a:latin typeface="GUNENH+TimesNewRomanPSMT"/>
                <a:cs typeface="GUNENH+TimesNewRomanPSMT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5267" y="405262"/>
            <a:ext cx="8419741" cy="132371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402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VISUAL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REPRESENTATION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OF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FREQUENCY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OF</a:t>
            </a:r>
          </a:p>
          <a:p>
            <a:pPr marL="48359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TRANSACTIONS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AND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FRAUD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TRANSACTIONS</a:t>
            </a:r>
          </a:p>
          <a:p>
            <a:pPr marL="2901518" marR="0">
              <a:lnSpc>
                <a:spcPts val="3360"/>
              </a:lnSpc>
              <a:spcBef>
                <a:spcPts val="0"/>
              </a:spcBef>
              <a:spcAft>
                <a:spcPts val="0"/>
              </a:spcAft>
            </a:pP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MONTH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 </a:t>
            </a:r>
            <a:r>
              <a:rPr dirty="0" sz="2800">
                <a:solidFill>
                  <a:srgbClr val="90c226"/>
                </a:solidFill>
                <a:latin typeface="Verdana"/>
                <a:cs typeface="Verdana"/>
              </a:rPr>
              <a:t>WISE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6749" y="1908408"/>
            <a:ext cx="7878581" cy="29125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No.</a:t>
            </a:r>
            <a:r>
              <a:rPr dirty="0" sz="1800" spc="-23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of</a:t>
            </a:r>
            <a:r>
              <a:rPr dirty="0" sz="1800" spc="-18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fraud</a:t>
            </a:r>
            <a:r>
              <a:rPr dirty="0" sz="1800" spc="-43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transactions</a:t>
            </a:r>
            <a:r>
              <a:rPr dirty="0" sz="1800" spc="-18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done</a:t>
            </a:r>
            <a:r>
              <a:rPr dirty="0" sz="1800" spc="-4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month</a:t>
            </a:r>
            <a:r>
              <a:rPr dirty="0" sz="180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wise</a:t>
            </a:r>
            <a:r>
              <a:rPr dirty="0" sz="1800" spc="1297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No</a:t>
            </a:r>
            <a:r>
              <a:rPr dirty="0" sz="180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of</a:t>
            </a:r>
            <a:r>
              <a:rPr dirty="0" sz="1800" spc="-49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transactions</a:t>
            </a:r>
            <a:r>
              <a:rPr dirty="0" sz="1800" spc="-49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done</a:t>
            </a:r>
            <a:r>
              <a:rPr dirty="0" sz="1800" spc="-3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spc="-15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month</a:t>
            </a:r>
            <a:r>
              <a:rPr dirty="0" sz="180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VCLUCE+TimesNewRomanPS-BoldMT"/>
                <a:cs typeface="VCLUCE+TimesNewRomanPS-BoldMT"/>
              </a:rPr>
              <a:t>wise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6749" y="5991290"/>
            <a:ext cx="9085676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50">
                <a:solidFill>
                  <a:srgbClr val="90c226"/>
                </a:solidFill>
                <a:latin typeface="UPFRTG+Wingdings-Regular"/>
                <a:cs typeface="UPFRTG+Wingdings-Regular"/>
              </a:rPr>
              <a:t>Ø</a:t>
            </a:r>
            <a:r>
              <a:rPr dirty="0" sz="1850" spc="318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spiked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on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December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31st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particular,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then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May,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August,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22499" y="6265609"/>
            <a:ext cx="1497982" cy="3035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October.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045392" y="669690"/>
            <a:ext cx="2012230" cy="56896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180"/>
              </a:lnSpc>
              <a:spcBef>
                <a:spcPts val="0"/>
              </a:spcBef>
              <a:spcAft>
                <a:spcPts val="0"/>
              </a:spcAft>
            </a:pPr>
            <a:r>
              <a:rPr dirty="0" sz="3600">
                <a:solidFill>
                  <a:srgbClr val="90c226"/>
                </a:solidFill>
                <a:latin typeface="KNHJTQ+TrebuchetMS"/>
                <a:cs typeface="KNHJTQ+TrebuchetMS"/>
              </a:rPr>
              <a:t>INSIGHTS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8774" y="3800025"/>
            <a:ext cx="8439759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650" spc="835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Plots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can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help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you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comprehend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frauds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occurring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on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credit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cards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given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1674" y="4104825"/>
            <a:ext cx="1929939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to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bank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clients.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8774" y="4536625"/>
            <a:ext cx="8135668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90c226"/>
                </a:solidFill>
                <a:latin typeface="IQEPQQ+Wingdings3"/>
                <a:cs typeface="IQEPQQ+Wingdings3"/>
              </a:rPr>
              <a:t></a:t>
            </a:r>
            <a:r>
              <a:rPr dirty="0" sz="1650" spc="835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Visual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analysis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for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improved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comprehension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based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on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fraud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data(1)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1674" y="4841425"/>
            <a:ext cx="2752899" cy="33302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and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non-fraud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 </a:t>
            </a:r>
            <a:r>
              <a:rPr dirty="0" sz="2000">
                <a:solidFill>
                  <a:srgbClr val="404040"/>
                </a:solidFill>
                <a:latin typeface="KNHJTQ+TrebuchetMS"/>
                <a:cs typeface="KNHJTQ+TrebuchetMS"/>
              </a:rPr>
              <a:t>data(0).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98881" y="664900"/>
            <a:ext cx="7741823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50">
                <a:solidFill>
                  <a:srgbClr val="90c226"/>
                </a:solidFill>
                <a:latin typeface="QDGOLV+ArialMT"/>
                <a:cs typeface="QDGOLV+ArialMT"/>
              </a:rPr>
              <a:t>•</a:t>
            </a:r>
            <a:r>
              <a:rPr dirty="0" sz="2450" spc="2579">
                <a:solidFill>
                  <a:srgbClr val="90c226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ANALYSIS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BASED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ON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FRAUDULENT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TRANSACTIONS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IN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49039" y="1030660"/>
            <a:ext cx="2552077" cy="39201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786"/>
              </a:lnSpc>
              <a:spcBef>
                <a:spcPts val="0"/>
              </a:spcBef>
              <a:spcAft>
                <a:spcPts val="0"/>
              </a:spcAft>
            </a:pP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VARIOUS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 </a:t>
            </a:r>
            <a:r>
              <a:rPr dirty="0" sz="2400">
                <a:solidFill>
                  <a:srgbClr val="90c226"/>
                </a:solidFill>
                <a:latin typeface="KNHJTQ+TrebuchetMS"/>
                <a:cs typeface="KNHJTQ+TrebuchetMS"/>
              </a:rPr>
              <a:t>MONTHS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91634" y="4485082"/>
            <a:ext cx="3439304" cy="11264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35731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In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third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and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fifth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months,</a:t>
            </a:r>
          </a:p>
          <a:p>
            <a:pPr marL="0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where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number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of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legitimate</a:t>
            </a:r>
          </a:p>
          <a:p>
            <a:pPr marL="50427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is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lower,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there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are</a:t>
            </a:r>
          </a:p>
          <a:p>
            <a:pPr marL="109537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more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fraudulent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transactions.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71723" y="4506410"/>
            <a:ext cx="3725278" cy="852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090"/>
              </a:lnSpc>
              <a:spcBef>
                <a:spcPts val="0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Almost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same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sum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was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spent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on</a:t>
            </a:r>
          </a:p>
          <a:p>
            <a:pPr marL="85725" marR="0">
              <a:lnSpc>
                <a:spcPts val="2090"/>
              </a:lnSpc>
              <a:spcBef>
                <a:spcPts val="6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fraud-related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transactions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during</a:t>
            </a:r>
          </a:p>
          <a:p>
            <a:pPr marL="1213643" marR="0">
              <a:lnSpc>
                <a:spcPts val="2090"/>
              </a:lnSpc>
              <a:spcBef>
                <a:spcPts val="19"/>
              </a:spcBef>
              <a:spcAft>
                <a:spcPts val="0"/>
              </a:spcAft>
            </a:pP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the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 </a:t>
            </a:r>
            <a:r>
              <a:rPr dirty="0" sz="1800">
                <a:solidFill>
                  <a:srgbClr val="000000"/>
                </a:solidFill>
                <a:latin typeface="KNHJTQ+TrebuchetMS"/>
                <a:cs typeface="KNHJTQ+TrebuchetMS"/>
              </a:rPr>
              <a:t>month.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2022-11-05T14:15:08-05:00</dcterms:modified>
</cp:coreProperties>
</file>