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E299C-4933-4545-BC61-92F45E20764F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40C-0FDE-4663-B7A0-7BEC0207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A7CDCB-9E08-1DD7-BA96-5D26ED3450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DDD74-191E-45AA-9B49-B210E729E06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2513" name="Rectangle 1">
            <a:extLst>
              <a:ext uri="{FF2B5EF4-FFF2-40B4-BE49-F238E27FC236}">
                <a16:creationId xmlns:a16="http://schemas.microsoft.com/office/drawing/2014/main" id="{39A784CB-CF70-13CD-118B-46E4DC46DA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A3507160-32F1-E5F6-29E0-05D8D709C68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611BC7-88E0-BCA0-7EEB-E8A5989BA0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9DD8D6-CA9F-42CF-83E9-6FC47B40575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1729" name="Rectangle 1">
            <a:extLst>
              <a:ext uri="{FF2B5EF4-FFF2-40B4-BE49-F238E27FC236}">
                <a16:creationId xmlns:a16="http://schemas.microsoft.com/office/drawing/2014/main" id="{16320ABC-7CBB-7A9E-FFB9-D99D6A8E26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4BE5B66E-CCAC-6E48-FDCB-7073AF1A64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00674D-205E-7631-6131-B8D1FE0BB1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0A8AE6-1F45-4897-BE6F-BD2B40FA40B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2753" name="Rectangle 1">
            <a:extLst>
              <a:ext uri="{FF2B5EF4-FFF2-40B4-BE49-F238E27FC236}">
                <a16:creationId xmlns:a16="http://schemas.microsoft.com/office/drawing/2014/main" id="{F6280285-5983-D9A5-DC5F-8039953051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A0B58406-987D-3F31-C251-942DE44A75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10CF9F34-81C2-82E1-3726-F721B0FFC5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97091C-7625-4275-9FD6-2716C0EEDF5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3777" name="Rectangle 1">
            <a:extLst>
              <a:ext uri="{FF2B5EF4-FFF2-40B4-BE49-F238E27FC236}">
                <a16:creationId xmlns:a16="http://schemas.microsoft.com/office/drawing/2014/main" id="{09AFE8FE-8C25-5ED2-DB94-7223420A7C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78" name="Text Box 2">
            <a:extLst>
              <a:ext uri="{FF2B5EF4-FFF2-40B4-BE49-F238E27FC236}">
                <a16:creationId xmlns:a16="http://schemas.microsoft.com/office/drawing/2014/main" id="{4A102B88-5DE1-F86E-5C57-798550A3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79" name="Text Box 3">
            <a:extLst>
              <a:ext uri="{FF2B5EF4-FFF2-40B4-BE49-F238E27FC236}">
                <a16:creationId xmlns:a16="http://schemas.microsoft.com/office/drawing/2014/main" id="{CE784888-6B17-23C7-5F6E-84221EA3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B195BA57-2B69-48BB-93CF-B6706D0870C2}" type="slidenum">
              <a:rPr lang="en-US" altLang="en-US" sz="1200"/>
              <a:pPr algn="r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FC8D5088-A976-0156-90B5-8BF60D0601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89E4D0-A33F-4AAC-9731-DE3DB16E57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4801" name="Rectangle 1">
            <a:extLst>
              <a:ext uri="{FF2B5EF4-FFF2-40B4-BE49-F238E27FC236}">
                <a16:creationId xmlns:a16="http://schemas.microsoft.com/office/drawing/2014/main" id="{DB610A65-D47D-BA96-97AA-6B939BBE25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02" name="Text Box 2">
            <a:extLst>
              <a:ext uri="{FF2B5EF4-FFF2-40B4-BE49-F238E27FC236}">
                <a16:creationId xmlns:a16="http://schemas.microsoft.com/office/drawing/2014/main" id="{99DD14F0-BC1C-BCCD-35B9-B8E2A22CC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D0EE6D6D-DB46-ACB6-F4BA-898DC47AC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1DD17219-79DD-4241-B5CF-A4C246B595A6}" type="slidenum">
              <a:rPr lang="en-US" altLang="en-US" sz="1200"/>
              <a:pPr algn="r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D9F289C-BECE-82B7-101C-CB65335AC7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9FB9B0-3F47-4F16-B266-5333135D642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5825" name="Rectangle 1">
            <a:extLst>
              <a:ext uri="{FF2B5EF4-FFF2-40B4-BE49-F238E27FC236}">
                <a16:creationId xmlns:a16="http://schemas.microsoft.com/office/drawing/2014/main" id="{C5B2297B-B904-664D-FDCF-0355D5E497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826" name="Text Box 2">
            <a:extLst>
              <a:ext uri="{FF2B5EF4-FFF2-40B4-BE49-F238E27FC236}">
                <a16:creationId xmlns:a16="http://schemas.microsoft.com/office/drawing/2014/main" id="{B8042CFA-B923-5AAD-C1F5-BB95C50D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Text Box 3">
            <a:extLst>
              <a:ext uri="{FF2B5EF4-FFF2-40B4-BE49-F238E27FC236}">
                <a16:creationId xmlns:a16="http://schemas.microsoft.com/office/drawing/2014/main" id="{B6A39F99-2E8E-948C-5A31-60C445FE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F6DB0C51-9E82-4E6E-99CB-586FEE020BE2}" type="slidenum">
              <a:rPr lang="en-US" altLang="en-US" sz="1200"/>
              <a:pPr algn="r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697587-6096-B9EE-8B89-C1F16C2009D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90C99C-2F5A-426C-85B9-990040199FC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6849" name="Rectangle 1">
            <a:extLst>
              <a:ext uri="{FF2B5EF4-FFF2-40B4-BE49-F238E27FC236}">
                <a16:creationId xmlns:a16="http://schemas.microsoft.com/office/drawing/2014/main" id="{E1A4029D-3F97-34AB-5DE9-CC2BEEC68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198D93B5-0E85-D606-0E6E-898F9D18A5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1180E4-B803-075F-0971-5E37C0A2FB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85EBFA-1E45-4D68-9B03-7C77E54FD10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7873" name="Rectangle 1">
            <a:extLst>
              <a:ext uri="{FF2B5EF4-FFF2-40B4-BE49-F238E27FC236}">
                <a16:creationId xmlns:a16="http://schemas.microsoft.com/office/drawing/2014/main" id="{93723777-BC2B-2B65-3151-9A0B1F91CB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24CFCBD1-A352-E4E8-A046-565C229324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71DB9D-CA4E-6851-0C33-5586CAC5EF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3F4C01-681D-44C7-A23C-1AFAB9D1EFE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8897" name="Rectangle 1">
            <a:extLst>
              <a:ext uri="{FF2B5EF4-FFF2-40B4-BE49-F238E27FC236}">
                <a16:creationId xmlns:a16="http://schemas.microsoft.com/office/drawing/2014/main" id="{09B3962E-302E-D14D-26BA-4D33CD71C4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D08ED28B-B553-FABD-6F83-439898CEED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D1CAA8-A67B-E23F-ABBF-88CE231C2C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8FCE3E-41FE-4567-AD20-301E21EA78F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9921" name="Rectangle 1">
            <a:extLst>
              <a:ext uri="{FF2B5EF4-FFF2-40B4-BE49-F238E27FC236}">
                <a16:creationId xmlns:a16="http://schemas.microsoft.com/office/drawing/2014/main" id="{399518B3-54C7-6044-D6DC-A46E6C7F59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CB46B91F-AB74-9908-024C-AAD8A41DE6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EFC798-149D-9B13-3B91-D09432A008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FE4922-6579-4933-BA8E-A9FD1176922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0945" name="Rectangle 1">
            <a:extLst>
              <a:ext uri="{FF2B5EF4-FFF2-40B4-BE49-F238E27FC236}">
                <a16:creationId xmlns:a16="http://schemas.microsoft.com/office/drawing/2014/main" id="{3FC536C0-BF8D-4F46-933E-67BBC6251C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8531ACD6-B10A-CE41-3AFA-F3635E9548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C699B5BD-D0A9-4077-7C4C-9EA8D7C8D9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F377D1-0198-4711-A2CF-B82F8CA8AD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3537" name="Text Box 1">
            <a:extLst>
              <a:ext uri="{FF2B5EF4-FFF2-40B4-BE49-F238E27FC236}">
                <a16:creationId xmlns:a16="http://schemas.microsoft.com/office/drawing/2014/main" id="{CF84DF49-04A2-11E7-0E60-F69225C00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EFEA51B1-1CBF-470C-B93F-CF4350D10F0C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C2B84703-43B4-44DF-6C06-923971E3B5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3539" name="Text Box 3">
            <a:extLst>
              <a:ext uri="{FF2B5EF4-FFF2-40B4-BE49-F238E27FC236}">
                <a16:creationId xmlns:a16="http://schemas.microsoft.com/office/drawing/2014/main" id="{A738B34D-6E89-2C63-B927-2A608806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906BF2-942D-25F3-1842-9F774FCEDD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2705E1-5002-46B6-AA9E-33821E33F93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1969" name="Rectangle 1">
            <a:extLst>
              <a:ext uri="{FF2B5EF4-FFF2-40B4-BE49-F238E27FC236}">
                <a16:creationId xmlns:a16="http://schemas.microsoft.com/office/drawing/2014/main" id="{A50DE2DA-05D1-8F05-5427-EBEC766B6C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474F1A9D-5BF0-B710-5847-C4F807A93D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0E7F98-33E5-C376-DF64-4F5062F68E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2EE109-2833-4348-8840-78FB34223D7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12993" name="Rectangle 1">
            <a:extLst>
              <a:ext uri="{FF2B5EF4-FFF2-40B4-BE49-F238E27FC236}">
                <a16:creationId xmlns:a16="http://schemas.microsoft.com/office/drawing/2014/main" id="{28881BF1-6DB2-67DF-1D38-37361BA8B5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1B0E0C9C-89B5-0E33-D13D-E4155F0C62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C1A56FBA-3678-BE49-D16F-39EB858335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91CE72-9B63-4AAB-9024-1DDE20E4B6F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14017" name="Text Box 1">
            <a:extLst>
              <a:ext uri="{FF2B5EF4-FFF2-40B4-BE49-F238E27FC236}">
                <a16:creationId xmlns:a16="http://schemas.microsoft.com/office/drawing/2014/main" id="{2408CF6F-35DA-FBCE-5F7F-90559233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A4F08C69-B7F4-4135-A26B-632C64BDE670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424B54E0-0DA7-6303-D572-7DBB5877F5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1F20462A-6C34-8EC2-1C18-AAFCF66E5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B11804CD-CC26-843B-8A50-C25F0202FD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436457-FFED-4BE3-9C6A-EB2813B55C5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15041" name="Text Box 1">
            <a:extLst>
              <a:ext uri="{FF2B5EF4-FFF2-40B4-BE49-F238E27FC236}">
                <a16:creationId xmlns:a16="http://schemas.microsoft.com/office/drawing/2014/main" id="{02BAE571-B0E7-7200-DB6D-4D766315C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F6A18A01-0A43-414B-9783-FB74FB8A65D1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44FFC7EE-9627-9833-72DE-11BF4B83EA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43" name="Text Box 3">
            <a:extLst>
              <a:ext uri="{FF2B5EF4-FFF2-40B4-BE49-F238E27FC236}">
                <a16:creationId xmlns:a16="http://schemas.microsoft.com/office/drawing/2014/main" id="{026F92FB-F44B-3DBB-6A30-6BC792344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FF441AD-5F75-2CC6-12A3-ECC38DD860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187608-D9D2-4D57-9F27-DA481E0280A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6065" name="Text Box 1">
            <a:extLst>
              <a:ext uri="{FF2B5EF4-FFF2-40B4-BE49-F238E27FC236}">
                <a16:creationId xmlns:a16="http://schemas.microsoft.com/office/drawing/2014/main" id="{D97DDF16-469F-2CE6-67F7-9EA1B0363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45849A4D-0C87-4A3B-9FFC-B9565EB44929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015DBF44-DC35-3701-CB79-DCB4A8269F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6067" name="Text Box 3">
            <a:extLst>
              <a:ext uri="{FF2B5EF4-FFF2-40B4-BE49-F238E27FC236}">
                <a16:creationId xmlns:a16="http://schemas.microsoft.com/office/drawing/2014/main" id="{CF3E80F9-29A1-3017-3CA0-16C66AD6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AA06A3E-8B61-5A44-9E9E-6A123298BB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69C06-6C00-4DF9-A966-A757268FA1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17089" name="Text Box 1">
            <a:extLst>
              <a:ext uri="{FF2B5EF4-FFF2-40B4-BE49-F238E27FC236}">
                <a16:creationId xmlns:a16="http://schemas.microsoft.com/office/drawing/2014/main" id="{1CED18E5-194E-6AA3-8CE3-B590C006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260AC1E1-2700-47F8-808D-D32A564078FC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26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A858C4A4-D96A-090A-8533-9771EEA053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7091" name="Text Box 3">
            <a:extLst>
              <a:ext uri="{FF2B5EF4-FFF2-40B4-BE49-F238E27FC236}">
                <a16:creationId xmlns:a16="http://schemas.microsoft.com/office/drawing/2014/main" id="{5C5C7B62-7D99-B62D-7692-FED7A319E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658808D-90CF-D83C-7BBD-C50CFD6940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8CC816-AD67-4734-96D8-BB636E54D11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18113" name="Text Box 1">
            <a:extLst>
              <a:ext uri="{FF2B5EF4-FFF2-40B4-BE49-F238E27FC236}">
                <a16:creationId xmlns:a16="http://schemas.microsoft.com/office/drawing/2014/main" id="{B7479E4F-A980-8E0B-2CC3-F24F4DD41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7BB842E6-4C72-4F4B-8804-BF58FA11CFAA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AD2F0A17-F865-E70D-88AD-4083C46F1F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8115" name="Text Box 3">
            <a:extLst>
              <a:ext uri="{FF2B5EF4-FFF2-40B4-BE49-F238E27FC236}">
                <a16:creationId xmlns:a16="http://schemas.microsoft.com/office/drawing/2014/main" id="{7C0E1FF3-4435-31B7-73A5-FA08070A3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A9DE136A-9C35-133F-0529-A7021690AD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225F16-6904-4D7B-A9E9-70BCE57AD84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19137" name="Text Box 1">
            <a:extLst>
              <a:ext uri="{FF2B5EF4-FFF2-40B4-BE49-F238E27FC236}">
                <a16:creationId xmlns:a16="http://schemas.microsoft.com/office/drawing/2014/main" id="{416B8979-F64E-196D-BD80-3D312EFC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A7229398-798D-4920-A39A-240A992B3337}" type="slidenum">
              <a:rPr lang="en-GB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GB" altLang="en-US" sz="1200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D5219A01-3B05-D078-99C9-246A6AA1ED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9139" name="Text Box 3">
            <a:extLst>
              <a:ext uri="{FF2B5EF4-FFF2-40B4-BE49-F238E27FC236}">
                <a16:creationId xmlns:a16="http://schemas.microsoft.com/office/drawing/2014/main" id="{817F585B-90A7-7FD5-A78D-54D214F44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FF1F3B7-191F-2BCB-2F79-0D6C4C3B75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450369-CBDD-423D-98E5-60D1D3B0B72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20161" name="Text Box 1">
            <a:extLst>
              <a:ext uri="{FF2B5EF4-FFF2-40B4-BE49-F238E27FC236}">
                <a16:creationId xmlns:a16="http://schemas.microsoft.com/office/drawing/2014/main" id="{C5A53D79-52E3-55DD-7D34-7E89A6C2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24405493-73F1-4435-87DD-2123FEED9DCF}" type="slidenum">
              <a:rPr lang="en-GB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GB" altLang="en-US" sz="1200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E6F7E59E-1408-E20B-8D82-0E1D822176B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0163" name="Text Box 3">
            <a:extLst>
              <a:ext uri="{FF2B5EF4-FFF2-40B4-BE49-F238E27FC236}">
                <a16:creationId xmlns:a16="http://schemas.microsoft.com/office/drawing/2014/main" id="{8D84E644-7A94-C8E5-6FCC-2699ABAE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8ECF6AFE-FEC2-02DF-F853-7EBF3F633A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6CED6B-6B16-4D38-A9B3-A027D92B7CB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1185" name="Text Box 1">
            <a:extLst>
              <a:ext uri="{FF2B5EF4-FFF2-40B4-BE49-F238E27FC236}">
                <a16:creationId xmlns:a16="http://schemas.microsoft.com/office/drawing/2014/main" id="{0AAED2C6-B603-B738-D691-56F2FBC92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E4F2441F-D773-410F-AC5F-AF879EF0D7E6}" type="slidenum">
              <a:rPr lang="en-GB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GB" altLang="en-US" sz="1200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57CEE17A-F18D-3973-CD90-1F14519EEC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ECF7B605-3CA7-E0C2-4A92-7456A632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1224DAF0-7642-3351-31F4-FD4FA44937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87CB78-B488-494A-AB43-050D11341D6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4561" name="Text Box 1">
            <a:extLst>
              <a:ext uri="{FF2B5EF4-FFF2-40B4-BE49-F238E27FC236}">
                <a16:creationId xmlns:a16="http://schemas.microsoft.com/office/drawing/2014/main" id="{FF2FD616-453A-5393-D9A7-2E72F943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A8718404-1587-4412-B029-D63B74C05603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506D7D54-A6CC-35A5-373D-6821E54F0B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6B9F1AB6-11E8-7F3C-8B8B-74F878C8B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C3665CF-2689-E9C8-D716-9335415F65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EC8302-89B5-4373-A08A-228DDCC9710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22209" name="Text Box 1">
            <a:extLst>
              <a:ext uri="{FF2B5EF4-FFF2-40B4-BE49-F238E27FC236}">
                <a16:creationId xmlns:a16="http://schemas.microsoft.com/office/drawing/2014/main" id="{FC9A01A5-5890-1CFD-6BCE-5B6C18A50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A3953A28-7B2F-4C09-945A-65DAE19F1586}" type="slidenum">
              <a:rPr lang="en-GB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GB" altLang="en-US" sz="1200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20F245B4-6237-CB72-F2E9-5E6539CBA30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6BE513A4-42B8-BD8A-07DC-73CBF744F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0D20268-DFD2-C426-4D98-9667EB2568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8920F7-3775-4CE1-B2BD-13789DF601A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23233" name="Text Box 1">
            <a:extLst>
              <a:ext uri="{FF2B5EF4-FFF2-40B4-BE49-F238E27FC236}">
                <a16:creationId xmlns:a16="http://schemas.microsoft.com/office/drawing/2014/main" id="{1AAD256F-DA5C-DB9E-65E2-9B1597205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482A5FFC-B41B-4F48-ABD1-7D05C098DDEA}" type="slidenum">
              <a:rPr lang="en-GB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GB" altLang="en-US" sz="1200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02A15079-AC77-A988-0F14-01C629F451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D6F6A05D-75CC-C7E8-31F4-C475BCC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CAA40FB-D0BC-7971-48F3-9C5B25069A0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0CF1D9-9DFD-4437-96EE-566C5E0CCCA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24257" name="Text Box 1">
            <a:extLst>
              <a:ext uri="{FF2B5EF4-FFF2-40B4-BE49-F238E27FC236}">
                <a16:creationId xmlns:a16="http://schemas.microsoft.com/office/drawing/2014/main" id="{0F57F1E5-4BE6-EF77-3A49-A607C1403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50793789-3A67-4650-9231-912310D3E414}" type="slidenum">
              <a:rPr lang="en-GB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GB" altLang="en-US" sz="1200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16A43CD1-793C-9644-5FFC-24FDEE59FE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4259" name="Text Box 3">
            <a:extLst>
              <a:ext uri="{FF2B5EF4-FFF2-40B4-BE49-F238E27FC236}">
                <a16:creationId xmlns:a16="http://schemas.microsoft.com/office/drawing/2014/main" id="{73B6C199-8ECD-4B7E-25D0-23F697E8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0F6C18-787E-7F59-607D-1F33C0E487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B05E74-52C5-4850-BAB7-9D38D0819C3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25281" name="Rectangle 1">
            <a:extLst>
              <a:ext uri="{FF2B5EF4-FFF2-40B4-BE49-F238E27FC236}">
                <a16:creationId xmlns:a16="http://schemas.microsoft.com/office/drawing/2014/main" id="{9EF0F58A-6F45-9314-5CC6-3B9AD616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0BBF6A57-691E-EB77-DC20-D340AC21CF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FD19477-2202-74EE-377D-868259A9EB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3E5C3-F51F-4A53-BAE6-97341E54026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26305" name="Text Box 1">
            <a:extLst>
              <a:ext uri="{FF2B5EF4-FFF2-40B4-BE49-F238E27FC236}">
                <a16:creationId xmlns:a16="http://schemas.microsoft.com/office/drawing/2014/main" id="{CE0CF36E-3C9E-B5D8-75F8-1E71C325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8AF5E9AC-4E07-4837-BA0F-8B6D1E639F4C}" type="slidenum">
              <a:rPr lang="en-GB" altLang="en-US" sz="1200"/>
              <a:pPr algn="r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GB" altLang="en-US" sz="1200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2EE3D3CE-9136-63F4-A4B4-37AA2130BD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DE6D7E15-79FD-638B-9B03-07881AFE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B46DC-B5F5-4A6C-918C-1984D8198B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B2CB7F-49EA-4D45-BC74-6EC9D20E0B3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27329" name="Rectangle 1">
            <a:extLst>
              <a:ext uri="{FF2B5EF4-FFF2-40B4-BE49-F238E27FC236}">
                <a16:creationId xmlns:a16="http://schemas.microsoft.com/office/drawing/2014/main" id="{CCA99461-3B42-73BF-51F5-20D0FBFFC4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2D51855E-6AB1-77E6-E90E-07E37DC269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C9F06322-B491-32EB-E39C-95D03B978F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1CA58-0BBA-4181-BB58-49FC4165AA8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5585" name="Text Box 1">
            <a:extLst>
              <a:ext uri="{FF2B5EF4-FFF2-40B4-BE49-F238E27FC236}">
                <a16:creationId xmlns:a16="http://schemas.microsoft.com/office/drawing/2014/main" id="{D4FA6E76-584C-BBA2-E7EC-ED3FAE85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33582781-919B-4A68-928A-F2CA83EAE8ED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999FCB7A-1C28-8A18-341C-E9DC31E79F2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ABF0E3B4-5297-3651-72D2-EAE0AD1C5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67B26BE-D416-6C97-80CB-69183D0A4E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4D0ACE-870E-4788-89E1-483837A5108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6609" name="Text Box 1">
            <a:extLst>
              <a:ext uri="{FF2B5EF4-FFF2-40B4-BE49-F238E27FC236}">
                <a16:creationId xmlns:a16="http://schemas.microsoft.com/office/drawing/2014/main" id="{55066041-5468-E174-40C1-E559004C1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DFB7D135-DF3F-4197-A18D-F72E1E93C424}" type="slidenum">
              <a:rPr lang="en-GB" altLang="en-US" sz="1200">
                <a:solidFill>
                  <a:srgbClr val="5B5249"/>
                </a:solidFill>
                <a:latin typeface="Times New Roman" panose="02020603050405020304" pitchFamily="18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en-GB" altLang="en-US" sz="1200">
              <a:solidFill>
                <a:srgbClr val="5B524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794370D4-2A5E-55E1-1152-08AC0CD1B0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DE6A029F-433E-78BB-4417-C44C9784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64C740-7D80-C511-FA8F-8729A57DD2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124AE1-54D7-4B0E-8846-0E927FB1BD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7633" name="Rectangle 1">
            <a:extLst>
              <a:ext uri="{FF2B5EF4-FFF2-40B4-BE49-F238E27FC236}">
                <a16:creationId xmlns:a16="http://schemas.microsoft.com/office/drawing/2014/main" id="{1247E399-B49D-1D71-C50D-728F49941C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6FB9B475-8435-691F-AA6A-0DE43168DC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3AA0476-BFA6-AA98-182E-4C356D386A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EDEF7E-6235-44D4-A623-3D26FE0C8B2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8657" name="Rectangle 1">
            <a:extLst>
              <a:ext uri="{FF2B5EF4-FFF2-40B4-BE49-F238E27FC236}">
                <a16:creationId xmlns:a16="http://schemas.microsoft.com/office/drawing/2014/main" id="{2BEA5154-F019-D585-CE0F-6A5D06AE4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8" name="Text Box 2">
            <a:extLst>
              <a:ext uri="{FF2B5EF4-FFF2-40B4-BE49-F238E27FC236}">
                <a16:creationId xmlns:a16="http://schemas.microsoft.com/office/drawing/2014/main" id="{537BA282-1F34-692D-65F0-B127E3848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645160B9-AFED-7EAF-9C60-47B16C7C2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7502BEB1-640D-44B2-B0BF-DBA8727BCDA4}" type="slidenum">
              <a:rPr lang="en-US" altLang="en-US" sz="1200">
                <a:solidFill>
                  <a:srgbClr val="3B3B35"/>
                </a:solidFill>
                <a:latin typeface="Calibri" panose="020F0502020204030204" pitchFamily="34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3B3B35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89EBC-DC0C-87BD-6462-785AF49BEB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0FBCB0-07F8-4C36-90BC-1C2AE92CCF5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9681" name="Rectangle 1">
            <a:extLst>
              <a:ext uri="{FF2B5EF4-FFF2-40B4-BE49-F238E27FC236}">
                <a16:creationId xmlns:a16="http://schemas.microsoft.com/office/drawing/2014/main" id="{719FF369-47B2-5BEB-7C77-0A4859E21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7884450E-FD33-364A-5A42-AC704B9588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3DC0B-7F79-4F2E-308F-C28B0E346A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55F7E7-082C-4715-9CA0-D28CD1E8F1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0705" name="Rectangle 1">
            <a:extLst>
              <a:ext uri="{FF2B5EF4-FFF2-40B4-BE49-F238E27FC236}">
                <a16:creationId xmlns:a16="http://schemas.microsoft.com/office/drawing/2014/main" id="{28DFCF56-A349-4AFA-A094-D3B37853AF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D38E8AAE-8D6C-2A0D-4ED1-6B779B50F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68A9-3AC3-3A86-68D7-00BABCFC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3531D-0080-7407-15B2-1C34DD336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CCA2-17EB-16FA-86C7-E3AE8BCC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C47C-7982-8247-8827-F0418DD5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5EBF-E1EB-DA0F-6EAB-BA3D4222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C506-9C08-841E-2959-5E1BDE79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B4C7D-EA21-20F7-5E83-168AC4AC3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F26F-437A-85DA-F673-0AC9665D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1D17-B05D-823E-BF48-A6F75FBC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9F60-FBC3-C19A-70ED-5457762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AA657-9516-EDD4-282E-FC82DDC40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3082-9A43-8F76-3E73-D5E8839D1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F43F-322A-ED41-8B1B-6AE24C57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E1F3-728D-E806-1478-E52FF38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F17F-C245-02B5-3914-6DB48C26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7296-0ACE-A6DB-B0C3-A1279D49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8680-B338-DEBA-1685-3663AA5E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AA75-A707-A74C-B71D-9456E13F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D3C1-62D5-2509-5910-C9DDA35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DAE4-E429-E62F-35F7-2D885E9B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4B9-F47C-CDC4-C652-C4D8737B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C7C3-6034-712D-7F3E-1418F50C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674D-3493-8361-2AB8-370440A3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BE54-1C49-B4D7-D66D-B0EC34ED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2411-156E-D037-216C-2586582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02B-0ABB-E840-709B-A022340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B976-4247-5D67-6E31-A13E914D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49DCE-CF85-DEFB-2102-00B80DD7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3A76-F1C7-2AA1-5432-0A56EF81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54C68-857A-F899-5655-798C5C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A1CC-2C51-935A-E941-C5915178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66D-9B6F-9F9B-FE7C-9BC09384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2FDE-9D3A-A882-9CAA-20C90FE9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89E5-EA8B-9761-5D35-F85AE2499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6B62F-9884-A00A-719C-860EAD4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9A3F4-3A0E-DABF-E04D-89A2602DE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5111B-AE81-6FCC-0D7E-26C3E034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F1BB0-E3EF-46DF-07BC-E3B8B2AD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23012-485D-4CF9-2344-A51E49F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C9D-311B-AEFC-51E0-48BE1265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B2E4D-E634-2CB0-A4C1-1DED25B0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AF7C2-04C0-A20B-89E6-4C5177E9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8F1D6-8B66-8669-05C5-DA9F5661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BF3B3-A210-8B51-E119-58195113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0C3DF-1EDD-3649-AEB7-7B2A5DDD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14DF3-F31D-C55B-512D-6135EDAF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7BAF-23FC-4937-5B36-36189609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84AF-C7F1-652B-C153-E4762283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9286-AD6C-1C6A-AB99-4236D8372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2FB8-AD9B-4B9D-1397-E32FFDAF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2836-10F6-247C-845B-CA5EE245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B4DC5-8F54-EDC8-7305-01F44C4F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0188-502B-19F4-5EB9-51A3B486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03F7-9E4B-A7FD-280F-D5091DDF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D788-A304-C559-6E1E-9358015C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715F0-78D9-E423-C175-78C08FB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CD542-7B33-FE8E-B5A9-E25789C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CA99-47B0-57D8-16F7-5B8C7C5E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C33B-8E29-59A0-C18A-4A8BD312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C210-BC79-2441-829F-4288FDA4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10E8-943E-3715-4F91-BFD0CADD2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A611-C420-44AC-9B4F-D21B434B8723}" type="datetimeFigureOut">
              <a:rPr lang="en-US" smtClean="0"/>
              <a:t>02-Aug-22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0B0B-FEEC-D17F-91BB-A015498F8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C31A-DC6C-02FA-1DD3-58E10F311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2A39-59D2-4A6B-B6CA-9303AD08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E97-FD3E-A95C-98DD-46C895BA3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E6A27-C3D7-8862-AD69-D23107F0E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54F3-45F7-B0A7-E40C-3CC2826B5A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8A2C291-25E5-43DF-BC93-AD22D0BB85D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D9EC4F3B-721B-09A5-FC53-D84BB33B1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Maven Learning Resources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4D3DC251-3C37-E9B0-C743-F0A964837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Maven Homepage</a:t>
            </a:r>
          </a:p>
          <a:p>
            <a:pPr lvl="1">
              <a:spcBef>
                <a:spcPts val="7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http://maven.apache.org</a:t>
            </a:r>
          </a:p>
          <a:p>
            <a:pPr lvl="2">
              <a:spcBef>
                <a:spcPts val="6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Reference Documentation for Maven</a:t>
            </a:r>
          </a:p>
          <a:p>
            <a:pPr lvl="2">
              <a:spcBef>
                <a:spcPts val="6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Reference Documentation for core Plugins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Sonatype Resources</a:t>
            </a:r>
          </a:p>
          <a:p>
            <a:pPr lvl="1">
              <a:spcBef>
                <a:spcPts val="7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http://www.sonatype.com/resource-center.html</a:t>
            </a:r>
          </a:p>
          <a:p>
            <a:pPr lvl="2">
              <a:spcBef>
                <a:spcPts val="6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Free Books</a:t>
            </a:r>
          </a:p>
          <a:p>
            <a:pPr lvl="2">
              <a:spcBef>
                <a:spcPts val="6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Videos</a:t>
            </a:r>
          </a:p>
          <a:p>
            <a:pPr lvl="2">
              <a:spcBef>
                <a:spcPts val="600"/>
              </a:spcBef>
              <a:buSzPct val="45000"/>
            </a:pPr>
            <a:endParaRPr lang="en-US" altLang="en-US" sz="2000">
              <a:latin typeface="Calibri" panose="020F0502020204030204" pitchFamily="34" charset="0"/>
            </a:endParaRPr>
          </a:p>
          <a:p>
            <a:pPr lvl="1">
              <a:spcBef>
                <a:spcPts val="700"/>
              </a:spcBef>
              <a:buSzPct val="75000"/>
            </a:pPr>
            <a:endParaRPr lang="en-US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65D5-DCF4-810B-C706-7AA157AC97E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64A1C6D-BC58-4052-9CCC-C081CC54540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511FCA18-2528-06AF-A4F6-932FF449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Project Name (GAV)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850E9963-721D-F5E7-D110-7E03E0C38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Maven uniquely identifies a project using: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groupID: Arbitrary project grouping identifier (no spaces or colons)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Usually loosely based on Java package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artfiactId: Arbitrary name of project (no spaces or colons)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version: Version of project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Format {Major}.{Minor}.{Maintanence}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Add ‘-SNAPSHOT ‘ to identify in development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GAV Syntax: groupId:artifactId:version</a:t>
            </a:r>
          </a:p>
          <a:p>
            <a:pPr lvl="2">
              <a:lnSpc>
                <a:spcPct val="80000"/>
              </a:lnSpc>
              <a:spcBef>
                <a:spcPts val="675"/>
              </a:spcBef>
              <a:buSzPct val="45000"/>
            </a:pPr>
            <a:endParaRPr lang="en-US" altLang="en-US" sz="2700">
              <a:latin typeface="Calibri" panose="020F0502020204030204" pitchFamily="34" charset="0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BFC071BC-9A34-84A6-F852-6B3947D5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1"/>
            <a:ext cx="8534400" cy="1602619"/>
          </a:xfrm>
          <a:prstGeom prst="rect">
            <a:avLst/>
          </a:prstGeom>
          <a:solidFill>
            <a:srgbClr val="D9D9D5"/>
          </a:solidFill>
          <a:ln w="25560" cap="sq">
            <a:solidFill>
              <a:srgbClr val="A88D6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&lt;modelVersion&gt;4.0.0&lt;/modelVersion&gt;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&lt;groupId&gt;org.lds.training&lt;/groupId&gt;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&lt;artifactId&gt;maven-training&lt;/artifactId&gt;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&lt;version&gt;1.0&lt;/version&gt;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solidFill>
                  <a:srgbClr val="3B3B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7D45238-CEA8-1E96-BC40-0E6A6B33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6" y="6218238"/>
            <a:ext cx="7954963" cy="4572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/>
              <a:t>Check version and create a new maven quickstart project from CLI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F3F0-7B80-071C-90CE-66442036297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658AA0B-DFA8-43AD-8900-0C9B63C6FFE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F890CA24-5199-175D-9763-3841C4CE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Maven Conventions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BFCF8451-B412-4228-DAEC-743852699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Maven is opinionated about project structure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target: Default work directory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src: All project source files go in this directory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src/main: All sources that go into primary artifact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src/test: All sources contributing to testing project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src/main/java: All java source files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src/main/webapp: All web source files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src/main/resources: All non compiled source files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src/test/java: All java test source files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src/test/resources: All non compiled test source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F7C3-7524-FEE5-379A-6C268294771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A108A5-5123-486A-900E-5282BDF63B2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129" name="Text Box 1">
            <a:extLst>
              <a:ext uri="{FF2B5EF4-FFF2-40B4-BE49-F238E27FC236}">
                <a16:creationId xmlns:a16="http://schemas.microsoft.com/office/drawing/2014/main" id="{455CF665-FF6A-AFD9-504E-C19E1D01D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Maven Build Lifecycle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7E4E34CE-CE8D-3ECD-3745-84A387522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A Maven build follow a lifecycle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Default lifecycle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</a:pPr>
            <a:endParaRPr lang="en-US" altLang="en-US" sz="260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compile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test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package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Install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site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deploy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endParaRPr lang="en-US" altLang="en-US" sz="3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EB0E1-A66A-8659-630B-E5A0C31DE72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29FC737-ADEA-4A2C-849E-8074BAACD90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9153" name="Text Box 1">
            <a:extLst>
              <a:ext uri="{FF2B5EF4-FFF2-40B4-BE49-F238E27FC236}">
                <a16:creationId xmlns:a16="http://schemas.microsoft.com/office/drawing/2014/main" id="{DABE844E-97E9-4675-14CF-4DCFFB3F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Example Maven Goals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CCC9216B-9EBD-E9E7-47DC-B72F96CD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To invoke a Maven build you set a lifecycle “goal”</a:t>
            </a:r>
          </a:p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mvn install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Invokes generate* and compile, test, package, integration-test, install</a:t>
            </a:r>
          </a:p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mvn clean 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Invokes just clean</a:t>
            </a:r>
          </a:p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mvn clean compile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Clean old builds and execute generate*, compile</a:t>
            </a:r>
          </a:p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mvn compile install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Invokes generate*, compile, test, integration-test, package, install</a:t>
            </a:r>
          </a:p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mvn test clean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Invokes generate*, compile, test then cleans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3685-27FD-3876-183E-A19B8D1A359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624F169-FCD0-4FAD-A19A-562D25A6AC5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0177" name="Text Box 1">
            <a:extLst>
              <a:ext uri="{FF2B5EF4-FFF2-40B4-BE49-F238E27FC236}">
                <a16:creationId xmlns:a16="http://schemas.microsoft.com/office/drawing/2014/main" id="{887D4540-F45D-06FC-B70D-93C01ACE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Maven and Dependencies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8489E998-486C-44D6-D6F3-10200A26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Maven revolutionized Java dependency management</a:t>
            </a:r>
          </a:p>
          <a:p>
            <a:pPr lvl="1">
              <a:spcBef>
                <a:spcPts val="7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No more checking libraries into version control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Introduced the Maven Repository concept</a:t>
            </a:r>
          </a:p>
          <a:p>
            <a:pPr lvl="1">
              <a:spcBef>
                <a:spcPts val="7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Established Maven Central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Created a module metadata file (POM)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Introduced concept of transitive dependency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Often include source and javadoc artifacts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D8DC9-46D2-BDC8-B349-26730868E7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C2ED423-77E3-4EC4-AB97-EBB62B00281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01" name="Text Box 1">
            <a:extLst>
              <a:ext uri="{FF2B5EF4-FFF2-40B4-BE49-F238E27FC236}">
                <a16:creationId xmlns:a16="http://schemas.microsoft.com/office/drawing/2014/main" id="{0764ECF3-581B-05E8-25D8-FF58FC9F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Adding a Dependency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4DA2A0BF-CB97-08D4-8683-A9DAA555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Dependencies consist of:</a:t>
            </a:r>
          </a:p>
          <a:p>
            <a:pPr lvl="1">
              <a:spcBef>
                <a:spcPts val="7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GAV</a:t>
            </a:r>
          </a:p>
          <a:p>
            <a:pPr lvl="1">
              <a:spcBef>
                <a:spcPts val="7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Scope: compile, test, provided (default=compile). Provided are those that are provided at runtime by the Server for example. </a:t>
            </a:r>
          </a:p>
          <a:p>
            <a:pPr lvl="1">
              <a:spcBef>
                <a:spcPts val="7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Type: jar, pom, war, ear, zip (default=jar)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EAFA85A0-F7D3-B6B4-3DEB-928137864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05200"/>
            <a:ext cx="8077200" cy="2464394"/>
          </a:xfrm>
          <a:prstGeom prst="rect">
            <a:avLst/>
          </a:prstGeom>
          <a:solidFill>
            <a:srgbClr val="D9D9D5"/>
          </a:solidFill>
          <a:ln w="25560" cap="sq">
            <a:solidFill>
              <a:srgbClr val="A88D6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&lt;groupId&gt;javax.servlet&lt;/groupId&gt;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&lt;artifactId&gt;servlet-api&lt;/artifactId&gt;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&lt;version&gt;2.5&lt;/version&gt;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&lt;scope&gt;provided&lt;/scope&gt;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4257B-065E-A532-D720-DF7FDABF274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396A8F2-6680-49D3-AA77-0B3E7E2176D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C0A0CDDE-4E7E-EEB4-7085-6E3D6605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Maven Repositories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FC07D86E-B870-F1E7-460B-752A7CD5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Dependencies are downloaded from repositories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Via http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Downloaded dependencies are cached in a local repository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Usually found in ${user.home}/.m2/repository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Repository follows a simple directory structure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{groupId}/{artifactId}/{version}/{artifactId}-{version}.jar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groupId ‘.’ is replaced with ‘/’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Maven Central is primary community repo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http://repo1.maven.org/maven2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F6D2D36-F7D7-7563-7577-2D54A557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6" y="6218238"/>
            <a:ext cx="7954963" cy="4572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/>
              <a:t>Check the local system for .m2 dependencies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1A2DF-0913-D380-BB3D-8A9DDE65740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3B08CBB-A88A-417E-903B-0AAC188A5F8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0304E8AF-EAFF-FD9F-CC2A-B1DE64DFD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Proxy Repositories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931CAE55-ACA1-E013-17E8-EA6EE821D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Proxy (Private) Repositories are useful: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Organizationally cache artifacts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Allow organization some control over dependencies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Combines repositories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</a:pPr>
            <a:endParaRPr lang="en-US" altLang="en-US" sz="300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</a:pPr>
            <a:endParaRPr lang="en-US" altLang="en-US" sz="3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4563-6A39-7128-ECDC-890E982FF4A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F941E1C-E56A-4F79-B7ED-70181B636D3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87B85B47-DFC7-80AB-5A51-3951B6990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Defining a repository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BF03B44B-0353-FC97-17A5-AE970A62B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Private repositories are defined in the pom</a:t>
            </a:r>
          </a:p>
          <a:p>
            <a:pPr>
              <a:lnSpc>
                <a:spcPct val="9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Repositories can be inherited from parent</a:t>
            </a:r>
          </a:p>
          <a:p>
            <a:pPr>
              <a:lnSpc>
                <a:spcPct val="9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Repositories are keyed by id</a:t>
            </a:r>
          </a:p>
          <a:p>
            <a:pPr>
              <a:lnSpc>
                <a:spcPct val="9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Downloading snapshots can be controlled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93CA6AA4-AD9B-6E59-524E-C1C9C071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1"/>
            <a:ext cx="8077200" cy="2895281"/>
          </a:xfrm>
          <a:prstGeom prst="rect">
            <a:avLst/>
          </a:prstGeom>
          <a:solidFill>
            <a:srgbClr val="D9D9D5"/>
          </a:solidFill>
          <a:ln w="25560" cap="sq">
            <a:solidFill>
              <a:srgbClr val="A88D6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&lt;repositories&gt;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&lt;repository&gt;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&lt;id&gt;lds-main&lt;/id&gt;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&lt;name&gt;LDS Main Repo&lt;/name&gt;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&lt;url&gt;http://code.lds.org/nexus/content/groups/main-repo&lt;/url&gt;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&lt;snapshots&gt;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&lt;enabled&gt;false&lt;/enabled&gt;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&lt;/snapshots&gt;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&lt;/repository&gt;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&lt;/repositories&gt;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DA8C8-E1A3-5CFB-201A-EE159C4365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18A0EE8-135F-4367-A2E1-6E544629077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7C4EB868-3A12-F78E-252F-11698AAC2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883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200">
                <a:solidFill>
                  <a:srgbClr val="3B3B3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Maven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C2178-C3B9-3B70-EA20-DDD033B7604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63B3D17-29CF-41B6-A40A-201CCA82661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F3F59CE7-FE17-65D3-49CD-323C746C9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Transitive Dependencies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9A4A0AEC-DD69-5056-F7D8-3D535CF5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Transitive Dependency Definition: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A dependency that should be included when declaring project itself is a dependency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ProjectA depends on ProjectB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If ProjectC depends on ProjectA then ProjectB is automatically included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Only compile and runtime scopes are transitive</a:t>
            </a:r>
          </a:p>
          <a:p>
            <a:pPr>
              <a:lnSpc>
                <a:spcPct val="9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Transitive dependencies are controlled using: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Exclusions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Optional declarations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45A72-048C-8901-858E-DA77F5A629E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D91658B-D288-4A8A-B1B6-EF0534C218F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E30A439D-C11C-DBBA-76E4-47B387935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Dependency Exclusions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980CE1EE-CC9D-7A49-ACF2-A0E44ECCA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Exclusions exclude transitive dependencies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latin typeface="Calibri" panose="020F0502020204030204" pitchFamily="34" charset="0"/>
              </a:rPr>
              <a:t>Dependency consumer solution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ADCAC638-F0B1-59BE-8236-0BBEBFFC1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38400"/>
            <a:ext cx="8077200" cy="3541612"/>
          </a:xfrm>
          <a:prstGeom prst="rect">
            <a:avLst/>
          </a:prstGeom>
          <a:solidFill>
            <a:srgbClr val="D9D9D5"/>
          </a:solidFill>
          <a:ln w="25560" cap="sq">
            <a:solidFill>
              <a:srgbClr val="A88D6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&lt;groupId&gt;org.springframework&lt;/groupId&gt;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&lt;artifactId&gt;spring-core&lt;/artifactId&gt;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&lt;version&gt;3.0.5.RELEASE&lt;/version&gt;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&lt;exclusions&gt;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&lt;exclusion&gt;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&lt;groupId&gt;commons-logging&lt;/groupId&gt;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&lt;artifactId&gt;commons-logging&lt;/artifactId&gt;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&lt;/exclusion&gt;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&lt;/exclusions&gt;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CEA35-3FF4-7D05-4AAA-9F3A73D12B7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58E2F00-D8DD-4535-BE6A-88A72C81275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7345" name="Text Box 1">
            <a:extLst>
              <a:ext uri="{FF2B5EF4-FFF2-40B4-BE49-F238E27FC236}">
                <a16:creationId xmlns:a16="http://schemas.microsoft.com/office/drawing/2014/main" id="{C92C6C1F-4DE4-03D6-3A4A-18057FA4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Dependency Management</a:t>
            </a: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DF96D48F-79F0-AE9D-A109-D666E37E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What do you do when versions collide?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Allow Maven to manage it?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Complex and less predictable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latin typeface="Calibri" panose="020F0502020204030204" pitchFamily="34" charset="0"/>
              </a:rPr>
              <a:t>Take control yourself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latin typeface="Calibri" panose="020F0502020204030204" pitchFamily="34" charset="0"/>
              </a:rPr>
              <a:t>Manage the version manually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700">
                <a:latin typeface="Calibri" panose="020F0502020204030204" pitchFamily="34" charset="0"/>
              </a:rPr>
              <a:t>In Java you cannot use both versions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5375495A-1CEF-3441-5F8E-4CC914AC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29001"/>
            <a:ext cx="8077200" cy="2679837"/>
          </a:xfrm>
          <a:prstGeom prst="rect">
            <a:avLst/>
          </a:prstGeom>
          <a:solidFill>
            <a:srgbClr val="D9D9D5"/>
          </a:solidFill>
          <a:ln w="25560" cap="sq">
            <a:solidFill>
              <a:srgbClr val="A88D6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&lt;dependencyManagement&gt;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&lt;dependency&gt;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&lt;groupId&gt;org.springframework&lt;/groupId&gt;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&lt;artifactId&gt;spring-core&lt;/artifactId&gt;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&lt;version&gt;3.0.5.RELEASE&lt;/version&gt;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&lt;/dependency&gt;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&lt;/dependencies&gt;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&lt;/dependencyManagement&gt;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>
            <a:extLst>
              <a:ext uri="{FF2B5EF4-FFF2-40B4-BE49-F238E27FC236}">
                <a16:creationId xmlns:a16="http://schemas.microsoft.com/office/drawing/2014/main" id="{DBC7A6CA-8791-F23D-D3FB-C7BABDA9B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Super POM</a:t>
            </a: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84704E26-836C-12D5-C2F0-D1EEBAF1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Convention over configuration. The Super POM is Maven's default POM</a:t>
            </a:r>
          </a:p>
          <a:p>
            <a:pPr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All POMs extend the Super POM unless explicitly set </a:t>
            </a:r>
          </a:p>
          <a:p>
            <a:pPr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The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configuration specified in the Super POM is inherited by the POMs you created for your projects </a:t>
            </a:r>
          </a:p>
          <a:p>
            <a:pPr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Super POM snippet can be found here:</a:t>
            </a:r>
          </a:p>
          <a:p>
            <a:pPr indent="-455613">
              <a:spcBef>
                <a:spcPts val="700"/>
              </a:spcBef>
            </a:pPr>
            <a:r>
              <a:rPr lang="en-US" altLang="en-US" sz="1600" b="1">
                <a:solidFill>
                  <a:srgbClr val="5B5249"/>
                </a:solidFill>
                <a:latin typeface="Courier New" panose="02070309020205020404" pitchFamily="49" charset="0"/>
              </a:rPr>
              <a:t>	</a:t>
            </a:r>
            <a:r>
              <a:rPr lang="en-GB" altLang="en-US" sz="1600" b="1">
                <a:solidFill>
                  <a:srgbClr val="5B5249"/>
                </a:solidFill>
                <a:latin typeface="Courier New" panose="02070309020205020404" pitchFamily="49" charset="0"/>
              </a:rPr>
              <a:t>http://maven.apache.org/guides/introduction/introduction-to-the-pom.html</a:t>
            </a: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>
            <a:extLst>
              <a:ext uri="{FF2B5EF4-FFF2-40B4-BE49-F238E27FC236}">
                <a16:creationId xmlns:a16="http://schemas.microsoft.com/office/drawing/2014/main" id="{9F7F6E19-C7E8-1116-DB2E-CC23319D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Standard directory organization</a:t>
            </a: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32016394-A527-8AA4-EA11-DF37B64AE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36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Having a common directory layout would allow for users familiar with one Maven project to immediately feel at home in another Maven project.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CA816359-D7C2-FDAB-3E23-4A9C546F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4" y="3276600"/>
            <a:ext cx="2681287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6" name="Rectangle 4">
            <a:extLst>
              <a:ext uri="{FF2B5EF4-FFF2-40B4-BE49-F238E27FC236}">
                <a16:creationId xmlns:a16="http://schemas.microsoft.com/office/drawing/2014/main" id="{C03B0602-4CF5-E53F-FC51-19364E69B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1951039"/>
            <a:ext cx="9144000" cy="1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9841863F-91D9-4350-7176-3C17C4BC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2379664"/>
            <a:ext cx="9144000" cy="15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1850CD46-4224-B7F4-8DDA-2CD91BF5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2808289"/>
            <a:ext cx="9144000" cy="1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A4E84132-08C7-A9ED-B08B-7E6FF83B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236914"/>
            <a:ext cx="9144000" cy="15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AD95B197-52F0-25B2-997B-FB9D16DD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665539"/>
            <a:ext cx="9144000" cy="1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2D669C19-FB8C-0045-7557-61536081C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4094164"/>
            <a:ext cx="9144000" cy="15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0D5DED70-EB29-0F6B-F339-D9DA31DC4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4522789"/>
            <a:ext cx="9144000" cy="1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41A7538D-453E-8460-7A30-D913ACFA7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4951414"/>
            <a:ext cx="9144000" cy="15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2D7C8FA2-2EAA-7FD6-4423-E47E7016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380039"/>
            <a:ext cx="9144000" cy="1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Rectangle 13">
            <a:extLst>
              <a:ext uri="{FF2B5EF4-FFF2-40B4-BE49-F238E27FC236}">
                <a16:creationId xmlns:a16="http://schemas.microsoft.com/office/drawing/2014/main" id="{1ECA72D2-063B-B2E1-BD5F-A56143B6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808664"/>
            <a:ext cx="9144000" cy="15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962D1648-3818-76F7-1C84-B8331D87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6237289"/>
            <a:ext cx="9144000" cy="1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73D3F67E-2F61-2CAD-2CBF-EE273728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6665914"/>
            <a:ext cx="9144000" cy="15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08" name="Group 16">
            <a:extLst>
              <a:ext uri="{FF2B5EF4-FFF2-40B4-BE49-F238E27FC236}">
                <a16:creationId xmlns:a16="http://schemas.microsoft.com/office/drawing/2014/main" id="{12EF473E-1C9C-FF56-DFB0-CB187DC3F076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946401"/>
            <a:ext cx="3656013" cy="3681413"/>
            <a:chOff x="816" y="1856"/>
            <a:chExt cx="2303" cy="2319"/>
          </a:xfrm>
        </p:grpSpPr>
        <p:sp>
          <p:nvSpPr>
            <p:cNvPr id="59409" name="Rectangle 17">
              <a:extLst>
                <a:ext uri="{FF2B5EF4-FFF2-40B4-BE49-F238E27FC236}">
                  <a16:creationId xmlns:a16="http://schemas.microsoft.com/office/drawing/2014/main" id="{8EE16359-D38E-9E3C-02E4-27DC9C63A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56"/>
              <a:ext cx="945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src/main/java</a:t>
              </a:r>
            </a:p>
          </p:txBody>
        </p:sp>
        <p:sp>
          <p:nvSpPr>
            <p:cNvPr id="59410" name="Rectangle 18">
              <a:extLst>
                <a:ext uri="{FF2B5EF4-FFF2-40B4-BE49-F238E27FC236}">
                  <a16:creationId xmlns:a16="http://schemas.microsoft.com/office/drawing/2014/main" id="{0B2F8F2F-B730-4C1C-77D6-40D76E864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1856"/>
              <a:ext cx="1357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Application/Library sources</a:t>
              </a:r>
            </a:p>
          </p:txBody>
        </p:sp>
        <p:sp>
          <p:nvSpPr>
            <p:cNvPr id="59411" name="Rectangle 19">
              <a:extLst>
                <a:ext uri="{FF2B5EF4-FFF2-40B4-BE49-F238E27FC236}">
                  <a16:creationId xmlns:a16="http://schemas.microsoft.com/office/drawing/2014/main" id="{3E972D67-1C3E-06A1-D516-24BC08AD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54"/>
              <a:ext cx="945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src/main/resources</a:t>
              </a:r>
            </a:p>
          </p:txBody>
        </p:sp>
        <p:sp>
          <p:nvSpPr>
            <p:cNvPr id="59412" name="Rectangle 20">
              <a:extLst>
                <a:ext uri="{FF2B5EF4-FFF2-40B4-BE49-F238E27FC236}">
                  <a16:creationId xmlns:a16="http://schemas.microsoft.com/office/drawing/2014/main" id="{BC019ABD-370E-5D8B-98B8-7D019460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054"/>
              <a:ext cx="1357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Application/Library resources</a:t>
              </a:r>
            </a:p>
          </p:txBody>
        </p:sp>
        <p:sp>
          <p:nvSpPr>
            <p:cNvPr id="59413" name="Rectangle 21">
              <a:extLst>
                <a:ext uri="{FF2B5EF4-FFF2-40B4-BE49-F238E27FC236}">
                  <a16:creationId xmlns:a16="http://schemas.microsoft.com/office/drawing/2014/main" id="{5D1EA8BA-305C-DB47-642C-0A4F283B4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52"/>
              <a:ext cx="945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src/main/filters</a:t>
              </a:r>
            </a:p>
          </p:txBody>
        </p:sp>
        <p:sp>
          <p:nvSpPr>
            <p:cNvPr id="59414" name="Rectangle 22">
              <a:extLst>
                <a:ext uri="{FF2B5EF4-FFF2-40B4-BE49-F238E27FC236}">
                  <a16:creationId xmlns:a16="http://schemas.microsoft.com/office/drawing/2014/main" id="{31C26C38-784C-EA94-C78F-CF2927C37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252"/>
              <a:ext cx="1357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Resource filter files</a:t>
              </a:r>
            </a:p>
          </p:txBody>
        </p:sp>
        <p:sp>
          <p:nvSpPr>
            <p:cNvPr id="59415" name="Rectangle 23">
              <a:extLst>
                <a:ext uri="{FF2B5EF4-FFF2-40B4-BE49-F238E27FC236}">
                  <a16:creationId xmlns:a16="http://schemas.microsoft.com/office/drawing/2014/main" id="{AD560239-C792-A0A5-93E2-FA9BFFD8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49"/>
              <a:ext cx="945" cy="14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src/main/assembly</a:t>
              </a:r>
            </a:p>
          </p:txBody>
        </p:sp>
        <p:sp>
          <p:nvSpPr>
            <p:cNvPr id="59416" name="Rectangle 24">
              <a:extLst>
                <a:ext uri="{FF2B5EF4-FFF2-40B4-BE49-F238E27FC236}">
                  <a16:creationId xmlns:a16="http://schemas.microsoft.com/office/drawing/2014/main" id="{9B668465-1A05-86D1-C7E1-57AD1C4D7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449"/>
              <a:ext cx="1357" cy="14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Assembly descriptors</a:t>
              </a:r>
            </a:p>
          </p:txBody>
        </p:sp>
        <p:sp>
          <p:nvSpPr>
            <p:cNvPr id="59417" name="Rectangle 25">
              <a:extLst>
                <a:ext uri="{FF2B5EF4-FFF2-40B4-BE49-F238E27FC236}">
                  <a16:creationId xmlns:a16="http://schemas.microsoft.com/office/drawing/2014/main" id="{D8F17701-C34B-16CD-91EA-04AFF71B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8"/>
              <a:ext cx="945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src/main/config</a:t>
              </a:r>
            </a:p>
          </p:txBody>
        </p:sp>
        <p:sp>
          <p:nvSpPr>
            <p:cNvPr id="59418" name="Rectangle 26">
              <a:extLst>
                <a:ext uri="{FF2B5EF4-FFF2-40B4-BE49-F238E27FC236}">
                  <a16:creationId xmlns:a16="http://schemas.microsoft.com/office/drawing/2014/main" id="{20E59318-515F-CF28-B65C-DC154D5C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648"/>
              <a:ext cx="1357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Configuration files</a:t>
              </a:r>
            </a:p>
          </p:txBody>
        </p:sp>
        <p:sp>
          <p:nvSpPr>
            <p:cNvPr id="59419" name="Rectangle 27">
              <a:extLst>
                <a:ext uri="{FF2B5EF4-FFF2-40B4-BE49-F238E27FC236}">
                  <a16:creationId xmlns:a16="http://schemas.microsoft.com/office/drawing/2014/main" id="{A1E14C35-6C3C-F9DC-5425-20FA7DFD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46"/>
              <a:ext cx="945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src/main/webapp</a:t>
              </a:r>
            </a:p>
          </p:txBody>
        </p:sp>
        <p:sp>
          <p:nvSpPr>
            <p:cNvPr id="59420" name="Rectangle 28">
              <a:extLst>
                <a:ext uri="{FF2B5EF4-FFF2-40B4-BE49-F238E27FC236}">
                  <a16:creationId xmlns:a16="http://schemas.microsoft.com/office/drawing/2014/main" id="{8D02F2A6-3FB7-6ECD-F56B-866A60A2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846"/>
              <a:ext cx="1357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Web application sources</a:t>
              </a:r>
            </a:p>
          </p:txBody>
        </p:sp>
        <p:sp>
          <p:nvSpPr>
            <p:cNvPr id="59421" name="Rectangle 29">
              <a:extLst>
                <a:ext uri="{FF2B5EF4-FFF2-40B4-BE49-F238E27FC236}">
                  <a16:creationId xmlns:a16="http://schemas.microsoft.com/office/drawing/2014/main" id="{805D31E0-B5FA-488A-60E6-4C2D0C28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44"/>
              <a:ext cx="945" cy="1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src/test/java</a:t>
              </a:r>
            </a:p>
          </p:txBody>
        </p:sp>
        <p:sp>
          <p:nvSpPr>
            <p:cNvPr id="59422" name="Rectangle 30">
              <a:extLst>
                <a:ext uri="{FF2B5EF4-FFF2-40B4-BE49-F238E27FC236}">
                  <a16:creationId xmlns:a16="http://schemas.microsoft.com/office/drawing/2014/main" id="{452C96BF-078B-FEAB-F53A-40958A71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3044"/>
              <a:ext cx="1357" cy="1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Test sources</a:t>
              </a:r>
            </a:p>
          </p:txBody>
        </p:sp>
        <p:sp>
          <p:nvSpPr>
            <p:cNvPr id="59423" name="Rectangle 31">
              <a:extLst>
                <a:ext uri="{FF2B5EF4-FFF2-40B4-BE49-F238E27FC236}">
                  <a16:creationId xmlns:a16="http://schemas.microsoft.com/office/drawing/2014/main" id="{4A14C5FA-D558-AECE-5327-7F020CADB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41"/>
              <a:ext cx="945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src/test/resources</a:t>
              </a:r>
            </a:p>
          </p:txBody>
        </p:sp>
        <p:sp>
          <p:nvSpPr>
            <p:cNvPr id="59424" name="Rectangle 32">
              <a:extLst>
                <a:ext uri="{FF2B5EF4-FFF2-40B4-BE49-F238E27FC236}">
                  <a16:creationId xmlns:a16="http://schemas.microsoft.com/office/drawing/2014/main" id="{CD3BD0A5-DA47-7CC2-0BD1-E70130226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3241"/>
              <a:ext cx="1357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Test resources</a:t>
              </a:r>
            </a:p>
          </p:txBody>
        </p:sp>
        <p:sp>
          <p:nvSpPr>
            <p:cNvPr id="59425" name="Rectangle 33">
              <a:extLst>
                <a:ext uri="{FF2B5EF4-FFF2-40B4-BE49-F238E27FC236}">
                  <a16:creationId xmlns:a16="http://schemas.microsoft.com/office/drawing/2014/main" id="{2AAC8639-AFA5-3649-1DB0-B35C386F1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39"/>
              <a:ext cx="945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src/test/filters</a:t>
              </a:r>
            </a:p>
          </p:txBody>
        </p:sp>
        <p:sp>
          <p:nvSpPr>
            <p:cNvPr id="59426" name="Rectangle 34">
              <a:extLst>
                <a:ext uri="{FF2B5EF4-FFF2-40B4-BE49-F238E27FC236}">
                  <a16:creationId xmlns:a16="http://schemas.microsoft.com/office/drawing/2014/main" id="{AA7E4E63-345F-A92C-ADB1-681E17FC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3439"/>
              <a:ext cx="1357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Test resource filter files</a:t>
              </a:r>
            </a:p>
          </p:txBody>
        </p:sp>
        <p:sp>
          <p:nvSpPr>
            <p:cNvPr id="59427" name="Rectangle 35">
              <a:extLst>
                <a:ext uri="{FF2B5EF4-FFF2-40B4-BE49-F238E27FC236}">
                  <a16:creationId xmlns:a16="http://schemas.microsoft.com/office/drawing/2014/main" id="{F4CAB4C8-5D6D-58FD-BC20-C21BCFFDB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37"/>
              <a:ext cx="945" cy="14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src/site</a:t>
              </a:r>
            </a:p>
          </p:txBody>
        </p:sp>
        <p:sp>
          <p:nvSpPr>
            <p:cNvPr id="59428" name="Rectangle 36">
              <a:extLst>
                <a:ext uri="{FF2B5EF4-FFF2-40B4-BE49-F238E27FC236}">
                  <a16:creationId xmlns:a16="http://schemas.microsoft.com/office/drawing/2014/main" id="{1ADD3835-1511-495A-13A4-707FF9E31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3637"/>
              <a:ext cx="1357" cy="14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Site</a:t>
              </a:r>
            </a:p>
          </p:txBody>
        </p:sp>
        <p:sp>
          <p:nvSpPr>
            <p:cNvPr id="59429" name="Rectangle 37">
              <a:extLst>
                <a:ext uri="{FF2B5EF4-FFF2-40B4-BE49-F238E27FC236}">
                  <a16:creationId xmlns:a16="http://schemas.microsoft.com/office/drawing/2014/main" id="{0B1D8A2C-0AD2-9ED6-7EB7-15F929FB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36"/>
              <a:ext cx="945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LICENSE.txt</a:t>
              </a:r>
            </a:p>
          </p:txBody>
        </p:sp>
        <p:sp>
          <p:nvSpPr>
            <p:cNvPr id="59430" name="Rectangle 38">
              <a:extLst>
                <a:ext uri="{FF2B5EF4-FFF2-40B4-BE49-F238E27FC236}">
                  <a16:creationId xmlns:a16="http://schemas.microsoft.com/office/drawing/2014/main" id="{8DA72FA7-BEC2-F9B5-71D7-FBEA64061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3836"/>
              <a:ext cx="1357" cy="14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Project's license</a:t>
              </a:r>
            </a:p>
          </p:txBody>
        </p:sp>
        <p:sp>
          <p:nvSpPr>
            <p:cNvPr id="59431" name="Rectangle 39">
              <a:extLst>
                <a:ext uri="{FF2B5EF4-FFF2-40B4-BE49-F238E27FC236}">
                  <a16:creationId xmlns:a16="http://schemas.microsoft.com/office/drawing/2014/main" id="{CADA426E-3D45-603A-F932-FD9894520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4033"/>
              <a:ext cx="945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README.txt</a:t>
              </a:r>
            </a:p>
          </p:txBody>
        </p:sp>
        <p:sp>
          <p:nvSpPr>
            <p:cNvPr id="59432" name="Rectangle 40">
              <a:extLst>
                <a:ext uri="{FF2B5EF4-FFF2-40B4-BE49-F238E27FC236}">
                  <a16:creationId xmlns:a16="http://schemas.microsoft.com/office/drawing/2014/main" id="{E9F181EC-65AD-BD95-9D4A-FE8C8F334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4033"/>
              <a:ext cx="1357" cy="14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800">
                  <a:solidFill>
                    <a:srgbClr val="333333"/>
                  </a:solidFill>
                  <a:latin typeface="Verdana" panose="020B0604030504040204" pitchFamily="34" charset="0"/>
                </a:rPr>
                <a:t>Project's readme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>
            <a:extLst>
              <a:ext uri="{FF2B5EF4-FFF2-40B4-BE49-F238E27FC236}">
                <a16:creationId xmlns:a16="http://schemas.microsoft.com/office/drawing/2014/main" id="{B5CC1B98-03B8-C1E9-964C-9B0E4A90F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Overview of common Goals</a:t>
            </a: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D5E1CA3F-B0F8-D8E5-7185-AC8357A4B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41538"/>
            <a:ext cx="7772400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validate -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validate the project is correct and all necessary information is available</a:t>
            </a:r>
          </a:p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compile -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compile the source code of the project</a:t>
            </a: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test -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test the compiled source code using a suitable unit testing framework. These tests should not require the code be packaged or deployed</a:t>
            </a:r>
            <a:r>
              <a:rPr lang="lv-LV" altLang="en-US">
                <a:solidFill>
                  <a:srgbClr val="5B5249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package -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take the compiled code and package it in its distributable format, such as a JAR</a:t>
            </a:r>
          </a:p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integration-test -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process and deploy the package if necessary into an environment where integration tests can be run</a:t>
            </a: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install -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install the package into the local repository, for use as a dependency in other projects locally</a:t>
            </a: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site –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create documentation for the project. </a:t>
            </a: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b="1">
                <a:solidFill>
                  <a:srgbClr val="5B5249"/>
                </a:solidFill>
                <a:latin typeface="Times New Roman" panose="02020603050405020304" pitchFamily="18" charset="0"/>
              </a:rPr>
              <a:t>deploy - </a:t>
            </a: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done in an integration or release environment, copies the final package to the remote repository for sharing with other developers and projects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>
            <a:extLst>
              <a:ext uri="{FF2B5EF4-FFF2-40B4-BE49-F238E27FC236}">
                <a16:creationId xmlns:a16="http://schemas.microsoft.com/office/drawing/2014/main" id="{A083A7FD-84DA-C44D-0086-1740D54A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Add a dependency</a:t>
            </a: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63909E10-34FE-7300-7E97-623EC730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Add a new dependency in pom.xml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B3CB6DC4-7182-E989-7FE5-6F645656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2708276"/>
            <a:ext cx="4370405" cy="3972499"/>
          </a:xfrm>
          <a:prstGeom prst="rect">
            <a:avLst/>
          </a:prstGeom>
          <a:noFill/>
          <a:ln w="1908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&lt;project&gt;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&lt;modelVersion&gt;4.0.0&lt;/modelVersion&gt;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&lt;groupId&gt;com.web.music&lt;/groupId&gt;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&lt;artifactId&gt;my_project&lt;/artifactId&gt;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&lt;packaging&gt;jar&lt;/packaging&gt;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&lt;version&gt;1&lt;/version&gt;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&lt;name&gt;my_project&lt;/name&gt;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&lt;dependencies&gt;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	&lt;dependency&gt;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lv-LV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&lt;groupId&gt;log4j&lt;/groupId&gt;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lv-LV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&lt;artifactId&gt;log4j&lt;/artifactId&gt;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lv-LV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&lt;version&gt;1.2.17&lt;/version&gt;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</a:rPr>
              <a:t>	&lt;/dependency&gt;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&lt;/dependencies&gt;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    &lt;build/&gt;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&lt;/project&gt;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E9FDE0D2-CD90-3A12-3996-28D3E4D5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457200"/>
            <a:ext cx="7954962" cy="4572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/>
              <a:t>Create a new quickstart app and add StringEscapeUtils dependency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>
            <a:extLst>
              <a:ext uri="{FF2B5EF4-FFF2-40B4-BE49-F238E27FC236}">
                <a16:creationId xmlns:a16="http://schemas.microsoft.com/office/drawing/2014/main" id="{53BE342F-F785-7567-EECA-92EDF1B6C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Maven console output</a:t>
            </a: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DF5360E4-6A5B-2B82-C4B7-EEB496C84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336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5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C:\Temp\my-app&gt;mvn compile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Scanning for projects...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------------------------------------------------------------------------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Building my-app 1.0-SNAPSHOT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------------------------------------------------------------------------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Downloading: http://repo1.maven.org/maven2/log4j/log4j/1.2.1</a:t>
            </a:r>
            <a:r>
              <a:rPr lang="en-US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7</a:t>
            </a: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/log4j-1.2.1</a:t>
            </a:r>
            <a:r>
              <a:rPr lang="en-US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7</a:t>
            </a: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.jar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Downloaded: http://repo1.maven.org/maven2/log4j/log4j/1.2.1</a:t>
            </a:r>
            <a:r>
              <a:rPr lang="en-US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7</a:t>
            </a: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/log4j-1.2.1</a:t>
            </a:r>
            <a:r>
              <a:rPr lang="en-US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7</a:t>
            </a: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.jar (359 KB at 49.4 KB/sec)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Not writing settings - defaults suffice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[INFO] Wrote Eclipse project for "my-app" to C:\</a:t>
            </a:r>
            <a:r>
              <a:rPr lang="lv-LV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Temp</a:t>
            </a:r>
            <a:r>
              <a:rPr lang="en-GB" altLang="en-US" sz="1300" b="1">
                <a:solidFill>
                  <a:srgbClr val="531FFB"/>
                </a:solidFill>
                <a:latin typeface="Courier New" panose="02070309020205020404" pitchFamily="49" charset="0"/>
              </a:rPr>
              <a:t>\my-app.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------------------------------------------------------------------------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BUILD SUCCESS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------------------------------------------------------------------------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Total time: 9.302s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Finished at: Mon Sep 12 19:34:32 EEST 2012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Final Memory: 9M/153M</a:t>
            </a:r>
          </a:p>
          <a:p>
            <a:pPr>
              <a:lnSpc>
                <a:spcPct val="90000"/>
              </a:lnSpc>
              <a:spcBef>
                <a:spcPts val="325"/>
              </a:spcBef>
            </a:pPr>
            <a:r>
              <a:rPr lang="en-GB" altLang="en-US" sz="1300" b="1">
                <a:solidFill>
                  <a:srgbClr val="5B5249"/>
                </a:solidFill>
                <a:latin typeface="Courier New" panose="02070309020205020404" pitchFamily="49" charset="0"/>
              </a:rPr>
              <a:t>[INFO] ------------------------------------------------------------------------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>
            <a:extLst>
              <a:ext uri="{FF2B5EF4-FFF2-40B4-BE49-F238E27FC236}">
                <a16:creationId xmlns:a16="http://schemas.microsoft.com/office/drawing/2014/main" id="{F7BD7663-E2CA-7BB8-E12B-37B7D24D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Local repository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93C52F2A-CE0C-D09F-5884-2DFC8834B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025525" indent="-455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What does M</a:t>
            </a:r>
            <a:r>
              <a:rPr lang="lv-LV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aven</a:t>
            </a: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do with all the dependencies?</a:t>
            </a:r>
          </a:p>
          <a:p>
            <a:pPr indent="-455613">
              <a:lnSpc>
                <a:spcPct val="90000"/>
              </a:lnSpc>
              <a:spcBef>
                <a:spcPts val="600"/>
              </a:spcBef>
            </a:pPr>
            <a:r>
              <a:rPr lang="lv-LV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	</a:t>
            </a:r>
            <a:r>
              <a:rPr lang="lv-LV" altLang="en-US" sz="2400">
                <a:solidFill>
                  <a:srgbClr val="5B5249"/>
                </a:solidFill>
                <a:latin typeface="Wingdings" panose="05000000000000000000" pitchFamily="2" charset="2"/>
              </a:rPr>
              <a:t></a:t>
            </a:r>
            <a:r>
              <a:rPr lang="lv-LV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C:\Documents and Settings\&lt;username&gt;\.m2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rgbClr val="A50021"/>
              </a:buClr>
            </a:pPr>
            <a:endParaRPr lang="lv-LV" altLang="en-US" sz="8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Advantages: No need to keep anything in the repo other than your own source code, saves space in the repo and rebuild / transfer time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rgbClr val="A50021"/>
              </a:buClr>
            </a:pPr>
            <a:endParaRPr lang="lv-LV" altLang="en-US" sz="8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Can download dependencies from a local intranet repo instead of </a:t>
            </a:r>
            <a:r>
              <a:rPr lang="en-US" altLang="en-US" sz="2000" b="1">
                <a:solidFill>
                  <a:srgbClr val="5B5249"/>
                </a:solidFill>
                <a:latin typeface="Courier New" panose="02070309020205020404" pitchFamily="49" charset="0"/>
              </a:rPr>
              <a:t>repo1.maven.org</a:t>
            </a: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, etc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rgbClr val="A50021"/>
              </a:buClr>
            </a:pPr>
            <a:endParaRPr lang="lv-LV" altLang="en-US" sz="8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IntelliJ needs to know the path to the local </a:t>
            </a: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M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aven repository. Therefore the classpath variable </a:t>
            </a:r>
            <a:r>
              <a:rPr lang="en-GB" altLang="en-US" sz="2400" b="1">
                <a:solidFill>
                  <a:srgbClr val="5B5249"/>
                </a:solidFill>
                <a:latin typeface="Courier New" panose="02070309020205020404" pitchFamily="49" charset="0"/>
              </a:rPr>
              <a:t>M2_REPO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  <a:r>
              <a:rPr lang="lv-LV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has to be set</a:t>
            </a: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AC164"/>
              </a:buClr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rgbClr val="5B5249"/>
                </a:solidFill>
                <a:latin typeface="Times New Roman" panose="02020603050405020304" pitchFamily="18" charset="0"/>
              </a:rPr>
              <a:t>Java &gt; Build Path &gt; Classpath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>
            <a:extLst>
              <a:ext uri="{FF2B5EF4-FFF2-40B4-BE49-F238E27FC236}">
                <a16:creationId xmlns:a16="http://schemas.microsoft.com/office/drawing/2014/main" id="{89C531AF-A083-B7A7-1B81-66FAF016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2A3D7A"/>
                </a:solidFill>
                <a:latin typeface="Times New Roman" panose="02020603050405020304" pitchFamily="18" charset="0"/>
              </a:rPr>
              <a:t>Installing JARs to local repository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35218FD-9A3C-4D87-5FC7-30ECC46C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Sometimes 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you need to put</a:t>
            </a: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some specific JARs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in your local repository for use in your builds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The JARs must be placed in the correct place in order for it to be correctly picked up by Maven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To install a JAR in the local repository use the following command: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</a:pPr>
            <a:endParaRPr lang="en-US" altLang="en-US" sz="24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</a:pPr>
            <a:endParaRPr lang="en-US" altLang="en-US" sz="32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Now can include </a:t>
            </a:r>
          </a:p>
          <a:p>
            <a:pPr indent="-455613">
              <a:lnSpc>
                <a:spcPct val="90000"/>
              </a:lnSpc>
              <a:spcBef>
                <a:spcPts val="600"/>
              </a:spcBef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	dependency in </a:t>
            </a:r>
          </a:p>
          <a:p>
            <a:pPr indent="-455613">
              <a:lnSpc>
                <a:spcPct val="90000"/>
              </a:lnSpc>
              <a:spcBef>
                <a:spcPts val="600"/>
              </a:spcBef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	pom.xml: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CB47F4F9-3A7C-7798-B1C5-4C9EE379A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4572000"/>
            <a:ext cx="7648575" cy="520700"/>
          </a:xfrm>
          <a:prstGeom prst="rect">
            <a:avLst/>
          </a:prstGeom>
          <a:noFill/>
          <a:ln w="1260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b="1">
                <a:latin typeface="Courier New" panose="02070309020205020404" pitchFamily="49" charset="0"/>
              </a:rPr>
              <a:t>mvn install:install-file -Dfile=&lt;path-to-file&gt; -DgroupId=</a:t>
            </a:r>
            <a:r>
              <a:rPr lang="en-GB" altLang="en-US" sz="1400" b="1">
                <a:solidFill>
                  <a:srgbClr val="531FFB"/>
                </a:solidFill>
                <a:latin typeface="Courier New" panose="02070309020205020404" pitchFamily="49" charset="0"/>
              </a:rPr>
              <a:t>&lt;group-id&gt;</a:t>
            </a:r>
            <a:r>
              <a:rPr lang="en-GB" altLang="en-US" sz="1400" b="1">
                <a:latin typeface="Courier New" panose="02070309020205020404" pitchFamily="49" charset="0"/>
              </a:rPr>
              <a:t> \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b="1">
                <a:latin typeface="Courier New" panose="02070309020205020404" pitchFamily="49" charset="0"/>
              </a:rPr>
              <a:t>-DartifactId=</a:t>
            </a:r>
            <a:r>
              <a:rPr lang="en-GB" altLang="en-US" sz="1400" b="1">
                <a:solidFill>
                  <a:srgbClr val="531FFB"/>
                </a:solidFill>
                <a:latin typeface="Courier New" panose="02070309020205020404" pitchFamily="49" charset="0"/>
              </a:rPr>
              <a:t>&lt;artifact-id&gt;</a:t>
            </a:r>
            <a:r>
              <a:rPr lang="en-GB" altLang="en-US" sz="1400" b="1">
                <a:latin typeface="Courier New" panose="02070309020205020404" pitchFamily="49" charset="0"/>
              </a:rPr>
              <a:t> -Dversion=</a:t>
            </a:r>
            <a:r>
              <a:rPr lang="en-GB" altLang="en-US" sz="1400" b="1">
                <a:solidFill>
                  <a:srgbClr val="531FFB"/>
                </a:solidFill>
                <a:latin typeface="Courier New" panose="02070309020205020404" pitchFamily="49" charset="0"/>
              </a:rPr>
              <a:t>&lt;version&gt;</a:t>
            </a:r>
            <a:r>
              <a:rPr lang="en-GB" altLang="en-US" sz="1400" b="1">
                <a:latin typeface="Courier New" panose="02070309020205020404" pitchFamily="49" charset="0"/>
              </a:rPr>
              <a:t> -Dpackaging=</a:t>
            </a:r>
            <a:r>
              <a:rPr lang="en-US" altLang="en-US" sz="1400" b="1">
                <a:latin typeface="Courier New" panose="02070309020205020404" pitchFamily="49" charset="0"/>
              </a:rPr>
              <a:t>jar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D4C92791-888B-E709-9A37-1687AB4BD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334000"/>
            <a:ext cx="4692608" cy="1171732"/>
          </a:xfrm>
          <a:prstGeom prst="rect">
            <a:avLst/>
          </a:prstGeom>
          <a:noFill/>
          <a:ln w="1260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b="1">
                <a:latin typeface="Courier New" panose="02070309020205020404" pitchFamily="49" charset="0"/>
              </a:rPr>
              <a:t>&lt;dependency&gt;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b="1">
                <a:latin typeface="Courier New" panose="02070309020205020404" pitchFamily="49" charset="0"/>
              </a:rPr>
              <a:t>    &lt;groupId&gt;</a:t>
            </a:r>
            <a:r>
              <a:rPr lang="en-GB" altLang="en-US" sz="1400" b="1">
                <a:solidFill>
                  <a:srgbClr val="531FFB"/>
                </a:solidFill>
                <a:latin typeface="Courier New" panose="02070309020205020404" pitchFamily="49" charset="0"/>
              </a:rPr>
              <a:t>&lt;group-id&gt;</a:t>
            </a:r>
            <a:r>
              <a:rPr lang="en-GB" altLang="en-US" sz="1400" b="1">
                <a:latin typeface="Courier New" panose="02070309020205020404" pitchFamily="49" charset="0"/>
              </a:rPr>
              <a:t>&lt;/groupId&gt;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</a:t>
            </a:r>
            <a:r>
              <a:rPr lang="en-GB" altLang="en-US" sz="1400" b="1">
                <a:latin typeface="Courier New" panose="02070309020205020404" pitchFamily="49" charset="0"/>
              </a:rPr>
              <a:t>&lt;artifactId&gt;</a:t>
            </a:r>
            <a:r>
              <a:rPr lang="en-GB" altLang="en-US" sz="1400" b="1">
                <a:solidFill>
                  <a:srgbClr val="531FFB"/>
                </a:solidFill>
                <a:latin typeface="Courier New" panose="02070309020205020404" pitchFamily="49" charset="0"/>
              </a:rPr>
              <a:t>&lt;artifact-id&gt;</a:t>
            </a:r>
            <a:r>
              <a:rPr lang="en-GB" altLang="en-US" sz="1400" b="1">
                <a:latin typeface="Courier New" panose="02070309020205020404" pitchFamily="49" charset="0"/>
              </a:rPr>
              <a:t>&lt;/artifactId&gt;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</a:t>
            </a:r>
            <a:r>
              <a:rPr lang="en-GB" altLang="en-US" sz="1400" b="1">
                <a:latin typeface="Courier New" panose="02070309020205020404" pitchFamily="49" charset="0"/>
              </a:rPr>
              <a:t>&lt;version&gt;</a:t>
            </a:r>
            <a:r>
              <a:rPr lang="en-GB" altLang="en-US" sz="1400" b="1">
                <a:solidFill>
                  <a:srgbClr val="531FFB"/>
                </a:solidFill>
                <a:latin typeface="Courier New" panose="02070309020205020404" pitchFamily="49" charset="0"/>
              </a:rPr>
              <a:t>&lt;version&gt;</a:t>
            </a:r>
            <a:r>
              <a:rPr lang="en-GB" altLang="en-US" sz="1400" b="1">
                <a:latin typeface="Courier New" panose="02070309020205020404" pitchFamily="49" charset="0"/>
              </a:rPr>
              <a:t>&lt;/version&gt;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b="1">
                <a:latin typeface="Courier New" panose="02070309020205020404" pitchFamily="49" charset="0"/>
              </a:rPr>
              <a:t>&lt;/dependency&gt;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CA950493-CBD0-5A8E-936C-5C19B303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What is Maven?</a:t>
            </a:r>
          </a:p>
        </p:txBody>
      </p:sp>
      <p:grpSp>
        <p:nvGrpSpPr>
          <p:cNvPr id="37890" name="Group 2">
            <a:extLst>
              <a:ext uri="{FF2B5EF4-FFF2-40B4-BE49-F238E27FC236}">
                <a16:creationId xmlns:a16="http://schemas.microsoft.com/office/drawing/2014/main" id="{5BB4C43C-B478-D402-5F09-6D9FE9FB04DB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222500"/>
            <a:ext cx="5399088" cy="1709738"/>
            <a:chOff x="1202" y="1400"/>
            <a:chExt cx="3401" cy="1077"/>
          </a:xfrm>
        </p:grpSpPr>
        <p:pic>
          <p:nvPicPr>
            <p:cNvPr id="37891" name="Picture 3">
              <a:extLst>
                <a:ext uri="{FF2B5EF4-FFF2-40B4-BE49-F238E27FC236}">
                  <a16:creationId xmlns:a16="http://schemas.microsoft.com/office/drawing/2014/main" id="{4CA90DF3-8E8C-83CD-CE7A-2F173E1F7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1400"/>
              <a:ext cx="2131" cy="1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892" name="Text Box 4">
              <a:extLst>
                <a:ext uri="{FF2B5EF4-FFF2-40B4-BE49-F238E27FC236}">
                  <a16:creationId xmlns:a16="http://schemas.microsoft.com/office/drawing/2014/main" id="{5336F734-B28E-C404-3A41-68A4BAE8C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763"/>
              <a:ext cx="11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500"/>
                </a:spcBef>
              </a:pPr>
              <a:r>
                <a:rPr lang="fr-FR" altLang="en-US" sz="2400" b="1">
                  <a:solidFill>
                    <a:srgbClr val="5B5249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build tool</a:t>
              </a:r>
            </a:p>
          </p:txBody>
        </p:sp>
      </p:grpSp>
      <p:grpSp>
        <p:nvGrpSpPr>
          <p:cNvPr id="37893" name="Group 5">
            <a:extLst>
              <a:ext uri="{FF2B5EF4-FFF2-40B4-BE49-F238E27FC236}">
                <a16:creationId xmlns:a16="http://schemas.microsoft.com/office/drawing/2014/main" id="{EEF8CA12-8B0C-262B-D77F-BC76C8F7BABF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3933825"/>
            <a:ext cx="3525838" cy="2806700"/>
            <a:chOff x="3198" y="2478"/>
            <a:chExt cx="2221" cy="1768"/>
          </a:xfrm>
        </p:grpSpPr>
        <p:pic>
          <p:nvPicPr>
            <p:cNvPr id="37894" name="Picture 6">
              <a:extLst>
                <a:ext uri="{FF2B5EF4-FFF2-40B4-BE49-F238E27FC236}">
                  <a16:creationId xmlns:a16="http://schemas.microsoft.com/office/drawing/2014/main" id="{E9F1960F-9EC3-10C3-03B6-297B51C3C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" y="2783"/>
              <a:ext cx="2177" cy="1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895" name="Text Box 7">
              <a:extLst>
                <a:ext uri="{FF2B5EF4-FFF2-40B4-BE49-F238E27FC236}">
                  <a16:creationId xmlns:a16="http://schemas.microsoft.com/office/drawing/2014/main" id="{08A7E563-035D-A29E-6966-B159BDBFE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478"/>
              <a:ext cx="217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500"/>
                </a:spcBef>
              </a:pPr>
              <a:r>
                <a:rPr lang="fr-FR" altLang="en-US" sz="2400" b="1">
                  <a:solidFill>
                    <a:srgbClr val="5B5249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documentation tool</a:t>
              </a:r>
            </a:p>
          </p:txBody>
        </p:sp>
      </p:grpSp>
      <p:grpSp>
        <p:nvGrpSpPr>
          <p:cNvPr id="37896" name="Group 8">
            <a:extLst>
              <a:ext uri="{FF2B5EF4-FFF2-40B4-BE49-F238E27FC236}">
                <a16:creationId xmlns:a16="http://schemas.microsoft.com/office/drawing/2014/main" id="{7820FE27-10F6-5424-9FD8-B8777C2FA393}"/>
              </a:ext>
            </a:extLst>
          </p:cNvPr>
          <p:cNvGrpSpPr>
            <a:grpSpLocks/>
          </p:cNvGrpSpPr>
          <p:nvPr/>
        </p:nvGrpSpPr>
        <p:grpSpPr bwMode="auto">
          <a:xfrm>
            <a:off x="2136776" y="3933825"/>
            <a:ext cx="4462463" cy="2700338"/>
            <a:chOff x="386" y="2478"/>
            <a:chExt cx="2811" cy="1701"/>
          </a:xfrm>
        </p:grpSpPr>
        <p:pic>
          <p:nvPicPr>
            <p:cNvPr id="37897" name="Picture 9">
              <a:extLst>
                <a:ext uri="{FF2B5EF4-FFF2-40B4-BE49-F238E27FC236}">
                  <a16:creationId xmlns:a16="http://schemas.microsoft.com/office/drawing/2014/main" id="{BCD192E2-9862-1F2A-B1B6-AE0C9D575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2750"/>
              <a:ext cx="1685" cy="1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898" name="Text Box 10">
              <a:extLst>
                <a:ext uri="{FF2B5EF4-FFF2-40B4-BE49-F238E27FC236}">
                  <a16:creationId xmlns:a16="http://schemas.microsoft.com/office/drawing/2014/main" id="{825A5AAD-54D2-9E91-78F8-AD74A7663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2478"/>
              <a:ext cx="28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500"/>
                </a:spcBef>
              </a:pPr>
              <a:r>
                <a:rPr lang="fr-FR" altLang="en-US" sz="2400" b="1">
                  <a:solidFill>
                    <a:srgbClr val="5B5249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dependency management tool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>
            <a:extLst>
              <a:ext uri="{FF2B5EF4-FFF2-40B4-BE49-F238E27FC236}">
                <a16:creationId xmlns:a16="http://schemas.microsoft.com/office/drawing/2014/main" id="{6143A2EC-CBC1-3017-AEED-2544AFFFD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2A3D7A"/>
                </a:solidFill>
                <a:latin typeface="Times New Roman" panose="02020603050405020304" pitchFamily="18" charset="0"/>
              </a:rPr>
              <a:t>Creating project website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E742A843-6DE2-0625-A330-A41DA9BF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80772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Execute </a:t>
            </a:r>
            <a:r>
              <a:rPr lang="en-US" altLang="en-US" sz="2800" b="1">
                <a:solidFill>
                  <a:srgbClr val="0000CC"/>
                </a:solidFill>
                <a:latin typeface="Courier New" panose="02070309020205020404" pitchFamily="49" charset="0"/>
              </a:rPr>
              <a:t>mvn site</a:t>
            </a: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 goal</a:t>
            </a:r>
          </a:p>
          <a:p>
            <a:pPr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Maven will start downloading and creating things left and right</a:t>
            </a:r>
          </a:p>
          <a:p>
            <a:pPr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Eventually in the </a:t>
            </a:r>
            <a:r>
              <a:rPr lang="en-US" altLang="en-US" sz="2600" b="1">
                <a:solidFill>
                  <a:srgbClr val="5B5249"/>
                </a:solidFill>
                <a:latin typeface="Courier New" panose="02070309020205020404" pitchFamily="49" charset="0"/>
              </a:rPr>
              <a:t>\target</a:t>
            </a: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 dir you end up with a </a:t>
            </a:r>
            <a:r>
              <a:rPr lang="en-US" altLang="en-US" sz="2600" b="1">
                <a:solidFill>
                  <a:srgbClr val="5B5249"/>
                </a:solidFill>
                <a:latin typeface="Courier New" panose="02070309020205020404" pitchFamily="49" charset="0"/>
              </a:rPr>
              <a:t>\site</a:t>
            </a: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 dir, with an apache-style project website</a:t>
            </a:r>
          </a:p>
          <a:p>
            <a:pPr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Javadoc, various reports, and custom content can be added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6FE088E-57FD-FB3D-23B9-4282E95B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457200"/>
            <a:ext cx="7954962" cy="4572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/>
              <a:t> run mvn site on jaLabJava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>
            <a:extLst>
              <a:ext uri="{FF2B5EF4-FFF2-40B4-BE49-F238E27FC236}">
                <a16:creationId xmlns:a16="http://schemas.microsoft.com/office/drawing/2014/main" id="{06CA1DF7-20D2-C117-52AB-7810270D3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2A3D7A"/>
                </a:solidFill>
                <a:latin typeface="Times New Roman" panose="02020603050405020304" pitchFamily="18" charset="0"/>
              </a:rPr>
              <a:t>Website features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1F31F397-97F4-D07C-2B74-D37DEAEB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Continuous Integration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Dependencies (</a:t>
            </a:r>
            <a:r>
              <a:rPr lang="lv-LV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JU</a:t>
            </a: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nit is listed)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Issue Tracking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Mailing Lists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Project License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Project Team</a:t>
            </a: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Source Repository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>
            <a:extLst>
              <a:ext uri="{FF2B5EF4-FFF2-40B4-BE49-F238E27FC236}">
                <a16:creationId xmlns:a16="http://schemas.microsoft.com/office/drawing/2014/main" id="{300B9027-47F6-C0BF-C467-B5302D4BD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Using Maven Plugins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7D2DFA1E-AA73-0DEE-CBCB-A53AAD4EF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P</a:t>
            </a:r>
            <a:r>
              <a:rPr lang="en-GB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lugins in Maven 2.0 look much like a dependency</a:t>
            </a:r>
          </a:p>
          <a:p>
            <a:pPr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For example, configure the Java compiler </a:t>
            </a:r>
          </a:p>
          <a:p>
            <a:pPr indent="-455613">
              <a:spcBef>
                <a:spcPts val="700"/>
              </a:spcBef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	</a:t>
            </a:r>
            <a:r>
              <a:rPr lang="en-GB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to allow </a:t>
            </a:r>
          </a:p>
          <a:p>
            <a:pPr indent="-455613">
              <a:spcBef>
                <a:spcPts val="700"/>
              </a:spcBef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	</a:t>
            </a:r>
            <a:r>
              <a:rPr lang="en-GB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JDK </a:t>
            </a:r>
            <a:r>
              <a:rPr lang="lv-LV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6.0</a:t>
            </a:r>
            <a:r>
              <a:rPr lang="en-GB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  <a:p>
            <a:pPr indent="-455613">
              <a:spcBef>
                <a:spcPts val="700"/>
              </a:spcBef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	</a:t>
            </a:r>
            <a:r>
              <a:rPr lang="en-GB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sources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0945F524-23D4-CDEF-9B0C-026DCCB9D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1" y="3898901"/>
            <a:ext cx="5349839" cy="2895281"/>
          </a:xfrm>
          <a:prstGeom prst="rect">
            <a:avLst/>
          </a:prstGeom>
          <a:noFill/>
          <a:ln w="1260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...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&lt;build&gt;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&lt;plugins&gt;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&lt;plugin&gt;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  &lt;groupId&gt;org.apache.maven.plugins&lt;/groupId&gt;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  &lt;artifactId&gt;maven-compiler-plugin&lt;/artifactId&gt;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  &lt;configuration&gt;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    &lt;source&gt;1.</a:t>
            </a:r>
            <a:r>
              <a:rPr lang="lv-LV" altLang="en-US" sz="1300" b="1">
                <a:latin typeface="Courier New" panose="02070309020205020404" pitchFamily="49" charset="0"/>
              </a:rPr>
              <a:t>6</a:t>
            </a:r>
            <a:r>
              <a:rPr lang="en-GB" altLang="en-US" sz="1300" b="1">
                <a:latin typeface="Courier New" panose="02070309020205020404" pitchFamily="49" charset="0"/>
              </a:rPr>
              <a:t>&lt;/source&gt;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    &lt;target&gt;1.</a:t>
            </a:r>
            <a:r>
              <a:rPr lang="lv-LV" altLang="en-US" sz="1300" b="1">
                <a:latin typeface="Courier New" panose="02070309020205020404" pitchFamily="49" charset="0"/>
              </a:rPr>
              <a:t>6</a:t>
            </a:r>
            <a:r>
              <a:rPr lang="en-GB" altLang="en-US" sz="1300" b="1">
                <a:latin typeface="Courier New" panose="02070309020205020404" pitchFamily="49" charset="0"/>
              </a:rPr>
              <a:t>&lt;/target&gt;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  &lt;/configuration&gt;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  &lt;/plugin&gt;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  &lt;/plugins&gt;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&lt;/build&gt;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3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>
            <a:extLst>
              <a:ext uri="{FF2B5EF4-FFF2-40B4-BE49-F238E27FC236}">
                <a16:creationId xmlns:a16="http://schemas.microsoft.com/office/drawing/2014/main" id="{706A121A-E3FB-47E9-274F-D9963105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2A3D7A"/>
                </a:solidFill>
                <a:latin typeface="Times New Roman" panose="02020603050405020304" pitchFamily="18" charset="0"/>
              </a:rPr>
              <a:t>Good things about Maven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772455E-3573-78C8-B255-B46703792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330450"/>
            <a:ext cx="3814763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Standardization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Reuse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Dependency management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Build lifecycle management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Large existing repository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IDE aware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One directory layout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A single way to define dependencies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Setting up a project is really fast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Transitive dependencies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Common build structure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Use of remote repository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Web site generation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7FB65B3A-B291-78E2-47A1-CD6A7B5EA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4" y="2330450"/>
            <a:ext cx="3957637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Build best practices enforcement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Automated build of application 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Works well with distributed teams 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All artifacts are versioned and are stored in a repository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Build process is standardized for all projects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A lot of goals are available 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It provides quality project information with generated site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Easy to learn and use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Makes the build process much easier at the project level 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Promotes modular design of code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>
                <a:solidFill>
                  <a:srgbClr val="5B5249"/>
                </a:solidFill>
                <a:latin typeface="Times New Roman" panose="02020603050405020304" pitchFamily="18" charset="0"/>
              </a:rPr>
              <a:t>Many, many templates!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>
            <a:extLst>
              <a:ext uri="{FF2B5EF4-FFF2-40B4-BE49-F238E27FC236}">
                <a16:creationId xmlns:a16="http://schemas.microsoft.com/office/drawing/2014/main" id="{B2CF0A5D-F730-31F6-E153-570D44FB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Alternatives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0D499FD8-AFE4-B659-0618-6AE681B22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There are also alternative build tools</a:t>
            </a: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59A7EC17-C97C-D80F-CF50-7A85B6DF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781300"/>
            <a:ext cx="2016125" cy="877888"/>
          </a:xfrm>
          <a:prstGeom prst="rect">
            <a:avLst/>
          </a:prstGeom>
          <a:noFill/>
          <a:ln w="936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36" name="Picture 4">
            <a:extLst>
              <a:ext uri="{FF2B5EF4-FFF2-40B4-BE49-F238E27FC236}">
                <a16:creationId xmlns:a16="http://schemas.microsoft.com/office/drawing/2014/main" id="{BC9BDEF6-7C16-E1D5-76E9-055D674EC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852864"/>
            <a:ext cx="2016125" cy="1089025"/>
          </a:xfrm>
          <a:prstGeom prst="rect">
            <a:avLst/>
          </a:prstGeom>
          <a:noFill/>
          <a:ln w="936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96947F43-0E7E-A7CC-8644-4D27D11F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2822575"/>
            <a:ext cx="6019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An up-and-coming star in the build world. </a:t>
            </a:r>
          </a:p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Groovy, Ant and Ivy combined.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CCB0865F-1B50-61F3-6431-0C06D90D6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4149726"/>
            <a:ext cx="62531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Ruby Java building with Maven repositories</a:t>
            </a: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5F46756F-EC83-8EC8-0C7F-F42CD890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6521451"/>
            <a:ext cx="585959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http://www.streamhead.com/maven-alternatives/ </a:t>
            </a:r>
          </a:p>
        </p:txBody>
      </p:sp>
      <p:pic>
        <p:nvPicPr>
          <p:cNvPr id="69640" name="Picture 8">
            <a:extLst>
              <a:ext uri="{FF2B5EF4-FFF2-40B4-BE49-F238E27FC236}">
                <a16:creationId xmlns:a16="http://schemas.microsoft.com/office/drawing/2014/main" id="{E454BDE0-DF48-F76F-CA8A-6C505D7D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5084764"/>
            <a:ext cx="1836738" cy="1355725"/>
          </a:xfrm>
          <a:prstGeom prst="rect">
            <a:avLst/>
          </a:prstGeom>
          <a:noFill/>
          <a:ln w="936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41" name="Rectangle 9">
            <a:extLst>
              <a:ext uri="{FF2B5EF4-FFF2-40B4-BE49-F238E27FC236}">
                <a16:creationId xmlns:a16="http://schemas.microsoft.com/office/drawing/2014/main" id="{98C0226A-DD40-E5FA-25AF-8D44ABE9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5300663"/>
            <a:ext cx="44767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400"/>
              <a:t>The agile dependency manager from Apache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>
            <a:extLst>
              <a:ext uri="{FF2B5EF4-FFF2-40B4-BE49-F238E27FC236}">
                <a16:creationId xmlns:a16="http://schemas.microsoft.com/office/drawing/2014/main" id="{D6A75705-A6DC-A418-832F-D1A48BEC6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2A3D7A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9032855A-5276-DACF-5D9D-1A01DE5E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buClr>
                <a:srgbClr val="A50021"/>
              </a:buClr>
            </a:pPr>
            <a:endParaRPr lang="en-US" altLang="en-US" sz="10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Maven Home</a:t>
            </a:r>
          </a:p>
          <a:p>
            <a:pPr indent="-455613">
              <a:lnSpc>
                <a:spcPct val="9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5B524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http://maven.apache.org/</a:t>
            </a:r>
            <a:r>
              <a:rPr lang="en-US" altLang="en-US" sz="1600" b="1">
                <a:solidFill>
                  <a:srgbClr val="5B524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250"/>
              </a:spcBef>
              <a:buClr>
                <a:srgbClr val="A50021"/>
              </a:buClr>
            </a:pPr>
            <a:endParaRPr lang="en-US" altLang="en-US" sz="1000" b="1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333333"/>
                </a:solidFill>
                <a:latin typeface="Times New Roman" panose="02020603050405020304" pitchFamily="18" charset="0"/>
              </a:rPr>
              <a:t>Maven Getting Started Guide</a:t>
            </a: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</a:p>
          <a:p>
            <a:pPr indent="-455613">
              <a:lnSpc>
                <a:spcPct val="90000"/>
              </a:lnSpc>
              <a:spcBef>
                <a:spcPts val="400"/>
              </a:spcBef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	http://maven.apache.org/guides/getting-started/index.html</a:t>
            </a:r>
            <a:r>
              <a:rPr lang="en-US" altLang="en-US" sz="1600" b="1">
                <a:solidFill>
                  <a:srgbClr val="5B524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250"/>
              </a:spcBef>
              <a:buClr>
                <a:srgbClr val="A50021"/>
              </a:buClr>
            </a:pPr>
            <a:endParaRPr lang="en-US" altLang="en-US" sz="1000" b="1">
              <a:solidFill>
                <a:srgbClr val="5B5249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Steps for creating a Maven-based Website</a:t>
            </a:r>
          </a:p>
          <a:p>
            <a:pPr indent="-455613">
              <a:lnSpc>
                <a:spcPct val="90000"/>
              </a:lnSpc>
              <a:spcBef>
                <a:spcPts val="350"/>
              </a:spcBef>
            </a:pP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	http://www.javaworld.com/javaworld/jw-02-2006/jw-0227-maven_p.html</a:t>
            </a:r>
          </a:p>
          <a:p>
            <a:pPr indent="-455613">
              <a:lnSpc>
                <a:spcPct val="90000"/>
              </a:lnSpc>
              <a:spcBef>
                <a:spcPts val="300"/>
              </a:spcBef>
            </a:pPr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Maven 3 Plugins Project</a:t>
            </a:r>
          </a:p>
          <a:p>
            <a:pPr indent="-455613">
              <a:lnSpc>
                <a:spcPct val="90000"/>
              </a:lnSpc>
              <a:spcBef>
                <a:spcPts val="350"/>
              </a:spcBef>
            </a:pPr>
            <a:r>
              <a:rPr lang="en-US" altLang="en-US" sz="1400">
                <a:solidFill>
                  <a:srgbClr val="5B524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5B5249"/>
                </a:solidFill>
                <a:latin typeface="Courier New" panose="02070309020205020404" pitchFamily="49" charset="0"/>
              </a:rPr>
              <a:t>http://mojo.codehaus.org/ </a:t>
            </a:r>
          </a:p>
          <a:p>
            <a:pPr>
              <a:lnSpc>
                <a:spcPct val="90000"/>
              </a:lnSpc>
              <a:spcBef>
                <a:spcPts val="250"/>
              </a:spcBef>
              <a:buClr>
                <a:srgbClr val="A50021"/>
              </a:buClr>
            </a:pPr>
            <a:endParaRPr lang="en-US" altLang="en-US" sz="1000" b="1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endParaRPr lang="en-US" altLang="en-US" sz="2400" b="1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>
            <a:extLst>
              <a:ext uri="{FF2B5EF4-FFF2-40B4-BE49-F238E27FC236}">
                <a16:creationId xmlns:a16="http://schemas.microsoft.com/office/drawing/2014/main" id="{F9F2F884-CDBE-C7C6-57F3-806F76E96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58738"/>
            <a:ext cx="9285288" cy="633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en-US"/>
              <a:t>Where to install maven? </a:t>
            </a:r>
          </a:p>
          <a:p>
            <a:r>
              <a:rPr lang="en-US" altLang="en-US"/>
              <a:t>https://maven.apache.org/guides/getting-started/maven-in-five-minutes.html</a:t>
            </a:r>
          </a:p>
          <a:p>
            <a:endParaRPr lang="en-US" altLang="en-US"/>
          </a:p>
          <a:p>
            <a:r>
              <a:rPr lang="en-US" altLang="en-US"/>
              <a:t>why modelVersion in a maven file?</a:t>
            </a:r>
          </a:p>
          <a:p>
            <a:r>
              <a:rPr lang="en-US" altLang="en-US"/>
              <a:t>http://stackoverflow.com/questions/19759338/why-modelversion-of-pom-xml-is-necessary-and-always-set-to-4-0-0</a:t>
            </a:r>
          </a:p>
          <a:p>
            <a:endParaRPr lang="en-US" altLang="en-US"/>
          </a:p>
          <a:p>
            <a:r>
              <a:rPr lang="en-US" altLang="en-US"/>
              <a:t>mvn archetype:generate -DgroupId=edu.uchicago.gerber.ajava -DartifactId=maven02 -DarchetypeArtifactId=maven-archetype-quickstart -DinteractiveMode=false</a:t>
            </a:r>
          </a:p>
          <a:p>
            <a:endParaRPr lang="en-US" altLang="en-US"/>
          </a:p>
          <a:p>
            <a:r>
              <a:rPr lang="en-US" altLang="en-US"/>
              <a:t>StringEscapeUtils</a:t>
            </a:r>
          </a:p>
          <a:p>
            <a:endParaRPr lang="en-US" altLang="en-US"/>
          </a:p>
          <a:p>
            <a:r>
              <a:rPr lang="en-US" altLang="en-US"/>
              <a:t>https://maven.apache.org/guides/getting-started/maven-in-five-minutes.html</a:t>
            </a:r>
          </a:p>
          <a:p>
            <a:endParaRPr lang="en-US" altLang="en-US"/>
          </a:p>
          <a:p>
            <a:r>
              <a:rPr lang="en-US" altLang="en-US"/>
              <a:t>&lt;p&gt;Hello from Html.&lt;/p&gt;</a:t>
            </a:r>
          </a:p>
          <a:p>
            <a:endParaRPr lang="en-US" altLang="en-US"/>
          </a:p>
          <a:p>
            <a:r>
              <a:rPr lang="en-US" altLang="en-US"/>
              <a:t>StringEscapeUtils.escapeHtml4(paragraph);</a:t>
            </a:r>
          </a:p>
          <a:p>
            <a:endParaRPr lang="en-US" altLang="en-US"/>
          </a:p>
          <a:p>
            <a:r>
              <a:rPr lang="en-US" altLang="en-US"/>
              <a:t>use site to generate documentation</a:t>
            </a:r>
          </a:p>
          <a:p>
            <a:endParaRPr lang="en-US" altLang="en-US"/>
          </a:p>
          <a:p>
            <a:r>
              <a:rPr lang="en-US" altLang="en-US"/>
              <a:t>http://books.sonatype.com/mvnref-book/reference/site-generation-sect-custom-descript.html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DA0733B3-EABB-F740-768A-472DE8C33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2A3D7A"/>
                </a:solidFill>
                <a:latin typeface="Times New Roman" panose="02020603050405020304" pitchFamily="18" charset="0"/>
              </a:rPr>
              <a:t>Maven makes your builds boring…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66CA286F-9E1B-53C8-EE5B-5A348380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7772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5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endParaRPr lang="en-US" altLang="en-US" sz="28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5B5249"/>
                </a:solidFill>
                <a:latin typeface="Times New Roman" panose="02020603050405020304" pitchFamily="18" charset="0"/>
              </a:rPr>
              <a:t>Building projects should be easy and standardized. You should not be spending a substantial amount of your project time on builds. Builds should just work!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3F56E665-32DD-13FB-8F02-34490E2E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495800"/>
            <a:ext cx="25812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806E0D0F-1B33-5AE8-6E2A-E416185C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Benefits of Maven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B90794DD-3B0E-5179-5F96-2D16087A4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3000">
                <a:solidFill>
                  <a:srgbClr val="5B5249"/>
                </a:solidFill>
                <a:latin typeface="Times New Roman" panose="02020603050405020304" pitchFamily="18" charset="0"/>
              </a:rPr>
              <a:t>Portability and Standardization </a:t>
            </a:r>
          </a:p>
          <a:p>
            <a:pPr>
              <a:spcBef>
                <a:spcPts val="75"/>
              </a:spcBef>
              <a:buClr>
                <a:srgbClr val="A50021"/>
              </a:buClr>
            </a:pPr>
            <a:endParaRPr lang="en-US" altLang="en-US" sz="3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3000">
                <a:solidFill>
                  <a:srgbClr val="5B5249"/>
                </a:solidFill>
                <a:latin typeface="Times New Roman" panose="02020603050405020304" pitchFamily="18" charset="0"/>
              </a:rPr>
              <a:t>Fast and easy to set up a powerful build process</a:t>
            </a:r>
          </a:p>
          <a:p>
            <a:pPr>
              <a:spcBef>
                <a:spcPts val="75"/>
              </a:spcBef>
              <a:buClr>
                <a:srgbClr val="A50021"/>
              </a:buClr>
            </a:pPr>
            <a:endParaRPr lang="en-US" altLang="en-US" sz="3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3000">
                <a:solidFill>
                  <a:srgbClr val="5B5249"/>
                </a:solidFill>
                <a:latin typeface="Times New Roman" panose="02020603050405020304" pitchFamily="18" charset="0"/>
              </a:rPr>
              <a:t>Dependency management (automatic downloads)</a:t>
            </a:r>
          </a:p>
          <a:p>
            <a:pPr>
              <a:spcBef>
                <a:spcPts val="75"/>
              </a:spcBef>
              <a:buClr>
                <a:srgbClr val="A50021"/>
              </a:buClr>
            </a:pPr>
            <a:endParaRPr lang="en-US" altLang="en-US" sz="3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3000">
                <a:solidFill>
                  <a:srgbClr val="5B5249"/>
                </a:solidFill>
                <a:latin typeface="Times New Roman" panose="02020603050405020304" pitchFamily="18" charset="0"/>
              </a:rPr>
              <a:t>Project website generation, Javadoc </a:t>
            </a:r>
          </a:p>
          <a:p>
            <a:pPr>
              <a:spcBef>
                <a:spcPts val="75"/>
              </a:spcBef>
              <a:buClr>
                <a:srgbClr val="A50021"/>
              </a:buClr>
            </a:pPr>
            <a:endParaRPr lang="en-US" altLang="en-US" sz="3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3000">
                <a:solidFill>
                  <a:srgbClr val="5B5249"/>
                </a:solidFill>
                <a:latin typeface="Times New Roman" panose="02020603050405020304" pitchFamily="18" charset="0"/>
              </a:rPr>
              <a:t>Continuous Integration Server automatic</a:t>
            </a:r>
          </a:p>
          <a:p>
            <a:pPr>
              <a:spcBef>
                <a:spcPts val="75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US" altLang="en-US" sz="3000">
                <a:solidFill>
                  <a:srgbClr val="5B5249"/>
                </a:solidFill>
                <a:latin typeface="Times New Roman" panose="02020603050405020304" pitchFamily="18" charset="0"/>
              </a:rPr>
              <a:t>Very useful for TDD and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B47981CF-2E10-B75F-CE00-7DEACA4D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>
                <a:solidFill>
                  <a:srgbClr val="2A3D7A"/>
                </a:solidFill>
                <a:latin typeface="Times New Roman" panose="02020603050405020304" pitchFamily="18" charset="0"/>
              </a:rPr>
              <a:t>Installation and Setup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F102F6AB-8293-5180-4F10-1CF285D7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01850"/>
            <a:ext cx="77724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Download Maven from </a:t>
            </a:r>
            <a:r>
              <a:rPr lang="en-GB" altLang="en-US" sz="2000" b="1">
                <a:solidFill>
                  <a:srgbClr val="000066"/>
                </a:solidFill>
                <a:latin typeface="Courier New" panose="02070309020205020404" pitchFamily="49" charset="0"/>
                <a:hlinkClick r:id="rId3"/>
              </a:rPr>
              <a:t>http://maven.apache.org/</a:t>
            </a:r>
          </a:p>
          <a:p>
            <a:pPr>
              <a:spcBef>
                <a:spcPts val="150"/>
              </a:spcBef>
              <a:buClr>
                <a:srgbClr val="A50021"/>
              </a:buClr>
            </a:pPr>
            <a:endParaRPr lang="en-GB" altLang="en-US" sz="6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Unzip the distribution</a:t>
            </a:r>
          </a:p>
          <a:p>
            <a:pPr>
              <a:spcBef>
                <a:spcPts val="150"/>
              </a:spcBef>
              <a:buClr>
                <a:srgbClr val="A50021"/>
              </a:buClr>
            </a:pPr>
            <a:endParaRPr lang="en-GB" altLang="en-US" sz="6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Create environment variable </a:t>
            </a:r>
            <a:r>
              <a:rPr lang="en-GB" altLang="en-US" sz="2400" b="1">
                <a:solidFill>
                  <a:srgbClr val="5B5249"/>
                </a:solidFill>
                <a:latin typeface="Courier New" panose="02070309020205020404" pitchFamily="49" charset="0"/>
              </a:rPr>
              <a:t>M2_HOME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, which points to Maven directory, e.g. </a:t>
            </a:r>
            <a:r>
              <a:rPr lang="en-GB" altLang="en-US" sz="2000" b="1">
                <a:solidFill>
                  <a:srgbClr val="5B5249"/>
                </a:solidFill>
                <a:latin typeface="Courier New" panose="02070309020205020404" pitchFamily="49" charset="0"/>
              </a:rPr>
              <a:t>c:\tools\</a:t>
            </a:r>
            <a:r>
              <a:rPr lang="lv-LV" altLang="en-US" sz="2000" b="1">
                <a:solidFill>
                  <a:srgbClr val="5B5249"/>
                </a:solidFill>
                <a:latin typeface="Courier New" panose="02070309020205020404" pitchFamily="49" charset="0"/>
              </a:rPr>
              <a:t>apache-maven-3.1.0</a:t>
            </a:r>
          </a:p>
          <a:p>
            <a:pPr>
              <a:spcBef>
                <a:spcPts val="150"/>
              </a:spcBef>
              <a:buClr>
                <a:srgbClr val="A50021"/>
              </a:buClr>
            </a:pPr>
            <a:endParaRPr lang="en-GB" altLang="en-US" sz="600">
              <a:solidFill>
                <a:srgbClr val="5B5249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Add Maven’s </a:t>
            </a:r>
            <a:r>
              <a:rPr lang="en-GB" altLang="en-US" sz="2400" b="1">
                <a:solidFill>
                  <a:srgbClr val="5B52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directory to</a:t>
            </a:r>
            <a:r>
              <a:rPr lang="lv-LV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System Variable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b="1">
                <a:solidFill>
                  <a:srgbClr val="5B5249"/>
                </a:solidFill>
                <a:latin typeface="Courier New" panose="02070309020205020404" pitchFamily="49" charset="0"/>
              </a:rPr>
              <a:t>P</a:t>
            </a:r>
            <a:r>
              <a:rPr lang="lv-LV" altLang="en-US" sz="2400" b="1">
                <a:solidFill>
                  <a:srgbClr val="5B5249"/>
                </a:solidFill>
                <a:latin typeface="Courier New" panose="02070309020205020404" pitchFamily="49" charset="0"/>
              </a:rPr>
              <a:t>ath</a:t>
            </a:r>
          </a:p>
          <a:p>
            <a:pPr>
              <a:spcBef>
                <a:spcPts val="150"/>
              </a:spcBef>
              <a:buClr>
                <a:srgbClr val="A50021"/>
              </a:buClr>
            </a:pPr>
            <a:endParaRPr lang="en-GB" altLang="en-US" sz="600" b="1">
              <a:solidFill>
                <a:srgbClr val="5B5249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Ensure </a:t>
            </a:r>
            <a:r>
              <a:rPr lang="en-GB" altLang="en-US" sz="2400" b="1">
                <a:solidFill>
                  <a:srgbClr val="5B5249"/>
                </a:solidFill>
                <a:latin typeface="Courier New" panose="02070309020205020404" pitchFamily="49" charset="0"/>
              </a:rPr>
              <a:t>JAVA_HOME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is set to JDK</a:t>
            </a:r>
          </a:p>
          <a:p>
            <a:pPr>
              <a:spcBef>
                <a:spcPts val="150"/>
              </a:spcBef>
              <a:buClr>
                <a:srgbClr val="A50021"/>
              </a:buClr>
            </a:pPr>
            <a:endParaRPr lang="en-GB" altLang="en-US" sz="600">
              <a:solidFill>
                <a:srgbClr val="5B5249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A50021"/>
              </a:buClr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Run </a:t>
            </a:r>
            <a:r>
              <a:rPr lang="en-GB" altLang="en-US" sz="2000" b="1">
                <a:solidFill>
                  <a:srgbClr val="5B5249"/>
                </a:solidFill>
                <a:latin typeface="Courier New" panose="02070309020205020404" pitchFamily="49" charset="0"/>
              </a:rPr>
              <a:t>mvn –version</a:t>
            </a:r>
            <a:r>
              <a:rPr lang="en-GB" altLang="en-US" sz="2400">
                <a:solidFill>
                  <a:srgbClr val="5B5249"/>
                </a:solidFill>
                <a:latin typeface="Times New Roman" panose="02020603050405020304" pitchFamily="18" charset="0"/>
              </a:rPr>
              <a:t> to test install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0A1ADCC8-B834-6D9C-32FB-FE2AFF83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9" y="5732463"/>
            <a:ext cx="7337563" cy="1017844"/>
          </a:xfrm>
          <a:prstGeom prst="rect">
            <a:avLst/>
          </a:prstGeom>
          <a:noFill/>
          <a:ln w="12600" cap="sq">
            <a:solidFill>
              <a:srgbClr val="5B524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500" b="1">
                <a:solidFill>
                  <a:srgbClr val="5B5249"/>
                </a:solidFill>
                <a:latin typeface="Courier New" panose="02070309020205020404" pitchFamily="49" charset="0"/>
              </a:rPr>
              <a:t>C:\Users\alina.vasiljeva&gt;mvn -version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500" b="1">
                <a:solidFill>
                  <a:srgbClr val="5B5249"/>
                </a:solidFill>
                <a:latin typeface="Courier New" panose="02070309020205020404" pitchFamily="49" charset="0"/>
              </a:rPr>
              <a:t>Apache Maven 3.1.0 (893ca28a1da9d5f51ac03827af98bb730128f9f2;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500" b="1">
                <a:solidFill>
                  <a:srgbClr val="5B5249"/>
                </a:solidFill>
                <a:latin typeface="Courier New" panose="02070309020205020404" pitchFamily="49" charset="0"/>
              </a:rPr>
              <a:t>2013-06-28 05:15:32+0300)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500" b="1">
                <a:solidFill>
                  <a:srgbClr val="5B5249"/>
                </a:solidFill>
                <a:latin typeface="Courier New" panose="02070309020205020404" pitchFamily="49" charset="0"/>
              </a:rPr>
              <a:t>Maven home: C:\tools\apache-maven-3.1.0\bin\..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9482-8B8F-954B-1985-6CD8946ECB5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8A4F0C1-DDBE-4EDA-A6A2-96616027D40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985" name="Text Box 1">
            <a:extLst>
              <a:ext uri="{FF2B5EF4-FFF2-40B4-BE49-F238E27FC236}">
                <a16:creationId xmlns:a16="http://schemas.microsoft.com/office/drawing/2014/main" id="{1F83459B-BCB2-5B92-6FAF-D5CCB27B5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Maven Background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7FFE1B4D-3A58-6538-D56E-2BB81D9C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Is a Java build tool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“project management and comprehension tool”</a:t>
            </a:r>
          </a:p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An Apache Project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Mostly sponsored by Sonatype</a:t>
            </a:r>
          </a:p>
          <a:p>
            <a:pPr>
              <a:lnSpc>
                <a:spcPct val="80000"/>
              </a:lnSpc>
              <a:spcBef>
                <a:spcPts val="6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500">
                <a:latin typeface="Calibri" panose="020F0502020204030204" pitchFamily="34" charset="0"/>
              </a:rPr>
              <a:t>History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Maven 1 (2003)</a:t>
            </a:r>
          </a:p>
          <a:p>
            <a:pPr lvl="2">
              <a:lnSpc>
                <a:spcPct val="80000"/>
              </a:lnSpc>
              <a:spcBef>
                <a:spcPts val="4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900">
                <a:latin typeface="Calibri" panose="020F0502020204030204" pitchFamily="34" charset="0"/>
              </a:rPr>
              <a:t>Very Ugly</a:t>
            </a:r>
          </a:p>
          <a:p>
            <a:pPr lvl="2">
              <a:lnSpc>
                <a:spcPct val="80000"/>
              </a:lnSpc>
              <a:spcBef>
                <a:spcPts val="4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900">
                <a:latin typeface="Calibri" panose="020F0502020204030204" pitchFamily="34" charset="0"/>
              </a:rPr>
              <a:t>Used in Stack 1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Maven 2 (2005)</a:t>
            </a:r>
          </a:p>
          <a:p>
            <a:pPr lvl="2">
              <a:lnSpc>
                <a:spcPct val="80000"/>
              </a:lnSpc>
              <a:spcBef>
                <a:spcPts val="4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900">
                <a:latin typeface="Calibri" panose="020F0502020204030204" pitchFamily="34" charset="0"/>
              </a:rPr>
              <a:t>Complete rewrite</a:t>
            </a:r>
          </a:p>
          <a:p>
            <a:pPr lvl="2">
              <a:lnSpc>
                <a:spcPct val="80000"/>
              </a:lnSpc>
              <a:spcBef>
                <a:spcPts val="4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900">
                <a:latin typeface="Calibri" panose="020F0502020204030204" pitchFamily="34" charset="0"/>
              </a:rPr>
              <a:t>Not backwards Compatible</a:t>
            </a:r>
          </a:p>
          <a:p>
            <a:pPr lvl="2">
              <a:lnSpc>
                <a:spcPct val="80000"/>
              </a:lnSpc>
              <a:spcBef>
                <a:spcPts val="4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900">
                <a:latin typeface="Calibri" panose="020F0502020204030204" pitchFamily="34" charset="0"/>
              </a:rPr>
              <a:t>Used in Stack 2.0,2.1,2.2,3.0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latin typeface="Calibri" panose="020F0502020204030204" pitchFamily="34" charset="0"/>
              </a:rPr>
              <a:t>Maven 3 (2010)</a:t>
            </a:r>
          </a:p>
          <a:p>
            <a:pPr lvl="2">
              <a:lnSpc>
                <a:spcPct val="80000"/>
              </a:lnSpc>
              <a:spcBef>
                <a:spcPts val="4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900">
                <a:latin typeface="Calibri" panose="020F0502020204030204" pitchFamily="34" charset="0"/>
              </a:rPr>
              <a:t>Same as Maven 2 but more stable</a:t>
            </a:r>
          </a:p>
          <a:p>
            <a:pPr lvl="2">
              <a:lnSpc>
                <a:spcPct val="80000"/>
              </a:lnSpc>
              <a:spcBef>
                <a:spcPts val="4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900">
                <a:latin typeface="Calibri" panose="020F0502020204030204" pitchFamily="34" charset="0"/>
              </a:rPr>
              <a:t>Used in Stack 2.3, 3.1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1407-13A7-035D-6D83-B75459BBA2E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DFD2A9D-1801-418B-9F35-9279AA496BE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5203F771-98DA-22E0-B432-2CF2A6D3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The Maven Mindset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FD6D1888-04BE-4C1D-43D5-35DE569B1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All build systems are essentially the same: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Compile Source code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Link resources and dependencies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Compile and Run Tests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Package Project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Deploy Project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Cleanup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</a:pPr>
            <a:endParaRPr lang="en-US" altLang="en-US" sz="3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E6B97-72E7-95D5-15D5-E22737CDA93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DD0009-313E-4F9F-AA52-FCE0437A8B9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033" name="Text Box 1">
            <a:extLst>
              <a:ext uri="{FF2B5EF4-FFF2-40B4-BE49-F238E27FC236}">
                <a16:creationId xmlns:a16="http://schemas.microsoft.com/office/drawing/2014/main" id="{2CEF3D25-4915-46CB-E940-EB564B52F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Other Java Build Tools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F5F86670-5F5E-7A57-8A16-6D5193E4B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Ant (2000)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Granddaddy of Java Build Tools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Scripting in XML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Very flexible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Ant+Ivy (2004)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Ant but with Dependency Management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>
                <a:latin typeface="Calibri" panose="020F0502020204030204" pitchFamily="34" charset="0"/>
              </a:rPr>
              <a:t>Gradle (2008)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Attempt to combine Maven structure with Groovy Scripting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600">
                <a:latin typeface="Calibri" panose="020F0502020204030204" pitchFamily="34" charset="0"/>
              </a:rPr>
              <a:t>Easily extensible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SzPct val="75000"/>
            </a:pPr>
            <a:endParaRPr lang="en-US" altLang="en-US" sz="26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2684</Words>
  <Application>Microsoft Office PowerPoint</Application>
  <PresentationFormat>Widescreen</PresentationFormat>
  <Paragraphs>518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Palatino Linotype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Sugnana G S</dc:creator>
  <cp:lastModifiedBy>Sugnana G S</cp:lastModifiedBy>
  <cp:revision>1</cp:revision>
  <dcterms:created xsi:type="dcterms:W3CDTF">2022-08-02T17:29:37Z</dcterms:created>
  <dcterms:modified xsi:type="dcterms:W3CDTF">2022-08-02T17:33:20Z</dcterms:modified>
</cp:coreProperties>
</file>