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2.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4"/>
  </p:sldMasterIdLst>
  <p:notesMasterIdLst>
    <p:notesMasterId r:id="rId59"/>
  </p:notesMasterIdLst>
  <p:handoutMasterIdLst>
    <p:handoutMasterId r:id="rId60"/>
  </p:handoutMasterIdLst>
  <p:sldIdLst>
    <p:sldId id="727" r:id="rId5"/>
    <p:sldId id="667" r:id="rId6"/>
    <p:sldId id="659" r:id="rId7"/>
    <p:sldId id="367" r:id="rId8"/>
    <p:sldId id="366" r:id="rId9"/>
    <p:sldId id="541" r:id="rId10"/>
    <p:sldId id="384" r:id="rId11"/>
    <p:sldId id="385" r:id="rId12"/>
    <p:sldId id="538" r:id="rId13"/>
    <p:sldId id="630" r:id="rId14"/>
    <p:sldId id="376" r:id="rId15"/>
    <p:sldId id="377" r:id="rId16"/>
    <p:sldId id="629" r:id="rId17"/>
    <p:sldId id="526" r:id="rId18"/>
    <p:sldId id="527" r:id="rId19"/>
    <p:sldId id="646" r:id="rId20"/>
    <p:sldId id="647" r:id="rId21"/>
    <p:sldId id="636" r:id="rId22"/>
    <p:sldId id="597" r:id="rId23"/>
    <p:sldId id="724" r:id="rId24"/>
    <p:sldId id="725" r:id="rId25"/>
    <p:sldId id="388" r:id="rId26"/>
    <p:sldId id="389" r:id="rId27"/>
    <p:sldId id="395" r:id="rId28"/>
    <p:sldId id="397" r:id="rId29"/>
    <p:sldId id="559" r:id="rId30"/>
    <p:sldId id="726" r:id="rId31"/>
    <p:sldId id="688" r:id="rId32"/>
    <p:sldId id="704" r:id="rId33"/>
    <p:sldId id="703" r:id="rId34"/>
    <p:sldId id="705" r:id="rId35"/>
    <p:sldId id="706" r:id="rId36"/>
    <p:sldId id="707" r:id="rId37"/>
    <p:sldId id="693" r:id="rId38"/>
    <p:sldId id="708" r:id="rId39"/>
    <p:sldId id="709" r:id="rId40"/>
    <p:sldId id="710" r:id="rId41"/>
    <p:sldId id="711" r:id="rId42"/>
    <p:sldId id="712" r:id="rId43"/>
    <p:sldId id="713" r:id="rId44"/>
    <p:sldId id="714" r:id="rId45"/>
    <p:sldId id="715" r:id="rId46"/>
    <p:sldId id="716" r:id="rId47"/>
    <p:sldId id="717" r:id="rId48"/>
    <p:sldId id="718" r:id="rId49"/>
    <p:sldId id="692" r:id="rId50"/>
    <p:sldId id="719" r:id="rId51"/>
    <p:sldId id="720" r:id="rId52"/>
    <p:sldId id="721" r:id="rId53"/>
    <p:sldId id="722" r:id="rId54"/>
    <p:sldId id="723" r:id="rId55"/>
    <p:sldId id="392" r:id="rId56"/>
    <p:sldId id="480" r:id="rId57"/>
    <p:sldId id="561" r:id="rId58"/>
  </p:sldIdLst>
  <p:sldSz cx="9144000" cy="6858000" type="screen4x3"/>
  <p:notesSz cx="7010400" cy="92964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4" userDrawn="1">
          <p15:clr>
            <a:srgbClr val="A4A3A4"/>
          </p15:clr>
        </p15:guide>
        <p15:guide id="2" orient="horz" pos="825">
          <p15:clr>
            <a:srgbClr val="A4A3A4"/>
          </p15:clr>
        </p15:guide>
        <p15:guide id="3" pos="2880">
          <p15:clr>
            <a:srgbClr val="A4A3A4"/>
          </p15:clr>
        </p15:guide>
        <p15:guide id="4" pos="1584">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elle.a.waltmire" initials="maw"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44"/>
    <a:srgbClr val="CBCDCF"/>
    <a:srgbClr val="557799"/>
    <a:srgbClr val="FF9900"/>
    <a:srgbClr val="AA1133"/>
    <a:srgbClr val="DE4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9" autoAdjust="0"/>
    <p:restoredTop sz="80168" autoAdjust="0"/>
  </p:normalViewPr>
  <p:slideViewPr>
    <p:cSldViewPr snapToGrid="0">
      <p:cViewPr varScale="1">
        <p:scale>
          <a:sx n="56" d="100"/>
          <a:sy n="56" d="100"/>
        </p:scale>
        <p:origin x="1200" y="56"/>
      </p:cViewPr>
      <p:guideLst>
        <p:guide orient="horz" pos="624"/>
        <p:guide orient="horz" pos="825"/>
        <p:guide pos="2880"/>
        <p:guide pos="1584"/>
        <p:guide pos="288"/>
        <p:guide pos="5472"/>
      </p:guideLst>
    </p:cSldViewPr>
  </p:slideViewPr>
  <p:outlineViewPr>
    <p:cViewPr>
      <p:scale>
        <a:sx n="33" d="100"/>
        <a:sy n="33" d="100"/>
      </p:scale>
      <p:origin x="0" y="25926"/>
    </p:cViewPr>
  </p:outlineViewPr>
  <p:notesTextViewPr>
    <p:cViewPr>
      <p:scale>
        <a:sx n="100" d="100"/>
        <a:sy n="100" d="100"/>
      </p:scale>
      <p:origin x="0" y="0"/>
    </p:cViewPr>
  </p:notesTextViewPr>
  <p:sorterViewPr>
    <p:cViewPr>
      <p:scale>
        <a:sx n="66" d="100"/>
        <a:sy n="66" d="100"/>
      </p:scale>
      <p:origin x="0" y="3328"/>
    </p:cViewPr>
  </p:sorterViewPr>
  <p:notesViewPr>
    <p:cSldViewPr snapToGrid="0">
      <p:cViewPr>
        <p:scale>
          <a:sx n="66" d="100"/>
          <a:sy n="66" d="100"/>
        </p:scale>
        <p:origin x="-273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16C54C-3E6C-44C7-B5F8-8F921B7629F2}" type="doc">
      <dgm:prSet loTypeId="urn:microsoft.com/office/officeart/2005/8/layout/equation2" loCatId="process" qsTypeId="urn:microsoft.com/office/officeart/2005/8/quickstyle/simple1" qsCatId="simple" csTypeId="urn:microsoft.com/office/officeart/2005/8/colors/accent1_2" csCatId="accent1" phldr="1"/>
      <dgm:spPr/>
    </dgm:pt>
    <dgm:pt modelId="{F825B89B-5F83-430D-BB1C-33485D31AE47}">
      <dgm:prSet phldrT="[Text]" custT="1"/>
      <dgm:spPr>
        <a:solidFill>
          <a:schemeClr val="bg2">
            <a:lumMod val="50000"/>
          </a:schemeClr>
        </a:solidFill>
        <a:ln>
          <a:noFill/>
        </a:ln>
      </dgm:spPr>
      <dgm:t>
        <a:bodyPr/>
        <a:lstStyle/>
        <a:p>
          <a:pPr algn="ctr"/>
          <a:r>
            <a:rPr lang="en-US" sz="2400" b="1" dirty="0">
              <a:latin typeface="Arial" pitchFamily="34" charset="0"/>
              <a:cs typeface="Arial" pitchFamily="34" charset="0"/>
            </a:rPr>
            <a:t>No error displayed</a:t>
          </a:r>
          <a:br>
            <a:rPr lang="en-US" sz="2400" b="1" dirty="0">
              <a:latin typeface="Arial" pitchFamily="34" charset="0"/>
              <a:cs typeface="Arial" pitchFamily="34" charset="0"/>
            </a:rPr>
          </a:br>
          <a:r>
            <a:rPr lang="en-US" sz="2400" b="1" dirty="0">
              <a:latin typeface="Arial" pitchFamily="34" charset="0"/>
              <a:cs typeface="Arial" pitchFamily="34" charset="0"/>
            </a:rPr>
            <a:t>None expected</a:t>
          </a:r>
        </a:p>
      </dgm:t>
    </dgm:pt>
    <dgm:pt modelId="{617EB6DE-F6D5-4ADB-9096-D4CB2AFDBAC0}" type="parTrans" cxnId="{229A2092-BA92-4057-AAA0-B269EBF5626F}">
      <dgm:prSet/>
      <dgm:spPr/>
      <dgm:t>
        <a:bodyPr/>
        <a:lstStyle/>
        <a:p>
          <a:pPr algn="l"/>
          <a:endParaRPr lang="en-US"/>
        </a:p>
      </dgm:t>
    </dgm:pt>
    <dgm:pt modelId="{B39C1016-DC26-4D21-96AD-A7A55D82AD57}" type="sibTrans" cxnId="{229A2092-BA92-4057-AAA0-B269EBF5626F}">
      <dgm:prSet/>
      <dgm:spPr>
        <a:solidFill>
          <a:schemeClr val="tx2">
            <a:lumMod val="50000"/>
            <a:lumOff val="50000"/>
          </a:schemeClr>
        </a:solidFill>
      </dgm:spPr>
      <dgm:t>
        <a:bodyPr/>
        <a:lstStyle/>
        <a:p>
          <a:pPr algn="l"/>
          <a:endParaRPr lang="en-US" dirty="0"/>
        </a:p>
      </dgm:t>
    </dgm:pt>
    <dgm:pt modelId="{D9423CBA-6172-4CAF-9B52-23D9AD0EB58C}">
      <dgm:prSet phldrT="[Text]" custT="1"/>
      <dgm:spPr>
        <a:solidFill>
          <a:schemeClr val="bg2">
            <a:lumMod val="50000"/>
          </a:schemeClr>
        </a:solidFill>
        <a:ln>
          <a:noFill/>
        </a:ln>
      </dgm:spPr>
      <dgm:t>
        <a:bodyPr/>
        <a:lstStyle/>
        <a:p>
          <a:pPr algn="ctr"/>
          <a:r>
            <a:rPr lang="en-US" sz="2400" b="1" dirty="0">
              <a:latin typeface="Arial" pitchFamily="34" charset="0"/>
              <a:cs typeface="Arial" pitchFamily="34" charset="0"/>
            </a:rPr>
            <a:t>Error displayed</a:t>
          </a:r>
          <a:br>
            <a:rPr lang="en-US" sz="2400" b="1" dirty="0">
              <a:latin typeface="Arial" pitchFamily="34" charset="0"/>
              <a:cs typeface="Arial" pitchFamily="34" charset="0"/>
            </a:rPr>
          </a:br>
          <a:r>
            <a:rPr lang="en-US" sz="2400" b="1" dirty="0">
              <a:latin typeface="Arial" pitchFamily="34" charset="0"/>
              <a:cs typeface="Arial" pitchFamily="34" charset="0"/>
            </a:rPr>
            <a:t>Expected</a:t>
          </a:r>
        </a:p>
      </dgm:t>
    </dgm:pt>
    <dgm:pt modelId="{C04EFE5F-48CF-429F-AF96-8DFEBC16E964}" type="parTrans" cxnId="{FBBEF739-B028-45AB-AFC1-388F1C18D7F3}">
      <dgm:prSet/>
      <dgm:spPr/>
      <dgm:t>
        <a:bodyPr/>
        <a:lstStyle/>
        <a:p>
          <a:pPr algn="l"/>
          <a:endParaRPr lang="en-US"/>
        </a:p>
      </dgm:t>
    </dgm:pt>
    <dgm:pt modelId="{0EC9F5DF-EE16-43F6-8A74-1E182D89406F}" type="sibTrans" cxnId="{FBBEF739-B028-45AB-AFC1-388F1C18D7F3}">
      <dgm:prSet/>
      <dgm:spPr>
        <a:solidFill>
          <a:schemeClr val="tx2">
            <a:lumMod val="50000"/>
            <a:lumOff val="50000"/>
          </a:schemeClr>
        </a:solidFill>
      </dgm:spPr>
      <dgm:t>
        <a:bodyPr/>
        <a:lstStyle/>
        <a:p>
          <a:pPr algn="l"/>
          <a:endParaRPr lang="en-US" dirty="0"/>
        </a:p>
      </dgm:t>
    </dgm:pt>
    <dgm:pt modelId="{2AAF400C-39F7-4540-8120-6ABCB15ABBDF}">
      <dgm:prSet phldrT="[Text]" custT="1"/>
      <dgm:spPr>
        <a:solidFill>
          <a:schemeClr val="bg2">
            <a:lumMod val="50000"/>
          </a:schemeClr>
        </a:solidFill>
        <a:ln>
          <a:noFill/>
        </a:ln>
      </dgm:spPr>
      <dgm:t>
        <a:bodyPr/>
        <a:lstStyle/>
        <a:p>
          <a:pPr algn="ctr"/>
          <a:r>
            <a:rPr lang="en-US" sz="2400" b="1" dirty="0">
              <a:latin typeface="Arial" pitchFamily="34" charset="0"/>
              <a:cs typeface="Arial" pitchFamily="34" charset="0"/>
            </a:rPr>
            <a:t>Positive</a:t>
          </a:r>
        </a:p>
        <a:p>
          <a:pPr algn="ctr"/>
          <a:r>
            <a:rPr lang="en-US" sz="2400" b="1" dirty="0">
              <a:latin typeface="Arial" pitchFamily="34" charset="0"/>
              <a:cs typeface="Arial" pitchFamily="34" charset="0"/>
            </a:rPr>
            <a:t>Testing </a:t>
          </a:r>
        </a:p>
      </dgm:t>
    </dgm:pt>
    <dgm:pt modelId="{244CCC7A-7D8B-4744-A47C-5481590FA9BD}" type="parTrans" cxnId="{7D2E7A34-1561-4092-92E8-33F664E8FC65}">
      <dgm:prSet/>
      <dgm:spPr/>
      <dgm:t>
        <a:bodyPr/>
        <a:lstStyle/>
        <a:p>
          <a:pPr algn="l"/>
          <a:endParaRPr lang="en-US"/>
        </a:p>
      </dgm:t>
    </dgm:pt>
    <dgm:pt modelId="{0C9EB2CD-0C25-4827-AF2B-181EA0D407BD}" type="sibTrans" cxnId="{7D2E7A34-1561-4092-92E8-33F664E8FC65}">
      <dgm:prSet/>
      <dgm:spPr/>
      <dgm:t>
        <a:bodyPr/>
        <a:lstStyle/>
        <a:p>
          <a:pPr algn="l"/>
          <a:endParaRPr lang="en-US"/>
        </a:p>
      </dgm:t>
    </dgm:pt>
    <dgm:pt modelId="{1CFA2C54-00B9-46E6-9E53-EA4DBF788845}" type="pres">
      <dgm:prSet presAssocID="{E116C54C-3E6C-44C7-B5F8-8F921B7629F2}" presName="Name0" presStyleCnt="0">
        <dgm:presLayoutVars>
          <dgm:dir/>
          <dgm:resizeHandles val="exact"/>
        </dgm:presLayoutVars>
      </dgm:prSet>
      <dgm:spPr/>
    </dgm:pt>
    <dgm:pt modelId="{3625BEA7-2158-4142-B603-6AD1EF77F82B}" type="pres">
      <dgm:prSet presAssocID="{E116C54C-3E6C-44C7-B5F8-8F921B7629F2}" presName="vNodes" presStyleCnt="0"/>
      <dgm:spPr/>
    </dgm:pt>
    <dgm:pt modelId="{06B3DA99-EA73-42BF-8C4A-3824747D912C}" type="pres">
      <dgm:prSet presAssocID="{F825B89B-5F83-430D-BB1C-33485D31AE47}" presName="node" presStyleLbl="node1" presStyleIdx="0" presStyleCnt="3" custScaleX="324136">
        <dgm:presLayoutVars>
          <dgm:bulletEnabled val="1"/>
        </dgm:presLayoutVars>
      </dgm:prSet>
      <dgm:spPr/>
    </dgm:pt>
    <dgm:pt modelId="{E78FA02D-A8B1-4635-BF67-7E975B9F39A7}" type="pres">
      <dgm:prSet presAssocID="{B39C1016-DC26-4D21-96AD-A7A55D82AD57}" presName="spacerT" presStyleCnt="0"/>
      <dgm:spPr/>
    </dgm:pt>
    <dgm:pt modelId="{1977B469-8B2F-43BD-BF66-855D75C6024C}" type="pres">
      <dgm:prSet presAssocID="{B39C1016-DC26-4D21-96AD-A7A55D82AD57}" presName="sibTrans" presStyleLbl="sibTrans2D1" presStyleIdx="0" presStyleCnt="2"/>
      <dgm:spPr/>
    </dgm:pt>
    <dgm:pt modelId="{687CB551-47D3-4FB3-8206-9AB919272DDF}" type="pres">
      <dgm:prSet presAssocID="{B39C1016-DC26-4D21-96AD-A7A55D82AD57}" presName="spacerB" presStyleCnt="0"/>
      <dgm:spPr/>
    </dgm:pt>
    <dgm:pt modelId="{8B80ABA1-D19B-45C0-9F3C-5234E630233E}" type="pres">
      <dgm:prSet presAssocID="{D9423CBA-6172-4CAF-9B52-23D9AD0EB58C}" presName="node" presStyleLbl="node1" presStyleIdx="1" presStyleCnt="3" custScaleX="318647">
        <dgm:presLayoutVars>
          <dgm:bulletEnabled val="1"/>
        </dgm:presLayoutVars>
      </dgm:prSet>
      <dgm:spPr/>
    </dgm:pt>
    <dgm:pt modelId="{99B6835B-B5E3-48F5-B88D-7CFDADE23FB4}" type="pres">
      <dgm:prSet presAssocID="{E116C54C-3E6C-44C7-B5F8-8F921B7629F2}" presName="sibTransLast" presStyleLbl="sibTrans2D1" presStyleIdx="1" presStyleCnt="2"/>
      <dgm:spPr/>
    </dgm:pt>
    <dgm:pt modelId="{1E8399F2-0FBB-4861-8D69-A3669A4E3A2C}" type="pres">
      <dgm:prSet presAssocID="{E116C54C-3E6C-44C7-B5F8-8F921B7629F2}" presName="connectorText" presStyleLbl="sibTrans2D1" presStyleIdx="1" presStyleCnt="2"/>
      <dgm:spPr/>
    </dgm:pt>
    <dgm:pt modelId="{A244B9BE-C713-4B8C-B572-1424919D34C8}" type="pres">
      <dgm:prSet presAssocID="{E116C54C-3E6C-44C7-B5F8-8F921B7629F2}" presName="lastNode" presStyleLbl="node1" presStyleIdx="2" presStyleCnt="3" custLinFactNeighborX="6486">
        <dgm:presLayoutVars>
          <dgm:bulletEnabled val="1"/>
        </dgm:presLayoutVars>
      </dgm:prSet>
      <dgm:spPr/>
    </dgm:pt>
  </dgm:ptLst>
  <dgm:cxnLst>
    <dgm:cxn modelId="{F4153813-29F2-4D9D-A867-9A4301C30BA3}" type="presOf" srcId="{0EC9F5DF-EE16-43F6-8A74-1E182D89406F}" destId="{99B6835B-B5E3-48F5-B88D-7CFDADE23FB4}" srcOrd="0" destOrd="0" presId="urn:microsoft.com/office/officeart/2005/8/layout/equation2"/>
    <dgm:cxn modelId="{7D2E7A34-1561-4092-92E8-33F664E8FC65}" srcId="{E116C54C-3E6C-44C7-B5F8-8F921B7629F2}" destId="{2AAF400C-39F7-4540-8120-6ABCB15ABBDF}" srcOrd="2" destOrd="0" parTransId="{244CCC7A-7D8B-4744-A47C-5481590FA9BD}" sibTransId="{0C9EB2CD-0C25-4827-AF2B-181EA0D407BD}"/>
    <dgm:cxn modelId="{FBBEF739-B028-45AB-AFC1-388F1C18D7F3}" srcId="{E116C54C-3E6C-44C7-B5F8-8F921B7629F2}" destId="{D9423CBA-6172-4CAF-9B52-23D9AD0EB58C}" srcOrd="1" destOrd="0" parTransId="{C04EFE5F-48CF-429F-AF96-8DFEBC16E964}" sibTransId="{0EC9F5DF-EE16-43F6-8A74-1E182D89406F}"/>
    <dgm:cxn modelId="{086F8B3E-3840-4D5B-9929-3D403E53014C}" type="presOf" srcId="{B39C1016-DC26-4D21-96AD-A7A55D82AD57}" destId="{1977B469-8B2F-43BD-BF66-855D75C6024C}" srcOrd="0" destOrd="0" presId="urn:microsoft.com/office/officeart/2005/8/layout/equation2"/>
    <dgm:cxn modelId="{CDD1174C-346B-42FA-A2C7-A8003546408C}" type="presOf" srcId="{D9423CBA-6172-4CAF-9B52-23D9AD0EB58C}" destId="{8B80ABA1-D19B-45C0-9F3C-5234E630233E}" srcOrd="0" destOrd="0" presId="urn:microsoft.com/office/officeart/2005/8/layout/equation2"/>
    <dgm:cxn modelId="{34C4DF74-7DA2-4ACF-80E1-E377AF60F896}" type="presOf" srcId="{E116C54C-3E6C-44C7-B5F8-8F921B7629F2}" destId="{1CFA2C54-00B9-46E6-9E53-EA4DBF788845}" srcOrd="0" destOrd="0" presId="urn:microsoft.com/office/officeart/2005/8/layout/equation2"/>
    <dgm:cxn modelId="{30D0617A-9254-4608-AFAC-190CFFC123F5}" type="presOf" srcId="{F825B89B-5F83-430D-BB1C-33485D31AE47}" destId="{06B3DA99-EA73-42BF-8C4A-3824747D912C}" srcOrd="0" destOrd="0" presId="urn:microsoft.com/office/officeart/2005/8/layout/equation2"/>
    <dgm:cxn modelId="{229A2092-BA92-4057-AAA0-B269EBF5626F}" srcId="{E116C54C-3E6C-44C7-B5F8-8F921B7629F2}" destId="{F825B89B-5F83-430D-BB1C-33485D31AE47}" srcOrd="0" destOrd="0" parTransId="{617EB6DE-F6D5-4ADB-9096-D4CB2AFDBAC0}" sibTransId="{B39C1016-DC26-4D21-96AD-A7A55D82AD57}"/>
    <dgm:cxn modelId="{70363A92-4971-42D2-A1D6-E93EEA7D0B05}" type="presOf" srcId="{2AAF400C-39F7-4540-8120-6ABCB15ABBDF}" destId="{A244B9BE-C713-4B8C-B572-1424919D34C8}" srcOrd="0" destOrd="0" presId="urn:microsoft.com/office/officeart/2005/8/layout/equation2"/>
    <dgm:cxn modelId="{EE68CF97-B30F-48EE-B581-ECC5108F1DBC}" type="presOf" srcId="{0EC9F5DF-EE16-43F6-8A74-1E182D89406F}" destId="{1E8399F2-0FBB-4861-8D69-A3669A4E3A2C}" srcOrd="1" destOrd="0" presId="urn:microsoft.com/office/officeart/2005/8/layout/equation2"/>
    <dgm:cxn modelId="{10F84CE9-43EE-4B45-ADD8-A5A966E9BC32}" type="presParOf" srcId="{1CFA2C54-00B9-46E6-9E53-EA4DBF788845}" destId="{3625BEA7-2158-4142-B603-6AD1EF77F82B}" srcOrd="0" destOrd="0" presId="urn:microsoft.com/office/officeart/2005/8/layout/equation2"/>
    <dgm:cxn modelId="{0DE60666-941E-4AD5-98CE-022536552126}" type="presParOf" srcId="{3625BEA7-2158-4142-B603-6AD1EF77F82B}" destId="{06B3DA99-EA73-42BF-8C4A-3824747D912C}" srcOrd="0" destOrd="0" presId="urn:microsoft.com/office/officeart/2005/8/layout/equation2"/>
    <dgm:cxn modelId="{97CAF900-3629-464B-A606-BCD00AD37EF2}" type="presParOf" srcId="{3625BEA7-2158-4142-B603-6AD1EF77F82B}" destId="{E78FA02D-A8B1-4635-BF67-7E975B9F39A7}" srcOrd="1" destOrd="0" presId="urn:microsoft.com/office/officeart/2005/8/layout/equation2"/>
    <dgm:cxn modelId="{57BF9C8E-9C1B-4603-9823-A74062C7635F}" type="presParOf" srcId="{3625BEA7-2158-4142-B603-6AD1EF77F82B}" destId="{1977B469-8B2F-43BD-BF66-855D75C6024C}" srcOrd="2" destOrd="0" presId="urn:microsoft.com/office/officeart/2005/8/layout/equation2"/>
    <dgm:cxn modelId="{16F9E88E-B7BB-4098-BCBA-97BC888575D4}" type="presParOf" srcId="{3625BEA7-2158-4142-B603-6AD1EF77F82B}" destId="{687CB551-47D3-4FB3-8206-9AB919272DDF}" srcOrd="3" destOrd="0" presId="urn:microsoft.com/office/officeart/2005/8/layout/equation2"/>
    <dgm:cxn modelId="{9B32575C-6BD4-481D-92F0-601163A3CC46}" type="presParOf" srcId="{3625BEA7-2158-4142-B603-6AD1EF77F82B}" destId="{8B80ABA1-D19B-45C0-9F3C-5234E630233E}" srcOrd="4" destOrd="0" presId="urn:microsoft.com/office/officeart/2005/8/layout/equation2"/>
    <dgm:cxn modelId="{34B72563-BF7D-4857-B209-30AAF6EB55EC}" type="presParOf" srcId="{1CFA2C54-00B9-46E6-9E53-EA4DBF788845}" destId="{99B6835B-B5E3-48F5-B88D-7CFDADE23FB4}" srcOrd="1" destOrd="0" presId="urn:microsoft.com/office/officeart/2005/8/layout/equation2"/>
    <dgm:cxn modelId="{69654343-E99D-48CA-9D61-BFDE51C1A106}" type="presParOf" srcId="{99B6835B-B5E3-48F5-B88D-7CFDADE23FB4}" destId="{1E8399F2-0FBB-4861-8D69-A3669A4E3A2C}" srcOrd="0" destOrd="0" presId="urn:microsoft.com/office/officeart/2005/8/layout/equation2"/>
    <dgm:cxn modelId="{C1CA5489-5C83-4F8E-9A1F-0D7613A35D88}" type="presParOf" srcId="{1CFA2C54-00B9-46E6-9E53-EA4DBF788845}" destId="{A244B9BE-C713-4B8C-B572-1424919D34C8}"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16C54C-3E6C-44C7-B5F8-8F921B7629F2}" type="doc">
      <dgm:prSet loTypeId="urn:microsoft.com/office/officeart/2005/8/layout/equation2" loCatId="process" qsTypeId="urn:microsoft.com/office/officeart/2005/8/quickstyle/simple1" qsCatId="simple" csTypeId="urn:microsoft.com/office/officeart/2005/8/colors/accent1_2" csCatId="accent1" phldr="1"/>
      <dgm:spPr/>
    </dgm:pt>
    <dgm:pt modelId="{F825B89B-5F83-430D-BB1C-33485D31AE47}">
      <dgm:prSet phldrT="[Text]" custT="1"/>
      <dgm:spPr>
        <a:solidFill>
          <a:schemeClr val="bg2">
            <a:lumMod val="50000"/>
          </a:schemeClr>
        </a:solidFill>
        <a:ln>
          <a:noFill/>
        </a:ln>
      </dgm:spPr>
      <dgm:t>
        <a:bodyPr/>
        <a:lstStyle/>
        <a:p>
          <a:pPr algn="ctr"/>
          <a:r>
            <a:rPr lang="en-US" sz="2400" b="1" dirty="0">
              <a:latin typeface="Arial" pitchFamily="34" charset="0"/>
              <a:cs typeface="Arial" pitchFamily="34" charset="0"/>
            </a:rPr>
            <a:t>No error displayed</a:t>
          </a:r>
          <a:br>
            <a:rPr lang="en-US" sz="2400" b="1" dirty="0">
              <a:latin typeface="Arial" pitchFamily="34" charset="0"/>
              <a:cs typeface="Arial" pitchFamily="34" charset="0"/>
            </a:rPr>
          </a:br>
          <a:r>
            <a:rPr lang="en-US" sz="2400" b="1" dirty="0">
              <a:latin typeface="Arial" pitchFamily="34" charset="0"/>
              <a:cs typeface="Arial" pitchFamily="34" charset="0"/>
            </a:rPr>
            <a:t>Error expected</a:t>
          </a:r>
        </a:p>
      </dgm:t>
    </dgm:pt>
    <dgm:pt modelId="{617EB6DE-F6D5-4ADB-9096-D4CB2AFDBAC0}" type="parTrans" cxnId="{229A2092-BA92-4057-AAA0-B269EBF5626F}">
      <dgm:prSet/>
      <dgm:spPr/>
      <dgm:t>
        <a:bodyPr/>
        <a:lstStyle/>
        <a:p>
          <a:pPr algn="l"/>
          <a:endParaRPr lang="en-US"/>
        </a:p>
      </dgm:t>
    </dgm:pt>
    <dgm:pt modelId="{B39C1016-DC26-4D21-96AD-A7A55D82AD57}" type="sibTrans" cxnId="{229A2092-BA92-4057-AAA0-B269EBF5626F}">
      <dgm:prSet/>
      <dgm:spPr>
        <a:solidFill>
          <a:schemeClr val="tx2">
            <a:lumMod val="50000"/>
            <a:lumOff val="50000"/>
          </a:schemeClr>
        </a:solidFill>
      </dgm:spPr>
      <dgm:t>
        <a:bodyPr/>
        <a:lstStyle/>
        <a:p>
          <a:pPr algn="l"/>
          <a:endParaRPr lang="en-US" dirty="0"/>
        </a:p>
      </dgm:t>
    </dgm:pt>
    <dgm:pt modelId="{D9423CBA-6172-4CAF-9B52-23D9AD0EB58C}">
      <dgm:prSet phldrT="[Text]" custT="1"/>
      <dgm:spPr>
        <a:solidFill>
          <a:schemeClr val="bg2">
            <a:lumMod val="50000"/>
          </a:schemeClr>
        </a:solidFill>
        <a:ln>
          <a:noFill/>
        </a:ln>
      </dgm:spPr>
      <dgm:t>
        <a:bodyPr/>
        <a:lstStyle/>
        <a:p>
          <a:pPr algn="ctr"/>
          <a:r>
            <a:rPr lang="en-US" sz="2400" b="1" dirty="0">
              <a:latin typeface="Arial" pitchFamily="34" charset="0"/>
              <a:cs typeface="Arial" pitchFamily="34" charset="0"/>
            </a:rPr>
            <a:t>Error displayed</a:t>
          </a:r>
          <a:br>
            <a:rPr lang="en-US" sz="2400" b="1" dirty="0">
              <a:latin typeface="Arial" pitchFamily="34" charset="0"/>
              <a:cs typeface="Arial" pitchFamily="34" charset="0"/>
            </a:rPr>
          </a:br>
          <a:r>
            <a:rPr lang="en-US" sz="2400" b="1" dirty="0">
              <a:latin typeface="Arial" pitchFamily="34" charset="0"/>
              <a:cs typeface="Arial" pitchFamily="34" charset="0"/>
            </a:rPr>
            <a:t>None expected</a:t>
          </a:r>
        </a:p>
      </dgm:t>
    </dgm:pt>
    <dgm:pt modelId="{C04EFE5F-48CF-429F-AF96-8DFEBC16E964}" type="parTrans" cxnId="{FBBEF739-B028-45AB-AFC1-388F1C18D7F3}">
      <dgm:prSet/>
      <dgm:spPr/>
      <dgm:t>
        <a:bodyPr/>
        <a:lstStyle/>
        <a:p>
          <a:pPr algn="l"/>
          <a:endParaRPr lang="en-US"/>
        </a:p>
      </dgm:t>
    </dgm:pt>
    <dgm:pt modelId="{0EC9F5DF-EE16-43F6-8A74-1E182D89406F}" type="sibTrans" cxnId="{FBBEF739-B028-45AB-AFC1-388F1C18D7F3}">
      <dgm:prSet/>
      <dgm:spPr>
        <a:solidFill>
          <a:schemeClr val="tx2">
            <a:lumMod val="50000"/>
            <a:lumOff val="50000"/>
          </a:schemeClr>
        </a:solidFill>
      </dgm:spPr>
      <dgm:t>
        <a:bodyPr/>
        <a:lstStyle/>
        <a:p>
          <a:pPr algn="l"/>
          <a:endParaRPr lang="en-US" dirty="0"/>
        </a:p>
      </dgm:t>
    </dgm:pt>
    <dgm:pt modelId="{2AAF400C-39F7-4540-8120-6ABCB15ABBDF}">
      <dgm:prSet phldrT="[Text]" custT="1"/>
      <dgm:spPr>
        <a:solidFill>
          <a:schemeClr val="bg2">
            <a:lumMod val="50000"/>
          </a:schemeClr>
        </a:solidFill>
        <a:ln>
          <a:noFill/>
        </a:ln>
      </dgm:spPr>
      <dgm:t>
        <a:bodyPr/>
        <a:lstStyle/>
        <a:p>
          <a:pPr algn="ctr"/>
          <a:r>
            <a:rPr lang="en-US" sz="2400" b="1" dirty="0">
              <a:latin typeface="Arial" pitchFamily="34" charset="0"/>
              <a:cs typeface="Arial" pitchFamily="34" charset="0"/>
            </a:rPr>
            <a:t>Negative</a:t>
          </a:r>
        </a:p>
        <a:p>
          <a:pPr algn="ctr"/>
          <a:r>
            <a:rPr lang="en-US" sz="2400" b="1" dirty="0">
              <a:latin typeface="Arial" pitchFamily="34" charset="0"/>
              <a:cs typeface="Arial" pitchFamily="34" charset="0"/>
            </a:rPr>
            <a:t>Testing </a:t>
          </a:r>
        </a:p>
      </dgm:t>
    </dgm:pt>
    <dgm:pt modelId="{244CCC7A-7D8B-4744-A47C-5481590FA9BD}" type="parTrans" cxnId="{7D2E7A34-1561-4092-92E8-33F664E8FC65}">
      <dgm:prSet/>
      <dgm:spPr/>
      <dgm:t>
        <a:bodyPr/>
        <a:lstStyle/>
        <a:p>
          <a:pPr algn="l"/>
          <a:endParaRPr lang="en-US"/>
        </a:p>
      </dgm:t>
    </dgm:pt>
    <dgm:pt modelId="{0C9EB2CD-0C25-4827-AF2B-181EA0D407BD}" type="sibTrans" cxnId="{7D2E7A34-1561-4092-92E8-33F664E8FC65}">
      <dgm:prSet/>
      <dgm:spPr/>
      <dgm:t>
        <a:bodyPr/>
        <a:lstStyle/>
        <a:p>
          <a:pPr algn="l"/>
          <a:endParaRPr lang="en-US"/>
        </a:p>
      </dgm:t>
    </dgm:pt>
    <dgm:pt modelId="{1CFA2C54-00B9-46E6-9E53-EA4DBF788845}" type="pres">
      <dgm:prSet presAssocID="{E116C54C-3E6C-44C7-B5F8-8F921B7629F2}" presName="Name0" presStyleCnt="0">
        <dgm:presLayoutVars>
          <dgm:dir/>
          <dgm:resizeHandles val="exact"/>
        </dgm:presLayoutVars>
      </dgm:prSet>
      <dgm:spPr/>
    </dgm:pt>
    <dgm:pt modelId="{3625BEA7-2158-4142-B603-6AD1EF77F82B}" type="pres">
      <dgm:prSet presAssocID="{E116C54C-3E6C-44C7-B5F8-8F921B7629F2}" presName="vNodes" presStyleCnt="0"/>
      <dgm:spPr/>
    </dgm:pt>
    <dgm:pt modelId="{06B3DA99-EA73-42BF-8C4A-3824747D912C}" type="pres">
      <dgm:prSet presAssocID="{F825B89B-5F83-430D-BB1C-33485D31AE47}" presName="node" presStyleLbl="node1" presStyleIdx="0" presStyleCnt="3" custScaleX="324136">
        <dgm:presLayoutVars>
          <dgm:bulletEnabled val="1"/>
        </dgm:presLayoutVars>
      </dgm:prSet>
      <dgm:spPr/>
    </dgm:pt>
    <dgm:pt modelId="{E78FA02D-A8B1-4635-BF67-7E975B9F39A7}" type="pres">
      <dgm:prSet presAssocID="{B39C1016-DC26-4D21-96AD-A7A55D82AD57}" presName="spacerT" presStyleCnt="0"/>
      <dgm:spPr/>
    </dgm:pt>
    <dgm:pt modelId="{1977B469-8B2F-43BD-BF66-855D75C6024C}" type="pres">
      <dgm:prSet presAssocID="{B39C1016-DC26-4D21-96AD-A7A55D82AD57}" presName="sibTrans" presStyleLbl="sibTrans2D1" presStyleIdx="0" presStyleCnt="2"/>
      <dgm:spPr/>
    </dgm:pt>
    <dgm:pt modelId="{687CB551-47D3-4FB3-8206-9AB919272DDF}" type="pres">
      <dgm:prSet presAssocID="{B39C1016-DC26-4D21-96AD-A7A55D82AD57}" presName="spacerB" presStyleCnt="0"/>
      <dgm:spPr/>
    </dgm:pt>
    <dgm:pt modelId="{8B80ABA1-D19B-45C0-9F3C-5234E630233E}" type="pres">
      <dgm:prSet presAssocID="{D9423CBA-6172-4CAF-9B52-23D9AD0EB58C}" presName="node" presStyleLbl="node1" presStyleIdx="1" presStyleCnt="3" custScaleX="318647">
        <dgm:presLayoutVars>
          <dgm:bulletEnabled val="1"/>
        </dgm:presLayoutVars>
      </dgm:prSet>
      <dgm:spPr/>
    </dgm:pt>
    <dgm:pt modelId="{99B6835B-B5E3-48F5-B88D-7CFDADE23FB4}" type="pres">
      <dgm:prSet presAssocID="{E116C54C-3E6C-44C7-B5F8-8F921B7629F2}" presName="sibTransLast" presStyleLbl="sibTrans2D1" presStyleIdx="1" presStyleCnt="2"/>
      <dgm:spPr/>
    </dgm:pt>
    <dgm:pt modelId="{1E8399F2-0FBB-4861-8D69-A3669A4E3A2C}" type="pres">
      <dgm:prSet presAssocID="{E116C54C-3E6C-44C7-B5F8-8F921B7629F2}" presName="connectorText" presStyleLbl="sibTrans2D1" presStyleIdx="1" presStyleCnt="2"/>
      <dgm:spPr/>
    </dgm:pt>
    <dgm:pt modelId="{A244B9BE-C713-4B8C-B572-1424919D34C8}" type="pres">
      <dgm:prSet presAssocID="{E116C54C-3E6C-44C7-B5F8-8F921B7629F2}" presName="lastNode" presStyleLbl="node1" presStyleIdx="2" presStyleCnt="3" custLinFactNeighborX="6861">
        <dgm:presLayoutVars>
          <dgm:bulletEnabled val="1"/>
        </dgm:presLayoutVars>
      </dgm:prSet>
      <dgm:spPr/>
    </dgm:pt>
  </dgm:ptLst>
  <dgm:cxnLst>
    <dgm:cxn modelId="{B684F132-9D01-4634-BB66-62AA7B7A984C}" type="presOf" srcId="{F825B89B-5F83-430D-BB1C-33485D31AE47}" destId="{06B3DA99-EA73-42BF-8C4A-3824747D912C}" srcOrd="0" destOrd="0" presId="urn:microsoft.com/office/officeart/2005/8/layout/equation2"/>
    <dgm:cxn modelId="{7D2E7A34-1561-4092-92E8-33F664E8FC65}" srcId="{E116C54C-3E6C-44C7-B5F8-8F921B7629F2}" destId="{2AAF400C-39F7-4540-8120-6ABCB15ABBDF}" srcOrd="2" destOrd="0" parTransId="{244CCC7A-7D8B-4744-A47C-5481590FA9BD}" sibTransId="{0C9EB2CD-0C25-4827-AF2B-181EA0D407BD}"/>
    <dgm:cxn modelId="{44E4A937-64FF-45E3-9582-6ECCB2D0C421}" type="presOf" srcId="{D9423CBA-6172-4CAF-9B52-23D9AD0EB58C}" destId="{8B80ABA1-D19B-45C0-9F3C-5234E630233E}" srcOrd="0" destOrd="0" presId="urn:microsoft.com/office/officeart/2005/8/layout/equation2"/>
    <dgm:cxn modelId="{FBBEF739-B028-45AB-AFC1-388F1C18D7F3}" srcId="{E116C54C-3E6C-44C7-B5F8-8F921B7629F2}" destId="{D9423CBA-6172-4CAF-9B52-23D9AD0EB58C}" srcOrd="1" destOrd="0" parTransId="{C04EFE5F-48CF-429F-AF96-8DFEBC16E964}" sibTransId="{0EC9F5DF-EE16-43F6-8A74-1E182D89406F}"/>
    <dgm:cxn modelId="{F8716876-B5C0-49D7-B819-6C3B4EFD46D5}" type="presOf" srcId="{E116C54C-3E6C-44C7-B5F8-8F921B7629F2}" destId="{1CFA2C54-00B9-46E6-9E53-EA4DBF788845}" srcOrd="0" destOrd="0" presId="urn:microsoft.com/office/officeart/2005/8/layout/equation2"/>
    <dgm:cxn modelId="{6966AB77-0699-4D1A-A980-EB202BC05979}" type="presOf" srcId="{2AAF400C-39F7-4540-8120-6ABCB15ABBDF}" destId="{A244B9BE-C713-4B8C-B572-1424919D34C8}" srcOrd="0" destOrd="0" presId="urn:microsoft.com/office/officeart/2005/8/layout/equation2"/>
    <dgm:cxn modelId="{D566078C-AE6B-440F-98F2-679C7F0D68D9}" type="presOf" srcId="{B39C1016-DC26-4D21-96AD-A7A55D82AD57}" destId="{1977B469-8B2F-43BD-BF66-855D75C6024C}" srcOrd="0" destOrd="0" presId="urn:microsoft.com/office/officeart/2005/8/layout/equation2"/>
    <dgm:cxn modelId="{229A2092-BA92-4057-AAA0-B269EBF5626F}" srcId="{E116C54C-3E6C-44C7-B5F8-8F921B7629F2}" destId="{F825B89B-5F83-430D-BB1C-33485D31AE47}" srcOrd="0" destOrd="0" parTransId="{617EB6DE-F6D5-4ADB-9096-D4CB2AFDBAC0}" sibTransId="{B39C1016-DC26-4D21-96AD-A7A55D82AD57}"/>
    <dgm:cxn modelId="{7BCA0895-6106-4063-8C75-B75267CFC562}" type="presOf" srcId="{0EC9F5DF-EE16-43F6-8A74-1E182D89406F}" destId="{99B6835B-B5E3-48F5-B88D-7CFDADE23FB4}" srcOrd="0" destOrd="0" presId="urn:microsoft.com/office/officeart/2005/8/layout/equation2"/>
    <dgm:cxn modelId="{8DD7969C-C898-424F-A3F9-E0AEEA02AFA2}" type="presOf" srcId="{0EC9F5DF-EE16-43F6-8A74-1E182D89406F}" destId="{1E8399F2-0FBB-4861-8D69-A3669A4E3A2C}" srcOrd="1" destOrd="0" presId="urn:microsoft.com/office/officeart/2005/8/layout/equation2"/>
    <dgm:cxn modelId="{00DF79A9-FDCF-4AC2-B514-D12A2FCDA74D}" type="presParOf" srcId="{1CFA2C54-00B9-46E6-9E53-EA4DBF788845}" destId="{3625BEA7-2158-4142-B603-6AD1EF77F82B}" srcOrd="0" destOrd="0" presId="urn:microsoft.com/office/officeart/2005/8/layout/equation2"/>
    <dgm:cxn modelId="{464813B5-D95F-4D8B-B208-5F08E0101830}" type="presParOf" srcId="{3625BEA7-2158-4142-B603-6AD1EF77F82B}" destId="{06B3DA99-EA73-42BF-8C4A-3824747D912C}" srcOrd="0" destOrd="0" presId="urn:microsoft.com/office/officeart/2005/8/layout/equation2"/>
    <dgm:cxn modelId="{74CD2761-6EB8-42C7-A4B1-BAAF410497A4}" type="presParOf" srcId="{3625BEA7-2158-4142-B603-6AD1EF77F82B}" destId="{E78FA02D-A8B1-4635-BF67-7E975B9F39A7}" srcOrd="1" destOrd="0" presId="urn:microsoft.com/office/officeart/2005/8/layout/equation2"/>
    <dgm:cxn modelId="{D2ACDEA5-A506-46DA-8E5E-F9A143A82ADC}" type="presParOf" srcId="{3625BEA7-2158-4142-B603-6AD1EF77F82B}" destId="{1977B469-8B2F-43BD-BF66-855D75C6024C}" srcOrd="2" destOrd="0" presId="urn:microsoft.com/office/officeart/2005/8/layout/equation2"/>
    <dgm:cxn modelId="{755B2AD7-DA1C-4693-AFEE-56987BCF5F0C}" type="presParOf" srcId="{3625BEA7-2158-4142-B603-6AD1EF77F82B}" destId="{687CB551-47D3-4FB3-8206-9AB919272DDF}" srcOrd="3" destOrd="0" presId="urn:microsoft.com/office/officeart/2005/8/layout/equation2"/>
    <dgm:cxn modelId="{1F37D1B5-FDA3-4EC9-BE8C-B1CB43A82269}" type="presParOf" srcId="{3625BEA7-2158-4142-B603-6AD1EF77F82B}" destId="{8B80ABA1-D19B-45C0-9F3C-5234E630233E}" srcOrd="4" destOrd="0" presId="urn:microsoft.com/office/officeart/2005/8/layout/equation2"/>
    <dgm:cxn modelId="{1D362165-8877-45F1-B2EA-71005D481520}" type="presParOf" srcId="{1CFA2C54-00B9-46E6-9E53-EA4DBF788845}" destId="{99B6835B-B5E3-48F5-B88D-7CFDADE23FB4}" srcOrd="1" destOrd="0" presId="urn:microsoft.com/office/officeart/2005/8/layout/equation2"/>
    <dgm:cxn modelId="{718183BF-4176-4B18-9EC1-B113326CE3BA}" type="presParOf" srcId="{99B6835B-B5E3-48F5-B88D-7CFDADE23FB4}" destId="{1E8399F2-0FBB-4861-8D69-A3669A4E3A2C}" srcOrd="0" destOrd="0" presId="urn:microsoft.com/office/officeart/2005/8/layout/equation2"/>
    <dgm:cxn modelId="{B1621325-9669-4FBD-87F3-771AE9C8FD70}" type="presParOf" srcId="{1CFA2C54-00B9-46E6-9E53-EA4DBF788845}" destId="{A244B9BE-C713-4B8C-B572-1424919D34C8}"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37F7F6-DFE0-4A66-9C90-6DA691BA082B}" type="doc">
      <dgm:prSet loTypeId="urn:microsoft.com/office/officeart/2005/8/layout/StepDownProcess" loCatId="process" qsTypeId="urn:microsoft.com/office/officeart/2005/8/quickstyle/simple4" qsCatId="simple" csTypeId="urn:microsoft.com/office/officeart/2005/8/colors/accent1_2" csCatId="accent1" phldr="1"/>
      <dgm:spPr/>
      <dgm:t>
        <a:bodyPr/>
        <a:lstStyle/>
        <a:p>
          <a:endParaRPr lang="en-US"/>
        </a:p>
      </dgm:t>
    </dgm:pt>
    <dgm:pt modelId="{F46FB93D-DBB4-47A1-92F6-4D827A6A8F72}">
      <dgm:prSet phldrT="[Text]"/>
      <dgm:spPr>
        <a:solidFill>
          <a:srgbClr val="AA1133"/>
        </a:solidFill>
      </dgm:spPr>
      <dgm:t>
        <a:bodyPr/>
        <a:lstStyle/>
        <a:p>
          <a:r>
            <a:rPr lang="en-US" dirty="0"/>
            <a:t>Red</a:t>
          </a:r>
        </a:p>
      </dgm:t>
    </dgm:pt>
    <dgm:pt modelId="{00737F31-DBDC-46C8-A59F-8D8DE4AB6659}" type="parTrans" cxnId="{DDB47900-E45D-48B7-B4B3-C903DA3C9E87}">
      <dgm:prSet/>
      <dgm:spPr/>
      <dgm:t>
        <a:bodyPr/>
        <a:lstStyle/>
        <a:p>
          <a:endParaRPr lang="en-US"/>
        </a:p>
      </dgm:t>
    </dgm:pt>
    <dgm:pt modelId="{932C9EED-36CB-417E-A6FB-B0ADC019D526}" type="sibTrans" cxnId="{DDB47900-E45D-48B7-B4B3-C903DA3C9E87}">
      <dgm:prSet/>
      <dgm:spPr/>
      <dgm:t>
        <a:bodyPr/>
        <a:lstStyle/>
        <a:p>
          <a:endParaRPr lang="en-US"/>
        </a:p>
      </dgm:t>
    </dgm:pt>
    <dgm:pt modelId="{2F27F8B4-6243-4837-8102-020F9C4708EB}">
      <dgm:prSet phldrT="[Text]"/>
      <dgm:spPr/>
      <dgm:t>
        <a:bodyPr/>
        <a:lstStyle/>
        <a:p>
          <a:r>
            <a:rPr lang="en-US" dirty="0"/>
            <a:t>Write a simple test</a:t>
          </a:r>
        </a:p>
      </dgm:t>
    </dgm:pt>
    <dgm:pt modelId="{20FF12B8-8E43-4FA9-A9CB-EB54B96A289B}" type="parTrans" cxnId="{43BA45EF-40FC-4989-A641-F47B6ADC2B32}">
      <dgm:prSet/>
      <dgm:spPr/>
      <dgm:t>
        <a:bodyPr/>
        <a:lstStyle/>
        <a:p>
          <a:endParaRPr lang="en-US"/>
        </a:p>
      </dgm:t>
    </dgm:pt>
    <dgm:pt modelId="{EC9411E7-E1E5-4423-B45D-CFD674990640}" type="sibTrans" cxnId="{43BA45EF-40FC-4989-A641-F47B6ADC2B32}">
      <dgm:prSet/>
      <dgm:spPr/>
      <dgm:t>
        <a:bodyPr/>
        <a:lstStyle/>
        <a:p>
          <a:endParaRPr lang="en-US"/>
        </a:p>
      </dgm:t>
    </dgm:pt>
    <dgm:pt modelId="{1BAC8127-C86A-452D-A46B-B130129C5991}">
      <dgm:prSet phldrT="[Text]"/>
      <dgm:spPr>
        <a:solidFill>
          <a:srgbClr val="92D050"/>
        </a:solidFill>
      </dgm:spPr>
      <dgm:t>
        <a:bodyPr/>
        <a:lstStyle/>
        <a:p>
          <a:r>
            <a:rPr lang="en-US" dirty="0"/>
            <a:t>Green</a:t>
          </a:r>
        </a:p>
      </dgm:t>
    </dgm:pt>
    <dgm:pt modelId="{DA947037-8DD5-4F7B-BE8D-D6ECA1053907}" type="parTrans" cxnId="{D6D8B78E-170C-4B0B-8B1F-93643EDAFD33}">
      <dgm:prSet/>
      <dgm:spPr/>
      <dgm:t>
        <a:bodyPr/>
        <a:lstStyle/>
        <a:p>
          <a:endParaRPr lang="en-US"/>
        </a:p>
      </dgm:t>
    </dgm:pt>
    <dgm:pt modelId="{38A6F223-1DC8-41B7-81EA-5C6C4F9ADB53}" type="sibTrans" cxnId="{D6D8B78E-170C-4B0B-8B1F-93643EDAFD33}">
      <dgm:prSet/>
      <dgm:spPr/>
      <dgm:t>
        <a:bodyPr/>
        <a:lstStyle/>
        <a:p>
          <a:endParaRPr lang="en-US"/>
        </a:p>
      </dgm:t>
    </dgm:pt>
    <dgm:pt modelId="{34E9A624-9800-4592-BBCE-06B1561399EB}">
      <dgm:prSet phldrT="[Text]"/>
      <dgm:spPr/>
      <dgm:t>
        <a:bodyPr/>
        <a:lstStyle/>
        <a:p>
          <a:r>
            <a:rPr lang="en-US" dirty="0"/>
            <a:t>Code to pass the test</a:t>
          </a:r>
        </a:p>
      </dgm:t>
    </dgm:pt>
    <dgm:pt modelId="{2AFAA7A8-B5B7-4180-B791-73906DD11C1B}" type="parTrans" cxnId="{2C8EFADF-CD62-4FDF-B9C3-2CC7EAAEA35C}">
      <dgm:prSet/>
      <dgm:spPr/>
      <dgm:t>
        <a:bodyPr/>
        <a:lstStyle/>
        <a:p>
          <a:endParaRPr lang="en-US"/>
        </a:p>
      </dgm:t>
    </dgm:pt>
    <dgm:pt modelId="{F4C8D258-2F19-4747-A832-2D98BE35603C}" type="sibTrans" cxnId="{2C8EFADF-CD62-4FDF-B9C3-2CC7EAAEA35C}">
      <dgm:prSet/>
      <dgm:spPr/>
      <dgm:t>
        <a:bodyPr/>
        <a:lstStyle/>
        <a:p>
          <a:endParaRPr lang="en-US"/>
        </a:p>
      </dgm:t>
    </dgm:pt>
    <dgm:pt modelId="{1AF271F0-AD06-486E-97B5-3D616BA15A0D}">
      <dgm:prSet phldrT="[Text]"/>
      <dgm:spPr>
        <a:solidFill>
          <a:schemeClr val="accent2">
            <a:lumMod val="90000"/>
            <a:lumOff val="10000"/>
          </a:schemeClr>
        </a:solidFill>
      </dgm:spPr>
      <dgm:t>
        <a:bodyPr/>
        <a:lstStyle/>
        <a:p>
          <a:r>
            <a:rPr lang="en-US" dirty="0"/>
            <a:t>Refactor</a:t>
          </a:r>
        </a:p>
      </dgm:t>
    </dgm:pt>
    <dgm:pt modelId="{5395CD61-1681-47E5-8459-253093D91B4B}" type="parTrans" cxnId="{2F1F40A1-9503-45C9-8D8D-9F6EA7D5E896}">
      <dgm:prSet/>
      <dgm:spPr/>
      <dgm:t>
        <a:bodyPr/>
        <a:lstStyle/>
        <a:p>
          <a:endParaRPr lang="en-US"/>
        </a:p>
      </dgm:t>
    </dgm:pt>
    <dgm:pt modelId="{4C53DE69-4CFD-4B8E-B1C0-717280F6ECDA}" type="sibTrans" cxnId="{2F1F40A1-9503-45C9-8D8D-9F6EA7D5E896}">
      <dgm:prSet/>
      <dgm:spPr/>
      <dgm:t>
        <a:bodyPr/>
        <a:lstStyle/>
        <a:p>
          <a:endParaRPr lang="en-US"/>
        </a:p>
      </dgm:t>
    </dgm:pt>
    <dgm:pt modelId="{19CEBAC8-3AB3-4D43-938A-A5A68F26EF7B}">
      <dgm:prSet phldrT="[Text]"/>
      <dgm:spPr/>
      <dgm:t>
        <a:bodyPr/>
        <a:lstStyle/>
        <a:p>
          <a:r>
            <a:rPr lang="en-US" dirty="0"/>
            <a:t>Eliminate duplication</a:t>
          </a:r>
        </a:p>
      </dgm:t>
    </dgm:pt>
    <dgm:pt modelId="{5E99F36B-4E66-4147-B6DA-B1E1E6A882AD}" type="parTrans" cxnId="{8D55FAFF-FE08-475B-A82A-B9224166143F}">
      <dgm:prSet/>
      <dgm:spPr/>
      <dgm:t>
        <a:bodyPr/>
        <a:lstStyle/>
        <a:p>
          <a:endParaRPr lang="en-US"/>
        </a:p>
      </dgm:t>
    </dgm:pt>
    <dgm:pt modelId="{47428F32-0346-43C6-9FFC-1C4F5FDDA323}" type="sibTrans" cxnId="{8D55FAFF-FE08-475B-A82A-B9224166143F}">
      <dgm:prSet/>
      <dgm:spPr/>
      <dgm:t>
        <a:bodyPr/>
        <a:lstStyle/>
        <a:p>
          <a:endParaRPr lang="en-US"/>
        </a:p>
      </dgm:t>
    </dgm:pt>
    <dgm:pt modelId="{3D8AF930-2E1F-4FF6-BB2E-2C8D190A1A76}" type="pres">
      <dgm:prSet presAssocID="{4537F7F6-DFE0-4A66-9C90-6DA691BA082B}" presName="rootnode" presStyleCnt="0">
        <dgm:presLayoutVars>
          <dgm:chMax/>
          <dgm:chPref/>
          <dgm:dir/>
          <dgm:animLvl val="lvl"/>
        </dgm:presLayoutVars>
      </dgm:prSet>
      <dgm:spPr/>
    </dgm:pt>
    <dgm:pt modelId="{A4F7CA93-5AE2-408E-BE8A-BBC70784BDE2}" type="pres">
      <dgm:prSet presAssocID="{F46FB93D-DBB4-47A1-92F6-4D827A6A8F72}" presName="composite" presStyleCnt="0"/>
      <dgm:spPr/>
    </dgm:pt>
    <dgm:pt modelId="{6EF706C9-FBC4-4643-8D4F-3CF2EF387374}" type="pres">
      <dgm:prSet presAssocID="{F46FB93D-DBB4-47A1-92F6-4D827A6A8F72}" presName="bentUpArrow1" presStyleLbl="alignImgPlace1" presStyleIdx="0" presStyleCnt="2"/>
      <dgm:spPr/>
    </dgm:pt>
    <dgm:pt modelId="{8020E878-457E-4003-B136-D803C7E03A81}" type="pres">
      <dgm:prSet presAssocID="{F46FB93D-DBB4-47A1-92F6-4D827A6A8F72}" presName="ParentText" presStyleLbl="node1" presStyleIdx="0" presStyleCnt="3">
        <dgm:presLayoutVars>
          <dgm:chMax val="1"/>
          <dgm:chPref val="1"/>
          <dgm:bulletEnabled val="1"/>
        </dgm:presLayoutVars>
      </dgm:prSet>
      <dgm:spPr/>
    </dgm:pt>
    <dgm:pt modelId="{AB17FC9F-96EB-494F-9913-87DA93569ACF}" type="pres">
      <dgm:prSet presAssocID="{F46FB93D-DBB4-47A1-92F6-4D827A6A8F72}" presName="ChildText" presStyleLbl="revTx" presStyleIdx="0" presStyleCnt="3">
        <dgm:presLayoutVars>
          <dgm:chMax val="0"/>
          <dgm:chPref val="0"/>
          <dgm:bulletEnabled val="1"/>
        </dgm:presLayoutVars>
      </dgm:prSet>
      <dgm:spPr/>
    </dgm:pt>
    <dgm:pt modelId="{EB079C9A-FC16-4856-B862-640EB913CD46}" type="pres">
      <dgm:prSet presAssocID="{932C9EED-36CB-417E-A6FB-B0ADC019D526}" presName="sibTrans" presStyleCnt="0"/>
      <dgm:spPr/>
    </dgm:pt>
    <dgm:pt modelId="{326D665A-4575-4F6E-946A-D5234A1E5EBE}" type="pres">
      <dgm:prSet presAssocID="{1BAC8127-C86A-452D-A46B-B130129C5991}" presName="composite" presStyleCnt="0"/>
      <dgm:spPr/>
    </dgm:pt>
    <dgm:pt modelId="{172B5CA0-613F-43F3-880B-62FC64129AF0}" type="pres">
      <dgm:prSet presAssocID="{1BAC8127-C86A-452D-A46B-B130129C5991}" presName="bentUpArrow1" presStyleLbl="alignImgPlace1" presStyleIdx="1" presStyleCnt="2"/>
      <dgm:spPr/>
    </dgm:pt>
    <dgm:pt modelId="{8EB047CE-7715-4FB4-8595-1D800AA26E85}" type="pres">
      <dgm:prSet presAssocID="{1BAC8127-C86A-452D-A46B-B130129C5991}" presName="ParentText" presStyleLbl="node1" presStyleIdx="1" presStyleCnt="3">
        <dgm:presLayoutVars>
          <dgm:chMax val="1"/>
          <dgm:chPref val="1"/>
          <dgm:bulletEnabled val="1"/>
        </dgm:presLayoutVars>
      </dgm:prSet>
      <dgm:spPr/>
    </dgm:pt>
    <dgm:pt modelId="{117E9683-1769-407B-9548-2E692350207A}" type="pres">
      <dgm:prSet presAssocID="{1BAC8127-C86A-452D-A46B-B130129C5991}" presName="ChildText" presStyleLbl="revTx" presStyleIdx="1" presStyleCnt="3">
        <dgm:presLayoutVars>
          <dgm:chMax val="0"/>
          <dgm:chPref val="0"/>
          <dgm:bulletEnabled val="1"/>
        </dgm:presLayoutVars>
      </dgm:prSet>
      <dgm:spPr/>
    </dgm:pt>
    <dgm:pt modelId="{313AB4EE-93C7-4F12-8DE1-D082484D0AF2}" type="pres">
      <dgm:prSet presAssocID="{38A6F223-1DC8-41B7-81EA-5C6C4F9ADB53}" presName="sibTrans" presStyleCnt="0"/>
      <dgm:spPr/>
    </dgm:pt>
    <dgm:pt modelId="{2D6FF4C0-8C3A-4EBB-B09A-C880B35CA4A1}" type="pres">
      <dgm:prSet presAssocID="{1AF271F0-AD06-486E-97B5-3D616BA15A0D}" presName="composite" presStyleCnt="0"/>
      <dgm:spPr/>
    </dgm:pt>
    <dgm:pt modelId="{58C63314-014B-40A8-990F-23FEA249D072}" type="pres">
      <dgm:prSet presAssocID="{1AF271F0-AD06-486E-97B5-3D616BA15A0D}" presName="ParentText" presStyleLbl="node1" presStyleIdx="2" presStyleCnt="3">
        <dgm:presLayoutVars>
          <dgm:chMax val="1"/>
          <dgm:chPref val="1"/>
          <dgm:bulletEnabled val="1"/>
        </dgm:presLayoutVars>
      </dgm:prSet>
      <dgm:spPr/>
    </dgm:pt>
    <dgm:pt modelId="{2B56C106-40B3-4E6A-A8AC-9E49532AC689}" type="pres">
      <dgm:prSet presAssocID="{1AF271F0-AD06-486E-97B5-3D616BA15A0D}" presName="FinalChildText" presStyleLbl="revTx" presStyleIdx="2" presStyleCnt="3">
        <dgm:presLayoutVars>
          <dgm:chMax val="0"/>
          <dgm:chPref val="0"/>
          <dgm:bulletEnabled val="1"/>
        </dgm:presLayoutVars>
      </dgm:prSet>
      <dgm:spPr/>
    </dgm:pt>
  </dgm:ptLst>
  <dgm:cxnLst>
    <dgm:cxn modelId="{DDB47900-E45D-48B7-B4B3-C903DA3C9E87}" srcId="{4537F7F6-DFE0-4A66-9C90-6DA691BA082B}" destId="{F46FB93D-DBB4-47A1-92F6-4D827A6A8F72}" srcOrd="0" destOrd="0" parTransId="{00737F31-DBDC-46C8-A59F-8D8DE4AB6659}" sibTransId="{932C9EED-36CB-417E-A6FB-B0ADC019D526}"/>
    <dgm:cxn modelId="{36440F0E-BB74-46FD-B84C-25787B3CA9D9}" type="presOf" srcId="{F46FB93D-DBB4-47A1-92F6-4D827A6A8F72}" destId="{8020E878-457E-4003-B136-D803C7E03A81}" srcOrd="0" destOrd="0" presId="urn:microsoft.com/office/officeart/2005/8/layout/StepDownProcess"/>
    <dgm:cxn modelId="{28020D29-4B45-47FF-B634-DA38926085B8}" type="presOf" srcId="{1BAC8127-C86A-452D-A46B-B130129C5991}" destId="{8EB047CE-7715-4FB4-8595-1D800AA26E85}" srcOrd="0" destOrd="0" presId="urn:microsoft.com/office/officeart/2005/8/layout/StepDownProcess"/>
    <dgm:cxn modelId="{B3EAE062-E1EB-4F4C-AF75-4702E51E5DB4}" type="presOf" srcId="{2F27F8B4-6243-4837-8102-020F9C4708EB}" destId="{AB17FC9F-96EB-494F-9913-87DA93569ACF}" srcOrd="0" destOrd="0" presId="urn:microsoft.com/office/officeart/2005/8/layout/StepDownProcess"/>
    <dgm:cxn modelId="{DE43C749-13D3-430D-A142-D58250B6AB78}" type="presOf" srcId="{19CEBAC8-3AB3-4D43-938A-A5A68F26EF7B}" destId="{2B56C106-40B3-4E6A-A8AC-9E49532AC689}" srcOrd="0" destOrd="0" presId="urn:microsoft.com/office/officeart/2005/8/layout/StepDownProcess"/>
    <dgm:cxn modelId="{D6D8B78E-170C-4B0B-8B1F-93643EDAFD33}" srcId="{4537F7F6-DFE0-4A66-9C90-6DA691BA082B}" destId="{1BAC8127-C86A-452D-A46B-B130129C5991}" srcOrd="1" destOrd="0" parTransId="{DA947037-8DD5-4F7B-BE8D-D6ECA1053907}" sibTransId="{38A6F223-1DC8-41B7-81EA-5C6C4F9ADB53}"/>
    <dgm:cxn modelId="{0C34C797-3CEB-48E3-B1D9-EF3CB443C024}" type="presOf" srcId="{34E9A624-9800-4592-BBCE-06B1561399EB}" destId="{117E9683-1769-407B-9548-2E692350207A}" srcOrd="0" destOrd="0" presId="urn:microsoft.com/office/officeart/2005/8/layout/StepDownProcess"/>
    <dgm:cxn modelId="{2F1F40A1-9503-45C9-8D8D-9F6EA7D5E896}" srcId="{4537F7F6-DFE0-4A66-9C90-6DA691BA082B}" destId="{1AF271F0-AD06-486E-97B5-3D616BA15A0D}" srcOrd="2" destOrd="0" parTransId="{5395CD61-1681-47E5-8459-253093D91B4B}" sibTransId="{4C53DE69-4CFD-4B8E-B1C0-717280F6ECDA}"/>
    <dgm:cxn modelId="{2C8EFADF-CD62-4FDF-B9C3-2CC7EAAEA35C}" srcId="{1BAC8127-C86A-452D-A46B-B130129C5991}" destId="{34E9A624-9800-4592-BBCE-06B1561399EB}" srcOrd="0" destOrd="0" parTransId="{2AFAA7A8-B5B7-4180-B791-73906DD11C1B}" sibTransId="{F4C8D258-2F19-4747-A832-2D98BE35603C}"/>
    <dgm:cxn modelId="{43BA45EF-40FC-4989-A641-F47B6ADC2B32}" srcId="{F46FB93D-DBB4-47A1-92F6-4D827A6A8F72}" destId="{2F27F8B4-6243-4837-8102-020F9C4708EB}" srcOrd="0" destOrd="0" parTransId="{20FF12B8-8E43-4FA9-A9CB-EB54B96A289B}" sibTransId="{EC9411E7-E1E5-4423-B45D-CFD674990640}"/>
    <dgm:cxn modelId="{354512F4-4D39-4FAE-880A-0E0AA4A94328}" type="presOf" srcId="{1AF271F0-AD06-486E-97B5-3D616BA15A0D}" destId="{58C63314-014B-40A8-990F-23FEA249D072}" srcOrd="0" destOrd="0" presId="urn:microsoft.com/office/officeart/2005/8/layout/StepDownProcess"/>
    <dgm:cxn modelId="{535462FF-8B6A-4919-966C-EE0B7865293B}" type="presOf" srcId="{4537F7F6-DFE0-4A66-9C90-6DA691BA082B}" destId="{3D8AF930-2E1F-4FF6-BB2E-2C8D190A1A76}" srcOrd="0" destOrd="0" presId="urn:microsoft.com/office/officeart/2005/8/layout/StepDownProcess"/>
    <dgm:cxn modelId="{8D55FAFF-FE08-475B-A82A-B9224166143F}" srcId="{1AF271F0-AD06-486E-97B5-3D616BA15A0D}" destId="{19CEBAC8-3AB3-4D43-938A-A5A68F26EF7B}" srcOrd="0" destOrd="0" parTransId="{5E99F36B-4E66-4147-B6DA-B1E1E6A882AD}" sibTransId="{47428F32-0346-43C6-9FFC-1C4F5FDDA323}"/>
    <dgm:cxn modelId="{9D50D65B-B3D1-4A59-9AF9-78B3252FACEB}" type="presParOf" srcId="{3D8AF930-2E1F-4FF6-BB2E-2C8D190A1A76}" destId="{A4F7CA93-5AE2-408E-BE8A-BBC70784BDE2}" srcOrd="0" destOrd="0" presId="urn:microsoft.com/office/officeart/2005/8/layout/StepDownProcess"/>
    <dgm:cxn modelId="{02C3414E-FE5B-4146-B109-427BFD826A78}" type="presParOf" srcId="{A4F7CA93-5AE2-408E-BE8A-BBC70784BDE2}" destId="{6EF706C9-FBC4-4643-8D4F-3CF2EF387374}" srcOrd="0" destOrd="0" presId="urn:microsoft.com/office/officeart/2005/8/layout/StepDownProcess"/>
    <dgm:cxn modelId="{D271E215-808C-4F13-A126-D7283748DC19}" type="presParOf" srcId="{A4F7CA93-5AE2-408E-BE8A-BBC70784BDE2}" destId="{8020E878-457E-4003-B136-D803C7E03A81}" srcOrd="1" destOrd="0" presId="urn:microsoft.com/office/officeart/2005/8/layout/StepDownProcess"/>
    <dgm:cxn modelId="{E99818A9-4124-4BBD-B5CC-FC936D3A805B}" type="presParOf" srcId="{A4F7CA93-5AE2-408E-BE8A-BBC70784BDE2}" destId="{AB17FC9F-96EB-494F-9913-87DA93569ACF}" srcOrd="2" destOrd="0" presId="urn:microsoft.com/office/officeart/2005/8/layout/StepDownProcess"/>
    <dgm:cxn modelId="{2FFF7CDC-6B54-4778-A28A-E5FF39897890}" type="presParOf" srcId="{3D8AF930-2E1F-4FF6-BB2E-2C8D190A1A76}" destId="{EB079C9A-FC16-4856-B862-640EB913CD46}" srcOrd="1" destOrd="0" presId="urn:microsoft.com/office/officeart/2005/8/layout/StepDownProcess"/>
    <dgm:cxn modelId="{0D7A9F3A-FAE9-4E10-B8B3-4271E176E605}" type="presParOf" srcId="{3D8AF930-2E1F-4FF6-BB2E-2C8D190A1A76}" destId="{326D665A-4575-4F6E-946A-D5234A1E5EBE}" srcOrd="2" destOrd="0" presId="urn:microsoft.com/office/officeart/2005/8/layout/StepDownProcess"/>
    <dgm:cxn modelId="{404C43AE-0FA8-42D7-9C8C-C480052BDFC8}" type="presParOf" srcId="{326D665A-4575-4F6E-946A-D5234A1E5EBE}" destId="{172B5CA0-613F-43F3-880B-62FC64129AF0}" srcOrd="0" destOrd="0" presId="urn:microsoft.com/office/officeart/2005/8/layout/StepDownProcess"/>
    <dgm:cxn modelId="{8E83094B-BCFE-467E-B05F-F0640AA5DA8F}" type="presParOf" srcId="{326D665A-4575-4F6E-946A-D5234A1E5EBE}" destId="{8EB047CE-7715-4FB4-8595-1D800AA26E85}" srcOrd="1" destOrd="0" presId="urn:microsoft.com/office/officeart/2005/8/layout/StepDownProcess"/>
    <dgm:cxn modelId="{C4DC11AC-AF8B-4A38-883F-252728DC3059}" type="presParOf" srcId="{326D665A-4575-4F6E-946A-D5234A1E5EBE}" destId="{117E9683-1769-407B-9548-2E692350207A}" srcOrd="2" destOrd="0" presId="urn:microsoft.com/office/officeart/2005/8/layout/StepDownProcess"/>
    <dgm:cxn modelId="{37CA5E7F-ACC7-4EE3-AAAB-7C3D137D25E5}" type="presParOf" srcId="{3D8AF930-2E1F-4FF6-BB2E-2C8D190A1A76}" destId="{313AB4EE-93C7-4F12-8DE1-D082484D0AF2}" srcOrd="3" destOrd="0" presId="urn:microsoft.com/office/officeart/2005/8/layout/StepDownProcess"/>
    <dgm:cxn modelId="{CA0AA8DC-A261-4025-A65F-647152529804}" type="presParOf" srcId="{3D8AF930-2E1F-4FF6-BB2E-2C8D190A1A76}" destId="{2D6FF4C0-8C3A-4EBB-B09A-C880B35CA4A1}" srcOrd="4" destOrd="0" presId="urn:microsoft.com/office/officeart/2005/8/layout/StepDownProcess"/>
    <dgm:cxn modelId="{98CB8EB3-C491-4B46-A209-EFE359631DFB}" type="presParOf" srcId="{2D6FF4C0-8C3A-4EBB-B09A-C880B35CA4A1}" destId="{58C63314-014B-40A8-990F-23FEA249D072}" srcOrd="0" destOrd="0" presId="urn:microsoft.com/office/officeart/2005/8/layout/StepDownProcess"/>
    <dgm:cxn modelId="{23F73EF2-6CED-45F9-9A8F-F6F10A001F2A}" type="presParOf" srcId="{2D6FF4C0-8C3A-4EBB-B09A-C880B35CA4A1}" destId="{2B56C106-40B3-4E6A-A8AC-9E49532AC689}"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3DA99-EA73-42BF-8C4A-3824747D912C}">
      <dsp:nvSpPr>
        <dsp:cNvPr id="0" name=""/>
        <dsp:cNvSpPr/>
      </dsp:nvSpPr>
      <dsp:spPr>
        <a:xfrm>
          <a:off x="257910" y="1402"/>
          <a:ext cx="4153511" cy="1281410"/>
        </a:xfrm>
        <a:prstGeom prst="ellipse">
          <a:avLst/>
        </a:prstGeom>
        <a:solidFill>
          <a:schemeClr val="bg2">
            <a:lumMod val="5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itchFamily="34" charset="0"/>
              <a:cs typeface="Arial" pitchFamily="34" charset="0"/>
            </a:rPr>
            <a:t>No error displayed</a:t>
          </a:r>
          <a:br>
            <a:rPr lang="en-US" sz="2400" b="1" kern="1200" dirty="0">
              <a:latin typeface="Arial" pitchFamily="34" charset="0"/>
              <a:cs typeface="Arial" pitchFamily="34" charset="0"/>
            </a:rPr>
          </a:br>
          <a:r>
            <a:rPr lang="en-US" sz="2400" b="1" kern="1200" dirty="0">
              <a:latin typeface="Arial" pitchFamily="34" charset="0"/>
              <a:cs typeface="Arial" pitchFamily="34" charset="0"/>
            </a:rPr>
            <a:t>None expected</a:t>
          </a:r>
        </a:p>
      </dsp:txBody>
      <dsp:txXfrm>
        <a:off x="866178" y="189060"/>
        <a:ext cx="2936975" cy="906094"/>
      </dsp:txXfrm>
    </dsp:sp>
    <dsp:sp modelId="{1977B469-8B2F-43BD-BF66-855D75C6024C}">
      <dsp:nvSpPr>
        <dsp:cNvPr id="0" name=""/>
        <dsp:cNvSpPr/>
      </dsp:nvSpPr>
      <dsp:spPr>
        <a:xfrm>
          <a:off x="1963057" y="1386863"/>
          <a:ext cx="743217" cy="743217"/>
        </a:xfrm>
        <a:prstGeom prst="mathPlus">
          <a:avLst/>
        </a:prstGeom>
        <a:solidFill>
          <a:schemeClr val="tx2">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61570" y="1671069"/>
        <a:ext cx="546191" cy="174805"/>
      </dsp:txXfrm>
    </dsp:sp>
    <dsp:sp modelId="{8B80ABA1-D19B-45C0-9F3C-5234E630233E}">
      <dsp:nvSpPr>
        <dsp:cNvPr id="0" name=""/>
        <dsp:cNvSpPr/>
      </dsp:nvSpPr>
      <dsp:spPr>
        <a:xfrm>
          <a:off x="293079" y="2234131"/>
          <a:ext cx="4083175" cy="1281410"/>
        </a:xfrm>
        <a:prstGeom prst="ellipse">
          <a:avLst/>
        </a:prstGeom>
        <a:solidFill>
          <a:schemeClr val="bg2">
            <a:lumMod val="5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itchFamily="34" charset="0"/>
              <a:cs typeface="Arial" pitchFamily="34" charset="0"/>
            </a:rPr>
            <a:t>Error displayed</a:t>
          </a:r>
          <a:br>
            <a:rPr lang="en-US" sz="2400" b="1" kern="1200" dirty="0">
              <a:latin typeface="Arial" pitchFamily="34" charset="0"/>
              <a:cs typeface="Arial" pitchFamily="34" charset="0"/>
            </a:rPr>
          </a:br>
          <a:r>
            <a:rPr lang="en-US" sz="2400" b="1" kern="1200" dirty="0">
              <a:latin typeface="Arial" pitchFamily="34" charset="0"/>
              <a:cs typeface="Arial" pitchFamily="34" charset="0"/>
            </a:rPr>
            <a:t>Expected</a:t>
          </a:r>
        </a:p>
      </dsp:txBody>
      <dsp:txXfrm>
        <a:off x="891046" y="2421789"/>
        <a:ext cx="2887241" cy="906094"/>
      </dsp:txXfrm>
    </dsp:sp>
    <dsp:sp modelId="{99B6835B-B5E3-48F5-B88D-7CFDADE23FB4}">
      <dsp:nvSpPr>
        <dsp:cNvPr id="0" name=""/>
        <dsp:cNvSpPr/>
      </dsp:nvSpPr>
      <dsp:spPr>
        <a:xfrm>
          <a:off x="4616100" y="1520129"/>
          <a:ext cx="433918" cy="476684"/>
        </a:xfrm>
        <a:prstGeom prst="rightArrow">
          <a:avLst>
            <a:gd name="adj1" fmla="val 60000"/>
            <a:gd name="adj2" fmla="val 50000"/>
          </a:avLst>
        </a:prstGeom>
        <a:solidFill>
          <a:schemeClr val="tx2">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4616100" y="1615466"/>
        <a:ext cx="303743" cy="286010"/>
      </dsp:txXfrm>
    </dsp:sp>
    <dsp:sp modelId="{A244B9BE-C713-4B8C-B572-1424919D34C8}">
      <dsp:nvSpPr>
        <dsp:cNvPr id="0" name=""/>
        <dsp:cNvSpPr/>
      </dsp:nvSpPr>
      <dsp:spPr>
        <a:xfrm>
          <a:off x="5230136" y="477061"/>
          <a:ext cx="2562820" cy="2562820"/>
        </a:xfrm>
        <a:prstGeom prst="ellipse">
          <a:avLst/>
        </a:prstGeom>
        <a:solidFill>
          <a:schemeClr val="bg2">
            <a:lumMod val="5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itchFamily="34" charset="0"/>
              <a:cs typeface="Arial" pitchFamily="34" charset="0"/>
            </a:rPr>
            <a:t>Positive</a:t>
          </a:r>
        </a:p>
        <a:p>
          <a:pPr marL="0" lvl="0" indent="0" algn="ctr" defTabSz="1066800">
            <a:lnSpc>
              <a:spcPct val="90000"/>
            </a:lnSpc>
            <a:spcBef>
              <a:spcPct val="0"/>
            </a:spcBef>
            <a:spcAft>
              <a:spcPct val="35000"/>
            </a:spcAft>
            <a:buNone/>
          </a:pPr>
          <a:r>
            <a:rPr lang="en-US" sz="2400" b="1" kern="1200" dirty="0">
              <a:latin typeface="Arial" pitchFamily="34" charset="0"/>
              <a:cs typeface="Arial" pitchFamily="34" charset="0"/>
            </a:rPr>
            <a:t>Testing </a:t>
          </a:r>
        </a:p>
      </dsp:txBody>
      <dsp:txXfrm>
        <a:off x="5605452" y="852377"/>
        <a:ext cx="1812188" cy="1812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3DA99-EA73-42BF-8C4A-3824747D912C}">
      <dsp:nvSpPr>
        <dsp:cNvPr id="0" name=""/>
        <dsp:cNvSpPr/>
      </dsp:nvSpPr>
      <dsp:spPr>
        <a:xfrm>
          <a:off x="257910" y="1402"/>
          <a:ext cx="4153511" cy="1281410"/>
        </a:xfrm>
        <a:prstGeom prst="ellipse">
          <a:avLst/>
        </a:prstGeom>
        <a:solidFill>
          <a:schemeClr val="bg2">
            <a:lumMod val="5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itchFamily="34" charset="0"/>
              <a:cs typeface="Arial" pitchFamily="34" charset="0"/>
            </a:rPr>
            <a:t>No error displayed</a:t>
          </a:r>
          <a:br>
            <a:rPr lang="en-US" sz="2400" b="1" kern="1200" dirty="0">
              <a:latin typeface="Arial" pitchFamily="34" charset="0"/>
              <a:cs typeface="Arial" pitchFamily="34" charset="0"/>
            </a:rPr>
          </a:br>
          <a:r>
            <a:rPr lang="en-US" sz="2400" b="1" kern="1200" dirty="0">
              <a:latin typeface="Arial" pitchFamily="34" charset="0"/>
              <a:cs typeface="Arial" pitchFamily="34" charset="0"/>
            </a:rPr>
            <a:t>Error expected</a:t>
          </a:r>
        </a:p>
      </dsp:txBody>
      <dsp:txXfrm>
        <a:off x="866178" y="189060"/>
        <a:ext cx="2936975" cy="906094"/>
      </dsp:txXfrm>
    </dsp:sp>
    <dsp:sp modelId="{1977B469-8B2F-43BD-BF66-855D75C6024C}">
      <dsp:nvSpPr>
        <dsp:cNvPr id="0" name=""/>
        <dsp:cNvSpPr/>
      </dsp:nvSpPr>
      <dsp:spPr>
        <a:xfrm>
          <a:off x="1963057" y="1386863"/>
          <a:ext cx="743217" cy="743217"/>
        </a:xfrm>
        <a:prstGeom prst="mathPlus">
          <a:avLst/>
        </a:prstGeom>
        <a:solidFill>
          <a:schemeClr val="tx2">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061570" y="1671069"/>
        <a:ext cx="546191" cy="174805"/>
      </dsp:txXfrm>
    </dsp:sp>
    <dsp:sp modelId="{8B80ABA1-D19B-45C0-9F3C-5234E630233E}">
      <dsp:nvSpPr>
        <dsp:cNvPr id="0" name=""/>
        <dsp:cNvSpPr/>
      </dsp:nvSpPr>
      <dsp:spPr>
        <a:xfrm>
          <a:off x="293079" y="2234131"/>
          <a:ext cx="4083175" cy="1281410"/>
        </a:xfrm>
        <a:prstGeom prst="ellipse">
          <a:avLst/>
        </a:prstGeom>
        <a:solidFill>
          <a:schemeClr val="bg2">
            <a:lumMod val="5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itchFamily="34" charset="0"/>
              <a:cs typeface="Arial" pitchFamily="34" charset="0"/>
            </a:rPr>
            <a:t>Error displayed</a:t>
          </a:r>
          <a:br>
            <a:rPr lang="en-US" sz="2400" b="1" kern="1200" dirty="0">
              <a:latin typeface="Arial" pitchFamily="34" charset="0"/>
              <a:cs typeface="Arial" pitchFamily="34" charset="0"/>
            </a:rPr>
          </a:br>
          <a:r>
            <a:rPr lang="en-US" sz="2400" b="1" kern="1200" dirty="0">
              <a:latin typeface="Arial" pitchFamily="34" charset="0"/>
              <a:cs typeface="Arial" pitchFamily="34" charset="0"/>
            </a:rPr>
            <a:t>None expected</a:t>
          </a:r>
        </a:p>
      </dsp:txBody>
      <dsp:txXfrm>
        <a:off x="891046" y="2421789"/>
        <a:ext cx="2887241" cy="906094"/>
      </dsp:txXfrm>
    </dsp:sp>
    <dsp:sp modelId="{99B6835B-B5E3-48F5-B88D-7CFDADE23FB4}">
      <dsp:nvSpPr>
        <dsp:cNvPr id="0" name=""/>
        <dsp:cNvSpPr/>
      </dsp:nvSpPr>
      <dsp:spPr>
        <a:xfrm>
          <a:off x="4616821" y="1520129"/>
          <a:ext cx="435446" cy="476684"/>
        </a:xfrm>
        <a:prstGeom prst="rightArrow">
          <a:avLst>
            <a:gd name="adj1" fmla="val 60000"/>
            <a:gd name="adj2" fmla="val 50000"/>
          </a:avLst>
        </a:prstGeom>
        <a:solidFill>
          <a:schemeClr val="tx2">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4616821" y="1615466"/>
        <a:ext cx="304812" cy="286010"/>
      </dsp:txXfrm>
    </dsp:sp>
    <dsp:sp modelId="{A244B9BE-C713-4B8C-B572-1424919D34C8}">
      <dsp:nvSpPr>
        <dsp:cNvPr id="0" name=""/>
        <dsp:cNvSpPr/>
      </dsp:nvSpPr>
      <dsp:spPr>
        <a:xfrm>
          <a:off x="5233019" y="477061"/>
          <a:ext cx="2562820" cy="2562820"/>
        </a:xfrm>
        <a:prstGeom prst="ellipse">
          <a:avLst/>
        </a:prstGeom>
        <a:solidFill>
          <a:schemeClr val="bg2">
            <a:lumMod val="5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itchFamily="34" charset="0"/>
              <a:cs typeface="Arial" pitchFamily="34" charset="0"/>
            </a:rPr>
            <a:t>Negative</a:t>
          </a:r>
        </a:p>
        <a:p>
          <a:pPr marL="0" lvl="0" indent="0" algn="ctr" defTabSz="1066800">
            <a:lnSpc>
              <a:spcPct val="90000"/>
            </a:lnSpc>
            <a:spcBef>
              <a:spcPct val="0"/>
            </a:spcBef>
            <a:spcAft>
              <a:spcPct val="35000"/>
            </a:spcAft>
            <a:buNone/>
          </a:pPr>
          <a:r>
            <a:rPr lang="en-US" sz="2400" b="1" kern="1200" dirty="0">
              <a:latin typeface="Arial" pitchFamily="34" charset="0"/>
              <a:cs typeface="Arial" pitchFamily="34" charset="0"/>
            </a:rPr>
            <a:t>Testing </a:t>
          </a:r>
        </a:p>
      </dsp:txBody>
      <dsp:txXfrm>
        <a:off x="5608335" y="852377"/>
        <a:ext cx="1812188" cy="18121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706C9-FBC4-4643-8D4F-3CF2EF387374}">
      <dsp:nvSpPr>
        <dsp:cNvPr id="0" name=""/>
        <dsp:cNvSpPr/>
      </dsp:nvSpPr>
      <dsp:spPr>
        <a:xfrm rot="5400000">
          <a:off x="355576" y="1029579"/>
          <a:ext cx="910574" cy="1036656"/>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020E878-457E-4003-B136-D803C7E03A81}">
      <dsp:nvSpPr>
        <dsp:cNvPr id="0" name=""/>
        <dsp:cNvSpPr/>
      </dsp:nvSpPr>
      <dsp:spPr>
        <a:xfrm>
          <a:off x="114329" y="20189"/>
          <a:ext cx="1532871" cy="1072960"/>
        </a:xfrm>
        <a:prstGeom prst="roundRect">
          <a:avLst>
            <a:gd name="adj" fmla="val 16670"/>
          </a:avLst>
        </a:prstGeom>
        <a:solidFill>
          <a:srgbClr val="AA113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Red</a:t>
          </a:r>
        </a:p>
      </dsp:txBody>
      <dsp:txXfrm>
        <a:off x="166716" y="72576"/>
        <a:ext cx="1428097" cy="968186"/>
      </dsp:txXfrm>
    </dsp:sp>
    <dsp:sp modelId="{AB17FC9F-96EB-494F-9913-87DA93569ACF}">
      <dsp:nvSpPr>
        <dsp:cNvPr id="0" name=""/>
        <dsp:cNvSpPr/>
      </dsp:nvSpPr>
      <dsp:spPr>
        <a:xfrm>
          <a:off x="1647201" y="122520"/>
          <a:ext cx="1114864" cy="867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Write a simple test</a:t>
          </a:r>
        </a:p>
      </dsp:txBody>
      <dsp:txXfrm>
        <a:off x="1647201" y="122520"/>
        <a:ext cx="1114864" cy="867213"/>
      </dsp:txXfrm>
    </dsp:sp>
    <dsp:sp modelId="{172B5CA0-613F-43F3-880B-62FC64129AF0}">
      <dsp:nvSpPr>
        <dsp:cNvPr id="0" name=""/>
        <dsp:cNvSpPr/>
      </dsp:nvSpPr>
      <dsp:spPr>
        <a:xfrm rot="5400000">
          <a:off x="1626490" y="2234867"/>
          <a:ext cx="910574" cy="1036656"/>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EB047CE-7715-4FB4-8595-1D800AA26E85}">
      <dsp:nvSpPr>
        <dsp:cNvPr id="0" name=""/>
        <dsp:cNvSpPr/>
      </dsp:nvSpPr>
      <dsp:spPr>
        <a:xfrm>
          <a:off x="1385243" y="1225477"/>
          <a:ext cx="1532871" cy="1072960"/>
        </a:xfrm>
        <a:prstGeom prst="roundRect">
          <a:avLst>
            <a:gd name="adj" fmla="val 1667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Green</a:t>
          </a:r>
        </a:p>
      </dsp:txBody>
      <dsp:txXfrm>
        <a:off x="1437630" y="1277864"/>
        <a:ext cx="1428097" cy="968186"/>
      </dsp:txXfrm>
    </dsp:sp>
    <dsp:sp modelId="{117E9683-1769-407B-9548-2E692350207A}">
      <dsp:nvSpPr>
        <dsp:cNvPr id="0" name=""/>
        <dsp:cNvSpPr/>
      </dsp:nvSpPr>
      <dsp:spPr>
        <a:xfrm>
          <a:off x="2918114" y="1327809"/>
          <a:ext cx="1114864" cy="867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Code to pass the test</a:t>
          </a:r>
        </a:p>
      </dsp:txBody>
      <dsp:txXfrm>
        <a:off x="2918114" y="1327809"/>
        <a:ext cx="1114864" cy="867213"/>
      </dsp:txXfrm>
    </dsp:sp>
    <dsp:sp modelId="{58C63314-014B-40A8-990F-23FEA249D072}">
      <dsp:nvSpPr>
        <dsp:cNvPr id="0" name=""/>
        <dsp:cNvSpPr/>
      </dsp:nvSpPr>
      <dsp:spPr>
        <a:xfrm>
          <a:off x="2656156" y="2430766"/>
          <a:ext cx="1532871" cy="1072960"/>
        </a:xfrm>
        <a:prstGeom prst="roundRect">
          <a:avLst>
            <a:gd name="adj" fmla="val 16670"/>
          </a:avLst>
        </a:prstGeom>
        <a:solidFill>
          <a:schemeClr val="accent2">
            <a:lumMod val="90000"/>
            <a:lumOff val="1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Refactor</a:t>
          </a:r>
        </a:p>
      </dsp:txBody>
      <dsp:txXfrm>
        <a:off x="2708543" y="2483153"/>
        <a:ext cx="1428097" cy="968186"/>
      </dsp:txXfrm>
    </dsp:sp>
    <dsp:sp modelId="{2B56C106-40B3-4E6A-A8AC-9E49532AC689}">
      <dsp:nvSpPr>
        <dsp:cNvPr id="0" name=""/>
        <dsp:cNvSpPr/>
      </dsp:nvSpPr>
      <dsp:spPr>
        <a:xfrm>
          <a:off x="4189027" y="2533097"/>
          <a:ext cx="1114864" cy="867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Eliminate duplication</a:t>
          </a:r>
        </a:p>
      </dsp:txBody>
      <dsp:txXfrm>
        <a:off x="4189027" y="2533097"/>
        <a:ext cx="1114864" cy="86721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fi-FI" dirty="0"/>
              <a:t>Foundation Java: Unit Testing</a:t>
            </a:r>
            <a:endParaRPr lang="en-GB"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GB" dirty="0"/>
              <a:t>Copyright © Accenture 2012</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12BCC41-E1DB-40D3-A729-C70DFD84C086}" type="slidenum">
              <a:rPr lang="en-GB" smtClean="0"/>
              <a:pPr/>
              <a:t>‹#›</a:t>
            </a:fld>
            <a:endParaRPr lang="en-GB" dirty="0"/>
          </a:p>
        </p:txBody>
      </p:sp>
    </p:spTree>
    <p:extLst>
      <p:ext uri="{BB962C8B-B14F-4D97-AF65-F5344CB8AC3E}">
        <p14:creationId xmlns:p14="http://schemas.microsoft.com/office/powerpoint/2010/main" val="414585304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40718" cy="271145"/>
          </a:xfrm>
          <a:prstGeom prst="rect">
            <a:avLst/>
          </a:prstGeom>
        </p:spPr>
        <p:txBody>
          <a:bodyPr vert="horz" lIns="93177" tIns="46589" rIns="93177" bIns="46589" rtlCol="0"/>
          <a:lstStyle>
            <a:lvl1pPr algn="l">
              <a:defRPr sz="1000">
                <a:latin typeface="Arial" pitchFamily="34" charset="0"/>
                <a:cs typeface="Arial" pitchFamily="34" charset="0"/>
              </a:defRPr>
            </a:lvl1pPr>
          </a:lstStyle>
          <a:p>
            <a:r>
              <a:rPr lang="fi-FI" dirty="0"/>
              <a:t>Foundation Java: Unit Testing</a:t>
            </a:r>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000">
                <a:latin typeface="Arial" pitchFamily="34" charset="0"/>
                <a:cs typeface="Arial" pitchFamily="34" charset="0"/>
              </a:defRPr>
            </a:lvl1pPr>
          </a:lstStyle>
          <a:p>
            <a:r>
              <a:rPr lang="en-GB" dirty="0"/>
              <a:t>Copyright © Accenture 2012</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000">
                <a:latin typeface="Arial" pitchFamily="34" charset="0"/>
                <a:cs typeface="Arial" pitchFamily="34" charset="0"/>
              </a:defRPr>
            </a:lvl1pPr>
          </a:lstStyle>
          <a:p>
            <a:fld id="{27CE0CED-C9FC-4C42-8AD7-7E9A6B171AE0}" type="slidenum">
              <a:rPr lang="en-GB" smtClean="0"/>
              <a:pPr/>
              <a:t>‹#›</a:t>
            </a:fld>
            <a:endParaRPr lang="en-GB" dirty="0"/>
          </a:p>
        </p:txBody>
      </p:sp>
    </p:spTree>
    <p:extLst>
      <p:ext uri="{BB962C8B-B14F-4D97-AF65-F5344CB8AC3E}">
        <p14:creationId xmlns:p14="http://schemas.microsoft.com/office/powerpoint/2010/main" val="256359682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endParaRPr lang="en-GB" b="1" dirty="0">
              <a:solidFill>
                <a:srgbClr val="FF0000"/>
              </a:solidFill>
            </a:endParaRPr>
          </a:p>
          <a:p>
            <a:r>
              <a:rPr lang="en-GB" dirty="0"/>
              <a:t>Review the objectives for the module.</a:t>
            </a:r>
          </a:p>
          <a:p>
            <a:endParaRPr lang="en-GB" dirty="0"/>
          </a:p>
          <a:p>
            <a:endParaRPr lang="en-GB" dirty="0"/>
          </a:p>
          <a:p>
            <a:r>
              <a:rPr lang="en-GB" b="1" dirty="0"/>
              <a:t>Participant Notes:</a:t>
            </a:r>
          </a:p>
          <a:p>
            <a:r>
              <a:rPr lang="en-GB" dirty="0"/>
              <a:t>N/A</a:t>
            </a:r>
          </a:p>
        </p:txBody>
      </p:sp>
      <p:sp>
        <p:nvSpPr>
          <p:cNvPr id="8" name="Slide Number Placeholder 7"/>
          <p:cNvSpPr>
            <a:spLocks noGrp="1"/>
          </p:cNvSpPr>
          <p:nvPr>
            <p:ph type="sldNum" sz="quarter" idx="12"/>
          </p:nvPr>
        </p:nvSpPr>
        <p:spPr/>
        <p:txBody>
          <a:bodyPr/>
          <a:lstStyle/>
          <a:p>
            <a:fld id="{27CE0CED-C9FC-4C42-8AD7-7E9A6B171AE0}" type="slidenum">
              <a:rPr lang="en-GB" smtClean="0"/>
              <a:pPr/>
              <a:t>2</a:t>
            </a:fld>
            <a:endParaRPr lang="en-GB" dirty="0"/>
          </a:p>
        </p:txBody>
      </p:sp>
      <p:sp>
        <p:nvSpPr>
          <p:cNvPr id="9" name="Footer Placeholder 8"/>
          <p:cNvSpPr>
            <a:spLocks noGrp="1"/>
          </p:cNvSpPr>
          <p:nvPr>
            <p:ph type="ftr" sz="quarter" idx="13"/>
          </p:nvPr>
        </p:nvSpPr>
        <p:spPr/>
        <p:txBody>
          <a:bodyPr/>
          <a:lstStyle/>
          <a:p>
            <a:r>
              <a:rPr lang="en-GB" dirty="0"/>
              <a:t>Copyright © Accenture 2012</a:t>
            </a:r>
          </a:p>
        </p:txBody>
      </p:sp>
      <p:sp>
        <p:nvSpPr>
          <p:cNvPr id="10" name="Header Placeholder 9"/>
          <p:cNvSpPr>
            <a:spLocks noGrp="1"/>
          </p:cNvSpPr>
          <p:nvPr>
            <p:ph type="hdr" sz="quarter" idx="14"/>
          </p:nvPr>
        </p:nvSpPr>
        <p:spPr/>
        <p:txBody>
          <a:bodyPr/>
          <a:lstStyle/>
          <a:p>
            <a:r>
              <a:rPr lang="fi-FI"/>
              <a:t>ADF 2.0 Java: Unit Testing</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2"/>
          <p:cNvSpPr>
            <a:spLocks noGrp="1" noChangeArrowheads="1"/>
          </p:cNvSpPr>
          <p:nvPr>
            <p:ph type="sldNum" sz="quarter" idx="5"/>
          </p:nvPr>
        </p:nvSpPr>
        <p:spPr>
          <a:xfrm>
            <a:off x="3970240" y="8829334"/>
            <a:ext cx="3038579" cy="465462"/>
          </a:xfrm>
          <a:prstGeom prst="rect">
            <a:avLst/>
          </a:prstGeom>
          <a:noFill/>
        </p:spPr>
        <p:txBody>
          <a:bodyPr/>
          <a:lstStyle/>
          <a:p>
            <a:fld id="{118077EF-7CA8-4FC2-ABB1-3EC8771A573D}" type="slidenum">
              <a:rPr lang="en-US" smtClean="0"/>
              <a:pPr/>
              <a:t>11</a:t>
            </a:fld>
            <a:endParaRPr lang="en-US" dirty="0"/>
          </a:p>
        </p:txBody>
      </p:sp>
      <p:sp>
        <p:nvSpPr>
          <p:cNvPr id="59396" name="Rectangle 4"/>
          <p:cNvSpPr>
            <a:spLocks noGrp="1" noRot="1" noChangeAspect="1" noChangeArrowheads="1" noTextEdit="1"/>
          </p:cNvSpPr>
          <p:nvPr>
            <p:ph type="sldImg"/>
          </p:nvPr>
        </p:nvSpPr>
        <p:spPr>
          <a:ln/>
        </p:spPr>
      </p:sp>
      <p:sp>
        <p:nvSpPr>
          <p:cNvPr id="59397" name="Rectangle 5"/>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r>
              <a:rPr lang="en-GB" dirty="0"/>
              <a:t>Review the key points per the slide and participant notes.</a:t>
            </a:r>
          </a:p>
          <a:p>
            <a:pPr marL="184414" indent="-97060">
              <a:buFont typeface="Arial" pitchFamily="34" charset="0"/>
              <a:buChar char="•"/>
            </a:pPr>
            <a:r>
              <a:rPr lang="en-GB" dirty="0"/>
              <a:t>Focus on the high level flow as it relates to the branch coverage.</a:t>
            </a:r>
          </a:p>
          <a:p>
            <a:pPr marL="184414" indent="-97060">
              <a:buFont typeface="Arial" pitchFamily="34" charset="0"/>
              <a:buChar char="•"/>
            </a:pPr>
            <a:r>
              <a:rPr lang="en-GB" dirty="0"/>
              <a:t>Walk though True and False options on one or more branches, as time permits.</a:t>
            </a:r>
          </a:p>
          <a:p>
            <a:endParaRPr lang="en-GB" dirty="0"/>
          </a:p>
          <a:p>
            <a:r>
              <a:rPr lang="en-GB" b="1" dirty="0"/>
              <a:t>Participant Notes:</a:t>
            </a:r>
          </a:p>
          <a:p>
            <a:r>
              <a:rPr lang="en-GB" dirty="0"/>
              <a:t>Branch coverage looks at the conditions required to go beyond statement coverage and cover the logic branches.</a:t>
            </a:r>
          </a:p>
          <a:p>
            <a:pPr marL="184414" lvl="1" indent="-97060">
              <a:buFont typeface="Arial" pitchFamily="34" charset="0"/>
              <a:buChar char="•"/>
            </a:pPr>
            <a:r>
              <a:rPr lang="en-GB" dirty="0"/>
              <a:t>Walking thru the branches of if-else, switch-case, and loop code </a:t>
            </a:r>
            <a:r>
              <a:rPr lang="en-US" dirty="0"/>
              <a:t>ensures all executable statements are exercised as part of the Unit Tests.</a:t>
            </a:r>
          </a:p>
          <a:p>
            <a:pPr marL="184414" lvl="1" indent="-97060">
              <a:buFont typeface="Arial" pitchFamily="34" charset="0"/>
              <a:buChar char="•"/>
            </a:pPr>
            <a:r>
              <a:rPr lang="en-US" dirty="0"/>
              <a:t>The goal is to ensure all </a:t>
            </a:r>
            <a:r>
              <a:rPr lang="en-US" b="1" dirty="0"/>
              <a:t>complete</a:t>
            </a:r>
            <a:r>
              <a:rPr lang="en-US" dirty="0"/>
              <a:t> conditional expressions used in each control statement are tested. </a:t>
            </a:r>
          </a:p>
          <a:p>
            <a:pPr marL="270214" lvl="2" indent="-83860">
              <a:buFont typeface="Courier New" pitchFamily="49" charset="0"/>
              <a:buChar char="o"/>
            </a:pPr>
            <a:r>
              <a:rPr lang="en-US" dirty="0"/>
              <a:t>The entire conditional expression will be evaluated to TRUE in one test and FALSE in another test.  </a:t>
            </a:r>
          </a:p>
          <a:p>
            <a:pPr marL="270214" lvl="2" indent="-83860">
              <a:buFont typeface="Courier New" pitchFamily="49" charset="0"/>
              <a:buChar char="o"/>
            </a:pPr>
            <a:r>
              <a:rPr lang="en-US" dirty="0"/>
              <a:t>For example, in the code ‘IF (A &amp;&amp; B &amp;&amp; C)’: IF is the control statement and (A &amp;&amp; B &amp;&amp; C) is the conditional expression.</a:t>
            </a:r>
          </a:p>
          <a:p>
            <a:pPr marL="363392" lvl="2" indent="-83860">
              <a:buFont typeface="Arial" pitchFamily="34" charset="0"/>
              <a:buChar char="•"/>
            </a:pPr>
            <a:r>
              <a:rPr lang="en-US" dirty="0"/>
              <a:t>For 100%  branch coverage, a test must be run so that (A &amp;&amp; B &amp;&amp; C) yields true and another test where (A &amp;&amp; B &amp;&amp; C) yields false.</a:t>
            </a:r>
            <a:endParaRPr lang="en-GB" dirty="0"/>
          </a:p>
          <a:p>
            <a:endParaRPr lang="en-US" dirty="0"/>
          </a:p>
        </p:txBody>
      </p:sp>
      <p:sp>
        <p:nvSpPr>
          <p:cNvPr id="59398"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2"/>
          <p:cNvSpPr>
            <a:spLocks noGrp="1" noChangeArrowheads="1"/>
          </p:cNvSpPr>
          <p:nvPr>
            <p:ph type="sldNum" sz="quarter" idx="5"/>
          </p:nvPr>
        </p:nvSpPr>
        <p:spPr>
          <a:xfrm>
            <a:off x="3970240" y="8829334"/>
            <a:ext cx="3038579" cy="465462"/>
          </a:xfrm>
          <a:prstGeom prst="rect">
            <a:avLst/>
          </a:prstGeom>
          <a:noFill/>
        </p:spPr>
        <p:txBody>
          <a:bodyPr/>
          <a:lstStyle/>
          <a:p>
            <a:fld id="{BB32F3E6-B0ED-4870-95DA-6951D5F2B788}" type="slidenum">
              <a:rPr lang="en-US" smtClean="0"/>
              <a:pPr/>
              <a:t>12</a:t>
            </a:fld>
            <a:endParaRPr lang="en-US" dirty="0"/>
          </a:p>
        </p:txBody>
      </p:sp>
      <p:sp>
        <p:nvSpPr>
          <p:cNvPr id="60420" name="Rectangle 4"/>
          <p:cNvSpPr>
            <a:spLocks noGrp="1" noRot="1" noChangeAspect="1" noChangeArrowheads="1" noTextEdit="1"/>
          </p:cNvSpPr>
          <p:nvPr>
            <p:ph type="sldImg"/>
          </p:nvPr>
        </p:nvSpPr>
        <p:spPr>
          <a:ln/>
        </p:spPr>
      </p:sp>
      <p:sp>
        <p:nvSpPr>
          <p:cNvPr id="60421" name="Rectangle 5"/>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r>
              <a:rPr lang="en-GB" dirty="0"/>
              <a:t>Review the key points per the slide and participant notes.</a:t>
            </a:r>
          </a:p>
          <a:p>
            <a:endParaRPr lang="en-GB" dirty="0"/>
          </a:p>
          <a:p>
            <a:r>
              <a:rPr lang="en-GB" b="1" dirty="0"/>
              <a:t>Participant Notes:</a:t>
            </a:r>
          </a:p>
          <a:p>
            <a:r>
              <a:rPr lang="en-US" dirty="0"/>
              <a:t>Road signs tell us about road conditions, how far we are from a destination, how fast we can go, and give us the opportunity to make a number of simple and complex decisions. These road conditions can affect the results of our trip (e.g. how soon we get there).</a:t>
            </a:r>
            <a:endParaRPr lang="en-GB" dirty="0"/>
          </a:p>
          <a:p>
            <a:r>
              <a:rPr lang="en-GB" dirty="0"/>
              <a:t>When dealing with complex expressions in Java code, conditions must be developed to test </a:t>
            </a:r>
            <a:r>
              <a:rPr lang="en-US" dirty="0"/>
              <a:t>every possible condition inside the expression.</a:t>
            </a:r>
          </a:p>
          <a:p>
            <a:pPr marL="184414" indent="-97060">
              <a:buFont typeface="Arial" pitchFamily="34" charset="0"/>
              <a:buChar char="•"/>
            </a:pPr>
            <a:r>
              <a:rPr lang="en-US" dirty="0"/>
              <a:t>For expressions that allow a range of values test conditions look at the extreme values in the range – the boundaries.</a:t>
            </a:r>
            <a:endParaRPr lang="en-GB" dirty="0"/>
          </a:p>
          <a:p>
            <a:pPr marL="184414" indent="-97060">
              <a:buFont typeface="Arial" pitchFamily="34" charset="0"/>
              <a:buChar char="•"/>
            </a:pPr>
            <a:r>
              <a:rPr lang="en-GB" dirty="0"/>
              <a:t>Test efficiencies include </a:t>
            </a:r>
            <a:r>
              <a:rPr lang="en-US" dirty="0"/>
              <a:t>looking for unique sets to achieve 100% coverage.</a:t>
            </a:r>
            <a:endParaRPr lang="en-GB" dirty="0"/>
          </a:p>
        </p:txBody>
      </p:sp>
      <p:sp>
        <p:nvSpPr>
          <p:cNvPr id="60422"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2"/>
          <p:cNvSpPr>
            <a:spLocks noGrp="1" noChangeArrowheads="1"/>
          </p:cNvSpPr>
          <p:nvPr>
            <p:ph type="sldNum" sz="quarter" idx="5"/>
          </p:nvPr>
        </p:nvSpPr>
        <p:spPr>
          <a:xfrm>
            <a:off x="3970240" y="8829334"/>
            <a:ext cx="3038579" cy="465462"/>
          </a:xfrm>
          <a:prstGeom prst="rect">
            <a:avLst/>
          </a:prstGeom>
          <a:noFill/>
        </p:spPr>
        <p:txBody>
          <a:bodyPr/>
          <a:lstStyle/>
          <a:p>
            <a:fld id="{EBEE6B22-549E-4945-B3A7-9128A92436A1}" type="slidenum">
              <a:rPr lang="en-US" smtClean="0"/>
              <a:pPr/>
              <a:t>13</a:t>
            </a:fld>
            <a:endParaRPr lang="en-US" dirty="0"/>
          </a:p>
        </p:txBody>
      </p:sp>
      <p:sp>
        <p:nvSpPr>
          <p:cNvPr id="61444" name="Rectangle 4"/>
          <p:cNvSpPr>
            <a:spLocks noGrp="1" noRot="1" noChangeAspect="1" noChangeArrowheads="1" noTextEdit="1"/>
          </p:cNvSpPr>
          <p:nvPr>
            <p:ph type="sldImg"/>
          </p:nvPr>
        </p:nvSpPr>
        <p:spPr>
          <a:xfrm>
            <a:off x="1208088" y="696913"/>
            <a:ext cx="3717925" cy="2789237"/>
          </a:xfrm>
          <a:ln/>
        </p:spPr>
      </p:sp>
      <p:sp>
        <p:nvSpPr>
          <p:cNvPr id="61445" name="Rectangle 5"/>
          <p:cNvSpPr>
            <a:spLocks noGrp="1" noChangeArrowheads="1"/>
          </p:cNvSpPr>
          <p:nvPr>
            <p:ph type="body" idx="1"/>
          </p:nvPr>
        </p:nvSpPr>
        <p:spPr>
          <a:xfrm>
            <a:off x="701040" y="3532632"/>
            <a:ext cx="5608320" cy="4648200"/>
          </a:xfrm>
          <a:noFill/>
          <a:ln w="9525"/>
        </p:spPr>
        <p:txBody>
          <a:bodyPr>
            <a:normAutofit/>
          </a:bodyPr>
          <a:lstStyle/>
          <a:p>
            <a:r>
              <a:rPr lang="en-GB" b="1" dirty="0"/>
              <a:t>Faculty Notes:</a:t>
            </a:r>
            <a:endParaRPr lang="en-GB" b="1" dirty="0">
              <a:solidFill>
                <a:srgbClr val="FF0000"/>
              </a:solidFill>
            </a:endParaRPr>
          </a:p>
          <a:p>
            <a:r>
              <a:rPr lang="en-GB" dirty="0"/>
              <a:t>Use the animation on the slide </a:t>
            </a:r>
            <a:r>
              <a:rPr lang="en-GB" u="sng" dirty="0"/>
              <a:t>and participant input</a:t>
            </a:r>
            <a:r>
              <a:rPr lang="en-GB" u="none" dirty="0"/>
              <a:t> </a:t>
            </a:r>
            <a:r>
              <a:rPr lang="en-GB" dirty="0"/>
              <a:t>to build up the truth table.</a:t>
            </a:r>
          </a:p>
          <a:p>
            <a:pPr defTabSz="931774">
              <a:defRPr/>
            </a:pPr>
            <a:r>
              <a:rPr lang="en-GB" b="1" baseline="0" dirty="0"/>
              <a:t>Before the display of each line </a:t>
            </a:r>
            <a:r>
              <a:rPr lang="en-GB" b="1" dirty="0"/>
              <a:t>ASK participants for the possible truth</a:t>
            </a:r>
            <a:r>
              <a:rPr lang="en-GB" b="1" baseline="0" dirty="0"/>
              <a:t> table values for the conditions</a:t>
            </a:r>
          </a:p>
          <a:p>
            <a:pPr defTabSz="931774">
              <a:defRPr/>
            </a:pPr>
            <a:r>
              <a:rPr lang="en-GB" b="0" baseline="0" dirty="0"/>
              <a:t>Briefly discuss </a:t>
            </a:r>
            <a:r>
              <a:rPr lang="en-GB" b="0" dirty="0"/>
              <a:t>the differences between statement, branch, and condition coverage.</a:t>
            </a:r>
          </a:p>
          <a:p>
            <a:pPr defTabSz="931774">
              <a:defRPr/>
            </a:pPr>
            <a:endParaRPr lang="en-GB" dirty="0"/>
          </a:p>
          <a:p>
            <a:r>
              <a:rPr lang="en-GB" dirty="0"/>
              <a:t>On display -  Boolean Expression and values for A, B, C and D</a:t>
            </a:r>
          </a:p>
          <a:p>
            <a:r>
              <a:rPr lang="en-GB" dirty="0"/>
              <a:t>First click – First 2 lines of Truth Table. A is True.</a:t>
            </a:r>
          </a:p>
          <a:p>
            <a:r>
              <a:rPr lang="en-GB" dirty="0"/>
              <a:t>Second Click – A False / D True or False</a:t>
            </a:r>
          </a:p>
          <a:p>
            <a:r>
              <a:rPr lang="en-GB" dirty="0"/>
              <a:t>Third Click – A False / C then B False</a:t>
            </a:r>
          </a:p>
          <a:p>
            <a:pPr marL="0" lvl="1" defTabSz="931774">
              <a:defRPr/>
            </a:pPr>
            <a:endParaRPr lang="en-US" dirty="0"/>
          </a:p>
          <a:p>
            <a:r>
              <a:rPr lang="en-GB" b="1" dirty="0"/>
              <a:t>Walk through logic operators with inserted values using the Boolean expression and data for the example.</a:t>
            </a:r>
          </a:p>
          <a:p>
            <a:r>
              <a:rPr lang="en-GB" dirty="0"/>
              <a:t>Briefly discuss the differences between statement, branch, and condition coverage, </a:t>
            </a:r>
            <a:r>
              <a:rPr lang="en-GB" b="1" dirty="0"/>
              <a:t>building / discussing the truth table conditions</a:t>
            </a:r>
            <a:r>
              <a:rPr lang="en-GB" dirty="0"/>
              <a:t>:</a:t>
            </a:r>
          </a:p>
          <a:p>
            <a:pPr marL="184414" indent="-97060">
              <a:buFont typeface="Arial" pitchFamily="34" charset="0"/>
              <a:buChar char="•"/>
            </a:pPr>
            <a:r>
              <a:rPr lang="en-GB" dirty="0"/>
              <a:t>X indicates the expression does not participate in the evaluation of the boolean result.</a:t>
            </a:r>
          </a:p>
          <a:p>
            <a:pPr marL="184414" indent="-97060">
              <a:buFont typeface="Arial" pitchFamily="34" charset="0"/>
              <a:buChar char="•"/>
            </a:pPr>
            <a:r>
              <a:rPr lang="en-GB" dirty="0"/>
              <a:t>Note that the function call represented by C will not be executed when B is false. This may or may not be the intended code logic and must be tested.</a:t>
            </a:r>
          </a:p>
          <a:p>
            <a:pPr marL="184414" lvl="1" indent="-97060">
              <a:buFont typeface="Arial" pitchFamily="34" charset="0"/>
              <a:buChar char="•"/>
            </a:pPr>
            <a:r>
              <a:rPr lang="en-US" dirty="0"/>
              <a:t>In Conditional Coverage, the test conditions should be able to test each judgment (i.e. A,B,C,D) to be true or false.</a:t>
            </a:r>
          </a:p>
          <a:p>
            <a:pPr>
              <a:spcAft>
                <a:spcPts val="306"/>
              </a:spcAft>
            </a:pPr>
            <a:r>
              <a:rPr lang="en-US" b="1" dirty="0">
                <a:latin typeface="Arial"/>
                <a:ea typeface="Batang"/>
                <a:cs typeface="Times New Roman"/>
              </a:rPr>
              <a:t>Use the completed truth table to look at levels of coverage.</a:t>
            </a:r>
          </a:p>
          <a:p>
            <a:pPr>
              <a:spcAft>
                <a:spcPts val="306"/>
              </a:spcAft>
            </a:pPr>
            <a:endParaRPr lang="en-GB" b="1" dirty="0"/>
          </a:p>
          <a:p>
            <a:r>
              <a:rPr lang="en-GB" b="1" dirty="0"/>
              <a:t>Participant Notes:</a:t>
            </a:r>
          </a:p>
          <a:p>
            <a:r>
              <a:rPr lang="en-GB" dirty="0"/>
              <a:t>In this example, </a:t>
            </a:r>
            <a:r>
              <a:rPr lang="en-US" dirty="0"/>
              <a:t>A, B, C, D can represent a number of situations – expressions, function calls, etc.</a:t>
            </a:r>
            <a:endParaRPr lang="en-GB" dirty="0"/>
          </a:p>
          <a:p>
            <a:r>
              <a:rPr lang="en-GB" dirty="0"/>
              <a:t>Look at the logical expression and the combinations of conditions needed for test coverage.</a:t>
            </a:r>
          </a:p>
        </p:txBody>
      </p:sp>
      <p:sp>
        <p:nvSpPr>
          <p:cNvPr id="61446"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5"/>
          </p:nvPr>
        </p:nvSpPr>
        <p:spPr>
          <a:xfrm>
            <a:off x="3970240" y="8829334"/>
            <a:ext cx="3038579" cy="465462"/>
          </a:xfrm>
          <a:prstGeom prst="rect">
            <a:avLst/>
          </a:prstGeom>
          <a:ln/>
        </p:spPr>
        <p:txBody>
          <a:bodyPr/>
          <a:lstStyle/>
          <a:p>
            <a:pPr>
              <a:defRPr/>
            </a:pPr>
            <a:fld id="{BDCB3FFC-4F39-4DEC-81C0-06CF30355963}" type="slidenum">
              <a:rPr lang="en-US"/>
              <a:pPr>
                <a:defRPr/>
              </a:pPr>
              <a:t>14</a:t>
            </a:fld>
            <a:endParaRPr lang="en-US" dirty="0"/>
          </a:p>
        </p:txBody>
      </p:sp>
      <p:sp>
        <p:nvSpPr>
          <p:cNvPr id="182274" name="Rectangle 4"/>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182277" name="Rectangle 2"/>
          <p:cNvSpPr>
            <a:spLocks noGrp="1" noRot="1" noChangeAspect="1" noChangeArrowheads="1" noTextEdit="1"/>
          </p:cNvSpPr>
          <p:nvPr>
            <p:ph type="sldImg"/>
          </p:nvPr>
        </p:nvSpPr>
        <p:spPr>
          <a:ln/>
        </p:spPr>
      </p:sp>
      <p:sp>
        <p:nvSpPr>
          <p:cNvPr id="182278" name="Rectangle 3"/>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r>
              <a:rPr lang="en-GB" dirty="0"/>
              <a:t>Briefly review the key points per the participant notes.</a:t>
            </a:r>
          </a:p>
          <a:p>
            <a:pPr marL="186355" indent="-93177">
              <a:buFont typeface="Arial" pitchFamily="34" charset="0"/>
              <a:buChar char="•"/>
            </a:pPr>
            <a:r>
              <a:rPr lang="en-GB" dirty="0"/>
              <a:t>As a group discuss the Example in the participant notes. </a:t>
            </a:r>
          </a:p>
          <a:p>
            <a:pPr marL="186355"/>
            <a:r>
              <a:rPr lang="en-GB" dirty="0"/>
              <a:t>Participants will extend this example in the See It / Try It and module activities.</a:t>
            </a:r>
          </a:p>
          <a:p>
            <a:pPr eaLnBrk="1" hangingPunct="1"/>
            <a:endParaRPr lang="en-US" b="1" dirty="0">
              <a:latin typeface="Arial" pitchFamily="34" charset="0"/>
            </a:endParaRPr>
          </a:p>
          <a:p>
            <a:r>
              <a:rPr lang="en-GB" b="1" dirty="0"/>
              <a:t>Participant Notes:</a:t>
            </a:r>
          </a:p>
          <a:p>
            <a:pPr marL="0" lvl="1"/>
            <a:r>
              <a:rPr lang="en-US" dirty="0"/>
              <a:t>Positive testing strives to test that code meets specifications by providing inputs that confirm the units (or modules, in a more general sense) work according to the specification. </a:t>
            </a:r>
          </a:p>
          <a:p>
            <a:pPr marL="0" lvl="1"/>
            <a:r>
              <a:rPr lang="en-US" dirty="0"/>
              <a:t>Positive</a:t>
            </a:r>
            <a:r>
              <a:rPr lang="en-US" baseline="0" dirty="0"/>
              <a:t> Testing includes the ‘happy path’ tests: No error displayed/ none expected and the ‘exception handing, i.e. Negative Tests’: Error displayed / error expected.</a:t>
            </a:r>
            <a:endParaRPr lang="en-US" dirty="0"/>
          </a:p>
          <a:p>
            <a:pPr marL="0" lvl="1"/>
            <a:endParaRPr lang="en-US" dirty="0"/>
          </a:p>
          <a:p>
            <a:pPr marL="0" lvl="1"/>
            <a:r>
              <a:rPr lang="en-US" dirty="0"/>
              <a:t>Error displays do not always mean failure in terms of testing.</a:t>
            </a:r>
          </a:p>
          <a:p>
            <a:pPr marL="184414" indent="-97060">
              <a:buFont typeface="Arial" pitchFamily="34" charset="0"/>
              <a:buChar char="•"/>
            </a:pPr>
            <a:r>
              <a:rPr lang="en-GB" dirty="0"/>
              <a:t>The input provided yields </a:t>
            </a:r>
            <a:r>
              <a:rPr lang="en-GB" u="sng" dirty="0"/>
              <a:t>expected</a:t>
            </a:r>
            <a:r>
              <a:rPr lang="en-GB" dirty="0"/>
              <a:t> results.</a:t>
            </a:r>
          </a:p>
          <a:p>
            <a:pPr marL="363392" lvl="1" indent="-83860">
              <a:buFont typeface="Courier New" pitchFamily="49" charset="0"/>
              <a:buChar char="o"/>
            </a:pPr>
            <a:r>
              <a:rPr lang="en-GB" dirty="0"/>
              <a:t>No errors are seen when valid data is provided</a:t>
            </a:r>
          </a:p>
          <a:p>
            <a:pPr marL="363392" lvl="1" indent="-83860">
              <a:buFont typeface="Courier New" pitchFamily="49" charset="0"/>
              <a:buChar char="o"/>
            </a:pPr>
            <a:r>
              <a:rPr lang="en-US" dirty="0"/>
              <a:t>The system correctly handles a bad input. The system may replace the input with a default value and print a message.</a:t>
            </a:r>
          </a:p>
          <a:p>
            <a:pPr marL="363392" lvl="1" indent="-83860">
              <a:buFont typeface="Courier New" pitchFamily="49" charset="0"/>
              <a:buChar char="o"/>
            </a:pPr>
            <a:r>
              <a:rPr lang="en-GB" dirty="0"/>
              <a:t>Error messages are displayed and / or </a:t>
            </a:r>
            <a:r>
              <a:rPr lang="en-US" dirty="0"/>
              <a:t>throws an exception based on input / conditions.</a:t>
            </a:r>
            <a:endParaRPr lang="en-GB" dirty="0"/>
          </a:p>
          <a:p>
            <a:r>
              <a:rPr lang="en-GB" u="sng" dirty="0"/>
              <a:t>Example:</a:t>
            </a:r>
          </a:p>
          <a:p>
            <a:pPr marL="186355" indent="-93177">
              <a:buFont typeface="Arial" pitchFamily="34" charset="0"/>
              <a:buChar char="•"/>
            </a:pPr>
            <a:r>
              <a:rPr lang="en-US" dirty="0"/>
              <a:t>Test Condition Description: </a:t>
            </a:r>
          </a:p>
          <a:p>
            <a:pPr marL="270214" lvl="1" indent="-83860">
              <a:buFont typeface="Courier New" pitchFamily="49" charset="0"/>
              <a:buChar char="o"/>
            </a:pPr>
            <a:r>
              <a:rPr lang="en-US" dirty="0"/>
              <a:t>Convert a valid temperature from Fahrenheit to Celsius and store it in the object.</a:t>
            </a:r>
          </a:p>
          <a:p>
            <a:pPr marL="186355" indent="-93177">
              <a:buFont typeface="Arial" pitchFamily="34" charset="0"/>
              <a:buChar char="•"/>
            </a:pPr>
            <a:r>
              <a:rPr lang="en-US" dirty="0"/>
              <a:t>Input: ConvertFahrenheitToCelsius(tempObj)</a:t>
            </a:r>
          </a:p>
          <a:p>
            <a:pPr marL="186355" indent="-93177">
              <a:buFont typeface="Arial" pitchFamily="34" charset="0"/>
              <a:buChar char="•"/>
            </a:pPr>
            <a:r>
              <a:rPr lang="en-US" dirty="0"/>
              <a:t>Precondition: tempObj attributes temperature = 32.0, uom = ‘F’</a:t>
            </a:r>
          </a:p>
          <a:p>
            <a:pPr marL="186355" indent="-93177">
              <a:buFont typeface="Arial" pitchFamily="34" charset="0"/>
              <a:buChar char="•"/>
            </a:pPr>
            <a:r>
              <a:rPr lang="en-US" dirty="0"/>
              <a:t>Postcondition: tempObj attributes temperature = 0.0, uom  = ‘C’</a:t>
            </a:r>
          </a:p>
          <a:p>
            <a:pPr marL="186355" indent="-93177">
              <a:buFont typeface="Arial" pitchFamily="34" charset="0"/>
              <a:buChar char="•"/>
            </a:pPr>
            <a:r>
              <a:rPr lang="en-US" dirty="0"/>
              <a:t>Output: 0 (SUCCESS)</a:t>
            </a:r>
          </a:p>
          <a:p>
            <a:pPr eaLnBrk="1" hangingPunct="1"/>
            <a:endParaRPr lang="en-US" dirty="0">
              <a:latin typeface="Arial" pitchFamily="34" charset="0"/>
            </a:endParaRPr>
          </a:p>
          <a:p>
            <a:pPr eaLnBrk="1" hangingPunct="1"/>
            <a:endParaRPr lang="en-US" dirty="0">
              <a:latin typeface="Arial" pitchFamily="34" charset="0"/>
            </a:endParaRPr>
          </a:p>
          <a:p>
            <a:pPr eaLnBrk="1" hangingPunct="1"/>
            <a:endParaRPr lang="en-US" dirty="0">
              <a:latin typeface="Arial" pitchFamily="34" charset="0"/>
            </a:endParaRPr>
          </a:p>
        </p:txBody>
      </p:sp>
      <p:sp>
        <p:nvSpPr>
          <p:cNvPr id="8" name="Footer Placeholder 7"/>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5"/>
          </p:nvPr>
        </p:nvSpPr>
        <p:spPr>
          <a:xfrm>
            <a:off x="3970240" y="8829334"/>
            <a:ext cx="3038579" cy="465462"/>
          </a:xfrm>
          <a:prstGeom prst="rect">
            <a:avLst/>
          </a:prstGeom>
          <a:ln/>
        </p:spPr>
        <p:txBody>
          <a:bodyPr/>
          <a:lstStyle/>
          <a:p>
            <a:pPr>
              <a:defRPr/>
            </a:pPr>
            <a:fld id="{FE66967E-A339-47EB-A0CE-010D292AD72E}" type="slidenum">
              <a:rPr lang="en-US"/>
              <a:pPr>
                <a:defRPr/>
              </a:pPr>
              <a:t>15</a:t>
            </a:fld>
            <a:endParaRPr lang="en-US" dirty="0"/>
          </a:p>
        </p:txBody>
      </p:sp>
      <p:sp>
        <p:nvSpPr>
          <p:cNvPr id="183298" name="Rectangle 4"/>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183301" name="Rectangle 2"/>
          <p:cNvSpPr>
            <a:spLocks noGrp="1" noRot="1" noChangeAspect="1" noChangeArrowheads="1" noTextEdit="1"/>
          </p:cNvSpPr>
          <p:nvPr>
            <p:ph type="sldImg"/>
          </p:nvPr>
        </p:nvSpPr>
        <p:spPr>
          <a:ln/>
        </p:spPr>
      </p:sp>
      <p:sp>
        <p:nvSpPr>
          <p:cNvPr id="183302" name="Rectangle 3"/>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r>
              <a:rPr lang="en-GB" dirty="0"/>
              <a:t>Briefly review the key points per the participant notes.</a:t>
            </a:r>
          </a:p>
          <a:p>
            <a:endParaRPr lang="en-US" b="1" dirty="0"/>
          </a:p>
          <a:p>
            <a:r>
              <a:rPr lang="en-US" b="1" dirty="0"/>
              <a:t>Participant</a:t>
            </a:r>
            <a:r>
              <a:rPr lang="en-GB" b="1" dirty="0"/>
              <a:t> Notes:</a:t>
            </a:r>
          </a:p>
          <a:p>
            <a:r>
              <a:rPr lang="en-US" dirty="0"/>
              <a:t>Negative testing looks for the conditions under which the system  may fail.  </a:t>
            </a:r>
          </a:p>
          <a:p>
            <a:pPr marL="184414" indent="-97060">
              <a:buFont typeface="Arial" pitchFamily="34" charset="0"/>
              <a:buChar char="•"/>
            </a:pPr>
            <a:r>
              <a:rPr lang="en-US" dirty="0"/>
              <a:t>Negative testing attempts to surface any cases where the system does something it is NOT supposed to do.</a:t>
            </a:r>
          </a:p>
          <a:p>
            <a:pPr marL="184414" indent="-97060">
              <a:buFont typeface="Arial" pitchFamily="34" charset="0"/>
              <a:buChar char="•"/>
            </a:pPr>
            <a:r>
              <a:rPr lang="en-US" dirty="0"/>
              <a:t>Negative tests may be written in the same manner as positive tests. The difference is in the focus / intent and the result.</a:t>
            </a:r>
          </a:p>
          <a:p>
            <a:pPr marL="184414" indent="-97060">
              <a:buFont typeface="Arial" pitchFamily="34" charset="0"/>
              <a:buChar char="•"/>
            </a:pPr>
            <a:r>
              <a:rPr lang="en-US" dirty="0"/>
              <a:t>Example: Suppose in converting Fahrenheit to Celsius the Fahrenheit temperature had been entered as 400 degrees, a value beyond the valid Fahrenheit input values.</a:t>
            </a:r>
          </a:p>
          <a:p>
            <a:pPr marL="186355" lvl="1"/>
            <a:r>
              <a:rPr lang="en-US" dirty="0"/>
              <a:t>If the input is NOT handled as an error and / or the temperature is converted, the test becomes a negative test. An incorrect behavior has been uncovered by the test.</a:t>
            </a:r>
          </a:p>
          <a:p>
            <a:pPr marL="184414" lvl="1" indent="-97060">
              <a:buFont typeface="Arial" pitchFamily="34" charset="0"/>
              <a:buChar char="•"/>
            </a:pPr>
            <a:r>
              <a:rPr lang="en-US" dirty="0"/>
              <a:t>Negative testing is frequently found around boundary / border conditions for branching statements and loops.</a:t>
            </a:r>
          </a:p>
          <a:p>
            <a:pPr marL="0" lvl="0" indent="0">
              <a:buFont typeface="Arial" pitchFamily="34" charset="0"/>
              <a:buNone/>
            </a:pPr>
            <a:r>
              <a:rPr lang="en-US" dirty="0">
                <a:latin typeface="Arial" pitchFamily="34" charset="0"/>
              </a:rPr>
              <a:t>Note:</a:t>
            </a:r>
            <a:r>
              <a:rPr lang="en-US" baseline="0" dirty="0">
                <a:latin typeface="Arial" pitchFamily="34" charset="0"/>
              </a:rPr>
              <a:t> Negative </a:t>
            </a:r>
            <a:r>
              <a:rPr lang="en-US" u="sng" baseline="0" dirty="0">
                <a:latin typeface="Arial" pitchFamily="34" charset="0"/>
              </a:rPr>
              <a:t>Testing</a:t>
            </a:r>
            <a:r>
              <a:rPr lang="en-US" baseline="0" dirty="0">
                <a:latin typeface="Arial" pitchFamily="34" charset="0"/>
              </a:rPr>
              <a:t> is not to be confused with Negative </a:t>
            </a:r>
            <a:r>
              <a:rPr lang="en-US" u="sng" baseline="0" dirty="0">
                <a:latin typeface="Arial" pitchFamily="34" charset="0"/>
              </a:rPr>
              <a:t>Test Cases </a:t>
            </a:r>
            <a:r>
              <a:rPr lang="en-US" baseline="0" dirty="0">
                <a:latin typeface="Arial" pitchFamily="34" charset="0"/>
              </a:rPr>
              <a:t>used in the class examples and week 3 / week 4 simulation.</a:t>
            </a:r>
            <a:endParaRPr lang="en-US" dirty="0">
              <a:latin typeface="Arial" pitchFamily="34" charset="0"/>
            </a:endParaRPr>
          </a:p>
        </p:txBody>
      </p:sp>
      <p:sp>
        <p:nvSpPr>
          <p:cNvPr id="8" name="Footer Placeholder 7"/>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2"/>
          <p:cNvSpPr>
            <a:spLocks noGrp="1" noChangeArrowheads="1"/>
          </p:cNvSpPr>
          <p:nvPr>
            <p:ph type="sldNum" sz="quarter" idx="5"/>
          </p:nvPr>
        </p:nvSpPr>
        <p:spPr>
          <a:xfrm>
            <a:off x="3970240" y="8829334"/>
            <a:ext cx="3038579" cy="465462"/>
          </a:xfrm>
          <a:prstGeom prst="rect">
            <a:avLst/>
          </a:prstGeom>
          <a:noFill/>
        </p:spPr>
        <p:txBody>
          <a:bodyPr/>
          <a:lstStyle/>
          <a:p>
            <a:fld id="{C59296A8-1453-4E0B-A78C-8760892ED154}" type="slidenum">
              <a:rPr lang="en-US" smtClean="0"/>
              <a:pPr/>
              <a:t>16</a:t>
            </a:fld>
            <a:endParaRPr lang="en-US" dirty="0"/>
          </a:p>
        </p:txBody>
      </p:sp>
      <p:sp>
        <p:nvSpPr>
          <p:cNvPr id="62468" name="Rectangle 4"/>
          <p:cNvSpPr>
            <a:spLocks noGrp="1" noRot="1" noChangeAspect="1" noChangeArrowheads="1" noTextEdit="1"/>
          </p:cNvSpPr>
          <p:nvPr>
            <p:ph type="sldImg"/>
          </p:nvPr>
        </p:nvSpPr>
        <p:spPr>
          <a:ln/>
        </p:spPr>
      </p:sp>
      <p:sp>
        <p:nvSpPr>
          <p:cNvPr id="62469" name="Rectangle 5"/>
          <p:cNvSpPr>
            <a:spLocks noGrp="1" noChangeArrowheads="1"/>
          </p:cNvSpPr>
          <p:nvPr>
            <p:ph type="body" idx="1"/>
          </p:nvPr>
        </p:nvSpPr>
        <p:spPr>
          <a:noFill/>
          <a:ln w="9525"/>
        </p:spPr>
        <p:txBody>
          <a:bodyPr>
            <a:normAutofit/>
          </a:bodyPr>
          <a:lstStyle/>
          <a:p>
            <a:r>
              <a:rPr lang="en-GB" b="1" dirty="0"/>
              <a:t>Faculty Notes:</a:t>
            </a:r>
            <a:endParaRPr lang="en-GB" b="1" dirty="0">
              <a:solidFill>
                <a:srgbClr val="FF0000"/>
              </a:solidFill>
            </a:endParaRPr>
          </a:p>
          <a:p>
            <a:r>
              <a:rPr lang="en-GB" dirty="0"/>
              <a:t>Briefly review the key points per the slide and participant notes.</a:t>
            </a:r>
          </a:p>
          <a:p>
            <a:endParaRPr lang="en-GB" dirty="0"/>
          </a:p>
          <a:p>
            <a:r>
              <a:rPr lang="en-GB" b="1" dirty="0"/>
              <a:t>Participant Notes:</a:t>
            </a:r>
          </a:p>
          <a:p>
            <a:pPr lvl="0"/>
            <a:r>
              <a:rPr lang="en-US" u="sng" dirty="0"/>
              <a:t>Test data </a:t>
            </a:r>
            <a:r>
              <a:rPr lang="en-US" dirty="0"/>
              <a:t>provides the input values needed to </a:t>
            </a:r>
            <a:r>
              <a:rPr lang="en-US" u="sng" dirty="0"/>
              <a:t>run the test condition</a:t>
            </a:r>
            <a:r>
              <a:rPr lang="en-US" dirty="0"/>
              <a:t> that determines if the system or system component is providing the expected results.</a:t>
            </a:r>
          </a:p>
          <a:p>
            <a:pPr marL="186355" indent="-93177">
              <a:buFont typeface="Arial" pitchFamily="34" charset="0"/>
              <a:buChar char="•"/>
            </a:pPr>
            <a:r>
              <a:rPr lang="en-US" dirty="0"/>
              <a:t>Test data can be stored in a database, in files, or provided directly by inputs or actions by a user. </a:t>
            </a:r>
          </a:p>
          <a:p>
            <a:pPr marL="186355" lvl="1"/>
            <a:r>
              <a:rPr lang="en-US" dirty="0"/>
              <a:t>A number of vendor and (free) open-source tools exist for creating test data stored in a flat-file, spreadsheet, XML, database-specific SQL script, and many other formats.</a:t>
            </a:r>
          </a:p>
          <a:p>
            <a:pPr marL="186355" indent="-93177">
              <a:buFont typeface="Arial" pitchFamily="34" charset="0"/>
              <a:buChar char="•"/>
            </a:pPr>
            <a:r>
              <a:rPr lang="en-US" dirty="0"/>
              <a:t>Test data is needed for all stages of testing.</a:t>
            </a:r>
          </a:p>
          <a:p>
            <a:pPr marL="186355" indent="-93177">
              <a:buFont typeface="Arial" pitchFamily="34" charset="0"/>
              <a:buChar char="•"/>
            </a:pPr>
            <a:r>
              <a:rPr lang="en-US" dirty="0"/>
              <a:t>Test data is recommended to be re-used in more than one stage of testing where possible.</a:t>
            </a:r>
          </a:p>
          <a:p>
            <a:pPr marL="186355" indent="-93177">
              <a:buFont typeface="Arial" pitchFamily="34" charset="0"/>
              <a:buChar char="•"/>
            </a:pPr>
            <a:r>
              <a:rPr lang="en-US" dirty="0"/>
              <a:t>Test data should mimic realistic data (i.e. client data).  When possible get a copy of the client’s data for testing purposes.</a:t>
            </a:r>
          </a:p>
          <a:p>
            <a:endParaRPr lang="en-US" dirty="0"/>
          </a:p>
        </p:txBody>
      </p:sp>
      <p:sp>
        <p:nvSpPr>
          <p:cNvPr id="62470"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2"/>
          <p:cNvSpPr>
            <a:spLocks noGrp="1" noChangeArrowheads="1"/>
          </p:cNvSpPr>
          <p:nvPr>
            <p:ph type="sldNum" sz="quarter" idx="5"/>
          </p:nvPr>
        </p:nvSpPr>
        <p:spPr>
          <a:xfrm>
            <a:off x="3970240" y="8829334"/>
            <a:ext cx="3038579" cy="465462"/>
          </a:xfrm>
          <a:prstGeom prst="rect">
            <a:avLst/>
          </a:prstGeom>
          <a:noFill/>
        </p:spPr>
        <p:txBody>
          <a:bodyPr/>
          <a:lstStyle/>
          <a:p>
            <a:fld id="{C59296A8-1453-4E0B-A78C-8760892ED154}" type="slidenum">
              <a:rPr lang="en-US" smtClean="0"/>
              <a:pPr/>
              <a:t>17</a:t>
            </a:fld>
            <a:endParaRPr lang="en-US" dirty="0"/>
          </a:p>
        </p:txBody>
      </p:sp>
      <p:sp>
        <p:nvSpPr>
          <p:cNvPr id="62468" name="Rectangle 4"/>
          <p:cNvSpPr>
            <a:spLocks noGrp="1" noRot="1" noChangeAspect="1" noChangeArrowheads="1" noTextEdit="1"/>
          </p:cNvSpPr>
          <p:nvPr>
            <p:ph type="sldImg"/>
          </p:nvPr>
        </p:nvSpPr>
        <p:spPr>
          <a:xfrm>
            <a:off x="1228725" y="736600"/>
            <a:ext cx="3841750" cy="2881313"/>
          </a:xfrm>
          <a:ln/>
        </p:spPr>
      </p:sp>
      <p:sp>
        <p:nvSpPr>
          <p:cNvPr id="62469" name="Rectangle 5"/>
          <p:cNvSpPr>
            <a:spLocks noGrp="1" noChangeArrowheads="1"/>
          </p:cNvSpPr>
          <p:nvPr>
            <p:ph type="body" idx="1"/>
          </p:nvPr>
        </p:nvSpPr>
        <p:spPr>
          <a:xfrm>
            <a:off x="701040" y="3718560"/>
            <a:ext cx="5608320" cy="4462272"/>
          </a:xfrm>
          <a:noFill/>
          <a:ln w="9525"/>
        </p:spPr>
        <p:txBody>
          <a:bodyPr>
            <a:normAutofit/>
          </a:bodyPr>
          <a:lstStyle/>
          <a:p>
            <a:r>
              <a:rPr lang="en-GB" b="1" dirty="0"/>
              <a:t>Faculty Notes:</a:t>
            </a:r>
            <a:endParaRPr lang="en-GB" b="1" dirty="0">
              <a:solidFill>
                <a:srgbClr val="FF0000"/>
              </a:solidFill>
            </a:endParaRPr>
          </a:p>
          <a:p>
            <a:r>
              <a:rPr lang="en-GB" dirty="0"/>
              <a:t>Review the key points per the slide and participant notes.</a:t>
            </a:r>
          </a:p>
          <a:p>
            <a:pPr marL="270214" indent="-83860"/>
            <a:endParaRPr lang="en-US" dirty="0"/>
          </a:p>
          <a:p>
            <a:r>
              <a:rPr lang="en-US" b="1" dirty="0"/>
              <a:t>Participant Notes</a:t>
            </a:r>
          </a:p>
          <a:p>
            <a:pPr lvl="0"/>
            <a:r>
              <a:rPr lang="en-US" dirty="0"/>
              <a:t>Test data must be defined before test execution begins, preferably when test conditions and scenarios are being defined.</a:t>
            </a:r>
          </a:p>
          <a:p>
            <a:pPr lvl="0"/>
            <a:r>
              <a:rPr lang="en-US" dirty="0"/>
              <a:t>Test data is needed to cause positive, negative, and exception test conditions to occur (when defined). Thought must be put into preparing test data to ensure that all test conditions can be executed. </a:t>
            </a:r>
          </a:p>
          <a:p>
            <a:pPr marL="186355" indent="-93177">
              <a:buFont typeface="Arial" pitchFamily="34" charset="0"/>
              <a:buChar char="•"/>
            </a:pPr>
            <a:r>
              <a:rPr lang="en-US" dirty="0"/>
              <a:t>Tests</a:t>
            </a:r>
            <a:r>
              <a:rPr lang="en-US" baseline="0" dirty="0"/>
              <a:t> may need to be executed</a:t>
            </a:r>
            <a:r>
              <a:rPr lang="en-US" dirty="0"/>
              <a:t> in a particular order due to dependencies:  e.g. data should support a lifecycle or workflow of activities: create an account, update account, check the account, close the account.</a:t>
            </a:r>
          </a:p>
          <a:p>
            <a:r>
              <a:rPr lang="en-US" dirty="0"/>
              <a:t>The test data values created are dependent on the data type of the values being processed in the system.  </a:t>
            </a:r>
          </a:p>
          <a:p>
            <a:r>
              <a:rPr lang="en-US" dirty="0"/>
              <a:t>When creating test data for </a:t>
            </a:r>
            <a:r>
              <a:rPr lang="en-US" u="sng" dirty="0"/>
              <a:t>primitive</a:t>
            </a:r>
            <a:r>
              <a:rPr lang="en-US" dirty="0"/>
              <a:t> types, consider the following:</a:t>
            </a:r>
          </a:p>
          <a:p>
            <a:pPr marL="186355" lvl="1" indent="-93177">
              <a:buFont typeface="Arial" pitchFamily="34" charset="0"/>
              <a:buChar char="•"/>
            </a:pPr>
            <a:r>
              <a:rPr lang="en-US" dirty="0"/>
              <a:t>What is the data type (e.g. integer, float, String, char)?</a:t>
            </a:r>
          </a:p>
          <a:p>
            <a:pPr marL="186355" lvl="1" indent="-93177">
              <a:buFont typeface="Arial" pitchFamily="34" charset="0"/>
              <a:buChar char="•"/>
            </a:pPr>
            <a:r>
              <a:rPr lang="en-US" dirty="0"/>
              <a:t>What values cause different logic to be called? </a:t>
            </a:r>
          </a:p>
          <a:p>
            <a:pPr marL="186355" lvl="2"/>
            <a:r>
              <a:rPr lang="en-US" dirty="0"/>
              <a:t>Consider values to test these boundaries.</a:t>
            </a:r>
          </a:p>
          <a:p>
            <a:pPr marL="186355" lvl="1" indent="-93177">
              <a:buFont typeface="Arial" pitchFamily="34" charset="0"/>
              <a:buChar char="•"/>
            </a:pPr>
            <a:r>
              <a:rPr lang="en-US" dirty="0"/>
              <a:t>What happens if a value is not provided?  </a:t>
            </a:r>
          </a:p>
          <a:p>
            <a:pPr marL="186355" lvl="2"/>
            <a:r>
              <a:rPr lang="en-US" dirty="0"/>
              <a:t>Check error processing and possible negative test conditions.</a:t>
            </a:r>
          </a:p>
          <a:p>
            <a:pPr lvl="0"/>
            <a:r>
              <a:rPr lang="en-US" dirty="0"/>
              <a:t>When creating test data for </a:t>
            </a:r>
            <a:r>
              <a:rPr lang="en-US" u="sng" dirty="0"/>
              <a:t>reference</a:t>
            </a:r>
            <a:r>
              <a:rPr lang="en-US" dirty="0"/>
              <a:t> types, consider the following:</a:t>
            </a:r>
          </a:p>
          <a:p>
            <a:pPr marL="186355" lvl="1" indent="-93177">
              <a:buFont typeface="Arial" pitchFamily="34" charset="0"/>
              <a:buChar char="•"/>
            </a:pPr>
            <a:r>
              <a:rPr lang="en-US" dirty="0"/>
              <a:t>What are the data types of the attributes in the referenced object?  </a:t>
            </a:r>
          </a:p>
          <a:p>
            <a:pPr marL="186355" lvl="1" indent="-93177">
              <a:buFont typeface="Arial" pitchFamily="34" charset="0"/>
              <a:buChar char="•"/>
            </a:pPr>
            <a:r>
              <a:rPr lang="en-US" dirty="0"/>
              <a:t>What attributes are part of the test?</a:t>
            </a:r>
          </a:p>
          <a:p>
            <a:pPr marL="186355" lvl="1" indent="-93177">
              <a:buFont typeface="Arial" pitchFamily="34" charset="0"/>
              <a:buChar char="•"/>
            </a:pPr>
            <a:r>
              <a:rPr lang="en-US" dirty="0"/>
              <a:t>What happens if the object is null or incomplete?</a:t>
            </a:r>
          </a:p>
          <a:p>
            <a:pPr marL="186355" lvl="1"/>
            <a:r>
              <a:rPr lang="en-US" dirty="0"/>
              <a:t>For example, a list object passed that contains no objects.</a:t>
            </a:r>
          </a:p>
          <a:p>
            <a:pPr marL="186355" lvl="1" indent="-93177">
              <a:buFont typeface="Arial" pitchFamily="34" charset="0"/>
              <a:buChar char="•"/>
            </a:pPr>
            <a:endParaRPr lang="en-US" dirty="0"/>
          </a:p>
          <a:p>
            <a:pPr marL="270214" indent="-83860">
              <a:buFont typeface="Courier New" pitchFamily="49" charset="0"/>
              <a:buChar char="o"/>
            </a:pPr>
            <a:endParaRPr lang="en-US" dirty="0"/>
          </a:p>
          <a:p>
            <a:endParaRPr lang="en-US" dirty="0"/>
          </a:p>
        </p:txBody>
      </p:sp>
      <p:sp>
        <p:nvSpPr>
          <p:cNvPr id="62470"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p:spPr>
        <p:txBody>
          <a:bodyPr>
            <a:normAutofit/>
          </a:bodyPr>
          <a:lstStyle/>
          <a:p>
            <a:r>
              <a:rPr lang="en-GB" b="1" dirty="0"/>
              <a:t>Faculty Notes:</a:t>
            </a:r>
            <a:endParaRPr lang="en-GB" b="1" dirty="0">
              <a:solidFill>
                <a:srgbClr val="FF0000"/>
              </a:solidFill>
            </a:endParaRPr>
          </a:p>
          <a:p>
            <a:pPr marL="0" lvl="1"/>
            <a:r>
              <a:rPr lang="en-US" dirty="0"/>
              <a:t>Review</a:t>
            </a:r>
            <a:r>
              <a:rPr lang="en-GB" dirty="0"/>
              <a:t> the</a:t>
            </a:r>
            <a:r>
              <a:rPr lang="en-US" dirty="0"/>
              <a:t> key points per </a:t>
            </a:r>
            <a:r>
              <a:rPr lang="en-GB" dirty="0"/>
              <a:t>the </a:t>
            </a:r>
            <a:r>
              <a:rPr lang="en-US" dirty="0"/>
              <a:t>slide and participant notes.</a:t>
            </a:r>
          </a:p>
          <a:p>
            <a:endParaRPr lang="en-GB" dirty="0"/>
          </a:p>
          <a:p>
            <a:r>
              <a:rPr lang="en-GB" b="1" dirty="0"/>
              <a:t>Participant Notes:</a:t>
            </a:r>
          </a:p>
          <a:p>
            <a:r>
              <a:rPr lang="en-US" dirty="0"/>
              <a:t>Stubs are code created by the developer to allow testing of the main code lines.</a:t>
            </a:r>
          </a:p>
          <a:p>
            <a:r>
              <a:rPr lang="en-US" dirty="0"/>
              <a:t>Like a stunt double (seen in the graphic) ‘standing in’ for the big star of a movie, stub code performs just what is needed at the time it’s needed.</a:t>
            </a:r>
            <a:endParaRPr lang="en-GB" dirty="0"/>
          </a:p>
          <a:p>
            <a:pPr marL="184414" indent="-97060">
              <a:buFont typeface="Arial" pitchFamily="34" charset="0"/>
              <a:buChar char="•"/>
            </a:pPr>
            <a:r>
              <a:rPr lang="en-GB" dirty="0"/>
              <a:t>A </a:t>
            </a:r>
            <a:r>
              <a:rPr lang="en-US" dirty="0"/>
              <a:t>stub stands in for the real implementation.</a:t>
            </a:r>
          </a:p>
          <a:p>
            <a:pPr marL="184414" indent="-97060">
              <a:buFont typeface="Arial" pitchFamily="34" charset="0"/>
              <a:buChar char="•"/>
            </a:pPr>
            <a:r>
              <a:rPr lang="en-US" dirty="0"/>
              <a:t>Stub code is programmed simply and specifically to provide the return value(s) needed for a unit test.</a:t>
            </a:r>
            <a:endParaRPr lang="en-GB" dirty="0"/>
          </a:p>
          <a:p>
            <a:r>
              <a:rPr lang="en-US" dirty="0"/>
              <a:t>The use of stubs supports unit testing a class/method in isolation.</a:t>
            </a:r>
          </a:p>
          <a:p>
            <a:pPr marL="184414" indent="-97060">
              <a:buFont typeface="Arial" pitchFamily="34" charset="0"/>
              <a:buChar char="•"/>
            </a:pPr>
            <a:r>
              <a:rPr lang="en-US" dirty="0"/>
              <a:t>The main code does not call the other classes that support the code</a:t>
            </a:r>
          </a:p>
          <a:p>
            <a:pPr marL="184414" indent="-97060">
              <a:buFont typeface="Arial" pitchFamily="34" charset="0"/>
              <a:buChar char="•"/>
            </a:pPr>
            <a:r>
              <a:rPr lang="en-US" dirty="0"/>
              <a:t> The dependencies are represented by the stub code.</a:t>
            </a:r>
          </a:p>
          <a:p>
            <a:pPr>
              <a:buFont typeface="Arial" pitchFamily="34" charset="0"/>
              <a:buNone/>
            </a:pPr>
            <a:endParaRPr lang="en-US" dirty="0"/>
          </a:p>
          <a:p>
            <a:r>
              <a:rPr lang="en-US" b="1" dirty="0"/>
              <a:t>Example:</a:t>
            </a:r>
          </a:p>
          <a:p>
            <a:r>
              <a:rPr lang="en-US" dirty="0"/>
              <a:t>A website calls a credit card payment system to collect payment.  </a:t>
            </a:r>
          </a:p>
          <a:p>
            <a:pPr marL="184414" indent="-97060">
              <a:buFont typeface="Arial" pitchFamily="34" charset="0"/>
              <a:buChar char="•"/>
            </a:pPr>
            <a:r>
              <a:rPr lang="en-US" dirty="0"/>
              <a:t>The API to access the credit card validation and payment system is known along with the returned Credit Card acceptance / denial values.</a:t>
            </a:r>
          </a:p>
          <a:p>
            <a:pPr marL="184414" indent="-97060">
              <a:buFont typeface="Arial" pitchFamily="34" charset="0"/>
              <a:buChar char="•"/>
            </a:pPr>
            <a:r>
              <a:rPr lang="en-US" dirty="0"/>
              <a:t>The programmer does not want to send credit card numbers to the system (some expensive testing!).  </a:t>
            </a:r>
          </a:p>
          <a:p>
            <a:pPr marL="184414" indent="-97060">
              <a:buFont typeface="Arial" pitchFamily="34" charset="0"/>
              <a:buChar char="•"/>
            </a:pPr>
            <a:r>
              <a:rPr lang="en-US" dirty="0"/>
              <a:t>Stub code is created that mimics the API to stand in for the sending / receiving of credit card numbers. </a:t>
            </a:r>
          </a:p>
          <a:p>
            <a:pPr marL="184414" indent="-97060">
              <a:buFont typeface="Arial" pitchFamily="34" charset="0"/>
              <a:buChar char="•"/>
            </a:pPr>
            <a:r>
              <a:rPr lang="en-US" dirty="0"/>
              <a:t>The stub code returns the appropriate codes, based on the input, needed to test the object when an “accept” or “deny” is returned.</a:t>
            </a:r>
          </a:p>
          <a:p>
            <a:endParaRPr lang="en-US" dirty="0"/>
          </a:p>
        </p:txBody>
      </p:sp>
      <p:sp>
        <p:nvSpPr>
          <p:cNvPr id="4" name="Header Placeholder 3"/>
          <p:cNvSpPr>
            <a:spLocks noGrp="1"/>
          </p:cNvSpPr>
          <p:nvPr>
            <p:ph type="hdr" sz="quarter" idx="10"/>
          </p:nvPr>
        </p:nvSpPr>
        <p:spPr/>
        <p:txBody>
          <a:bodyPr/>
          <a:lstStyle/>
          <a:p>
            <a:r>
              <a:rPr lang="fi-FI"/>
              <a:t>ADF 2.0 Java: Unit Testing</a:t>
            </a:r>
            <a:endParaRPr lang="en-GB" dirty="0"/>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18</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3844925" cy="2882900"/>
          </a:xfrm>
        </p:spPr>
      </p:sp>
      <p:sp>
        <p:nvSpPr>
          <p:cNvPr id="3" name="Notes Placeholder 2"/>
          <p:cNvSpPr>
            <a:spLocks noGrp="1"/>
          </p:cNvSpPr>
          <p:nvPr>
            <p:ph type="body" idx="1"/>
          </p:nvPr>
        </p:nvSpPr>
        <p:spPr>
          <a:xfrm>
            <a:off x="701040" y="3718560"/>
            <a:ext cx="5608320" cy="5205984"/>
          </a:xfrm>
        </p:spPr>
        <p:txBody>
          <a:bodyPr>
            <a:normAutofit/>
          </a:bodyPr>
          <a:lstStyle/>
          <a:p>
            <a:r>
              <a:rPr lang="en-GB" b="1" dirty="0"/>
              <a:t>Faculty Notes:</a:t>
            </a:r>
            <a:endParaRPr lang="en-GB" b="1" dirty="0">
              <a:solidFill>
                <a:srgbClr val="FF0000"/>
              </a:solidFill>
            </a:endParaRPr>
          </a:p>
          <a:p>
            <a:pPr marL="0" lvl="1"/>
            <a:r>
              <a:rPr lang="en-US" dirty="0"/>
              <a:t>Review </a:t>
            </a:r>
            <a:r>
              <a:rPr lang="en-GB" dirty="0"/>
              <a:t>the </a:t>
            </a:r>
            <a:r>
              <a:rPr lang="en-US" dirty="0"/>
              <a:t>key points per </a:t>
            </a:r>
            <a:r>
              <a:rPr lang="en-GB" dirty="0"/>
              <a:t>the </a:t>
            </a:r>
            <a:r>
              <a:rPr lang="en-US" dirty="0"/>
              <a:t>slide and participant notes.</a:t>
            </a:r>
          </a:p>
          <a:p>
            <a:pPr marL="0" lvl="1"/>
            <a:r>
              <a:rPr lang="en-US" dirty="0"/>
              <a:t>Sample stubs code usage / examples:</a:t>
            </a:r>
          </a:p>
          <a:p>
            <a:pPr marL="184414" lvl="2" indent="-97060">
              <a:buFont typeface="Arial" pitchFamily="34" charset="0"/>
              <a:buChar char="•"/>
            </a:pPr>
            <a:r>
              <a:rPr lang="en-US" dirty="0"/>
              <a:t>If passing values: create simple logic (using SWITCH-CASE, or IF-ELSE statements) to leverage the values passed to return the needed values from the test including throwing exceptions.</a:t>
            </a:r>
          </a:p>
          <a:p>
            <a:pPr marL="184414" lvl="2" indent="-97060">
              <a:buFont typeface="Arial" pitchFamily="34" charset="0"/>
              <a:buChar char="•"/>
            </a:pPr>
            <a:r>
              <a:rPr lang="en-US" dirty="0"/>
              <a:t>If not passing values: return a simple value or object that is needed by the method/class being tested.</a:t>
            </a:r>
          </a:p>
          <a:p>
            <a:endParaRPr lang="en-GB" dirty="0"/>
          </a:p>
          <a:p>
            <a:r>
              <a:rPr lang="en-GB" b="1" dirty="0"/>
              <a:t>Participant Notes:</a:t>
            </a:r>
          </a:p>
          <a:p>
            <a:r>
              <a:rPr lang="en-GB" dirty="0"/>
              <a:t>To </a:t>
            </a:r>
            <a:r>
              <a:rPr lang="en-US" dirty="0"/>
              <a:t>create stub code:</a:t>
            </a:r>
          </a:p>
          <a:p>
            <a:pPr marL="184414" indent="-97060">
              <a:buFont typeface="Arial" pitchFamily="34" charset="0"/>
              <a:buChar char="•"/>
            </a:pPr>
            <a:r>
              <a:rPr lang="en-US" dirty="0"/>
              <a:t>Create a class:</a:t>
            </a:r>
          </a:p>
          <a:p>
            <a:pPr marL="271767" lvl="1" indent="-87354">
              <a:buFont typeface="Courier New" pitchFamily="49" charset="0"/>
              <a:buChar char="o"/>
            </a:pPr>
            <a:r>
              <a:rPr lang="en-US" dirty="0"/>
              <a:t>With an interface:</a:t>
            </a:r>
          </a:p>
          <a:p>
            <a:pPr marL="363392" lvl="1" indent="-87354">
              <a:buFont typeface="Arial" pitchFamily="34" charset="0"/>
              <a:buChar char="•"/>
            </a:pPr>
            <a:r>
              <a:rPr lang="en-US" dirty="0"/>
              <a:t>Create a class for the interface you desire to stub and append the word stub to the class name.</a:t>
            </a:r>
          </a:p>
          <a:p>
            <a:pPr marL="456569" lvl="2" indent="-87354"/>
            <a:r>
              <a:rPr lang="en-US" dirty="0"/>
              <a:t>Example:</a:t>
            </a:r>
          </a:p>
          <a:p>
            <a:pPr marL="363392" lvl="1" indent="-87354"/>
            <a:r>
              <a:rPr lang="en-US" dirty="0"/>
              <a:t>   If the class is dependent on an interface named “Foo”, name the stub class “FooStub”  </a:t>
            </a:r>
          </a:p>
          <a:p>
            <a:pPr marL="270214" indent="83860">
              <a:buFont typeface="Courier New" pitchFamily="49" charset="0"/>
              <a:buChar char="o"/>
            </a:pPr>
            <a:r>
              <a:rPr lang="en-US" dirty="0"/>
              <a:t> Without an interface:</a:t>
            </a:r>
          </a:p>
          <a:p>
            <a:pPr marL="363392" lvl="1" indent="-87354">
              <a:buFont typeface="Arial" pitchFamily="34" charset="0"/>
              <a:buChar char="•"/>
            </a:pPr>
            <a:r>
              <a:rPr lang="en-US" dirty="0"/>
              <a:t> Create the class using the defined signature.  </a:t>
            </a:r>
          </a:p>
          <a:p>
            <a:pPr marL="363392" lvl="1"/>
            <a:r>
              <a:rPr lang="en-US" dirty="0"/>
              <a:t> Place the class in the package that the original code will be in appending the “.stub” tag</a:t>
            </a:r>
          </a:p>
          <a:p>
            <a:pPr marL="456569" lvl="2" indent="-87354"/>
            <a:r>
              <a:rPr lang="en-US" dirty="0"/>
              <a:t>Example: </a:t>
            </a:r>
          </a:p>
          <a:p>
            <a:pPr marL="456569" lvl="2" indent="-87354"/>
            <a:r>
              <a:rPr lang="en-US" dirty="0"/>
              <a:t>The real code will sit in the “package com.accenture.adf.activity12”</a:t>
            </a:r>
          </a:p>
          <a:p>
            <a:pPr marL="456569" lvl="2" indent="-87354"/>
            <a:r>
              <a:rPr lang="en-US" dirty="0"/>
              <a:t>The stub will sit in “package com.accenture.adf.activity12.stub”</a:t>
            </a:r>
          </a:p>
          <a:p>
            <a:pPr marL="184414" lvl="2" indent="-97060">
              <a:buFont typeface="Arial" pitchFamily="34" charset="0"/>
              <a:buChar char="•"/>
            </a:pPr>
            <a:r>
              <a:rPr lang="en-US" dirty="0"/>
              <a:t>Add the stub code into the concrete (or implemented) class.</a:t>
            </a:r>
          </a:p>
          <a:p>
            <a:pPr marL="184414" lvl="2" indent="-97060">
              <a:buFont typeface="Arial" pitchFamily="34" charset="0"/>
              <a:buChar char="•"/>
            </a:pPr>
            <a:r>
              <a:rPr lang="en-US" dirty="0"/>
              <a:t>The test code should create an object on the stub class and import the package in which the stub is contained.</a:t>
            </a:r>
          </a:p>
        </p:txBody>
      </p:sp>
      <p:sp>
        <p:nvSpPr>
          <p:cNvPr id="4" name="Header Placeholder 3"/>
          <p:cNvSpPr>
            <a:spLocks noGrp="1"/>
          </p:cNvSpPr>
          <p:nvPr>
            <p:ph type="hdr" sz="quarter" idx="10"/>
          </p:nvPr>
        </p:nvSpPr>
        <p:spPr/>
        <p:txBody>
          <a:bodyPr/>
          <a:lstStyle/>
          <a:p>
            <a:r>
              <a:rPr lang="fi-FI"/>
              <a:t>ADF 2.0 Java: Unit Testing</a:t>
            </a:r>
            <a:endParaRPr lang="en-GB" dirty="0"/>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19</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3844925" cy="2882900"/>
          </a:xfrm>
        </p:spPr>
      </p:sp>
      <p:sp>
        <p:nvSpPr>
          <p:cNvPr id="3" name="Notes Placeholder 2"/>
          <p:cNvSpPr>
            <a:spLocks noGrp="1"/>
          </p:cNvSpPr>
          <p:nvPr>
            <p:ph type="body" idx="1"/>
          </p:nvPr>
        </p:nvSpPr>
        <p:spPr>
          <a:xfrm>
            <a:off x="701040" y="3718560"/>
            <a:ext cx="5608320" cy="5205984"/>
          </a:xfrm>
        </p:spPr>
        <p:txBody>
          <a:bodyPr>
            <a:normAutofit/>
          </a:bodyPr>
          <a:lstStyle/>
          <a:p>
            <a:r>
              <a:rPr lang="en-GB" b="1" dirty="0"/>
              <a:t>Faculty Notes:</a:t>
            </a:r>
            <a:endParaRPr lang="en-GB" b="1" dirty="0">
              <a:solidFill>
                <a:srgbClr val="FF0000"/>
              </a:solidFill>
            </a:endParaRPr>
          </a:p>
          <a:p>
            <a:pPr marL="0" lvl="1"/>
            <a:r>
              <a:rPr lang="en-US" dirty="0"/>
              <a:t>Review </a:t>
            </a:r>
            <a:r>
              <a:rPr lang="en-GB" dirty="0"/>
              <a:t>the </a:t>
            </a:r>
            <a:r>
              <a:rPr lang="en-US" dirty="0"/>
              <a:t>key points per </a:t>
            </a:r>
            <a:r>
              <a:rPr lang="en-GB" dirty="0"/>
              <a:t>the </a:t>
            </a:r>
            <a:r>
              <a:rPr lang="en-US" dirty="0"/>
              <a:t>slide and participant notes.</a:t>
            </a:r>
          </a:p>
          <a:p>
            <a:endParaRPr lang="en-GB" dirty="0"/>
          </a:p>
          <a:p>
            <a:r>
              <a:rPr lang="en-GB" b="1" dirty="0"/>
              <a:t>Participant Notes:</a:t>
            </a:r>
          </a:p>
          <a:p>
            <a:r>
              <a:rPr lang="en-US" dirty="0"/>
              <a:t>Test Driven Development</a:t>
            </a:r>
            <a:r>
              <a:rPr lang="en-US" baseline="0" dirty="0"/>
              <a:t>, as a development approach, has gained momentum from its initial introduction in the late 1990’s via extreme programming</a:t>
            </a:r>
            <a:endParaRPr lang="en-US" dirty="0"/>
          </a:p>
          <a:p>
            <a:pPr marL="184414" indent="-97060">
              <a:buFont typeface="Arial" pitchFamily="34" charset="0"/>
              <a:buChar char="•"/>
            </a:pPr>
            <a:r>
              <a:rPr lang="en-US" dirty="0"/>
              <a:t>Older</a:t>
            </a:r>
            <a:r>
              <a:rPr lang="en-US" baseline="0" dirty="0"/>
              <a:t> development methodologies use the approach of writing the code based on the requirements then writing the Unit,</a:t>
            </a:r>
            <a:r>
              <a:rPr lang="en-US" dirty="0"/>
              <a:t> Assembly, Product, and other tests.</a:t>
            </a:r>
            <a:r>
              <a:rPr lang="en-US" baseline="0" dirty="0"/>
              <a:t> </a:t>
            </a:r>
            <a:endParaRPr lang="en-US" dirty="0"/>
          </a:p>
          <a:p>
            <a:pPr marL="271767" lvl="1" indent="-87354">
              <a:buFont typeface="Courier New" pitchFamily="49" charset="0"/>
              <a:buChar char="o"/>
            </a:pPr>
            <a:r>
              <a:rPr lang="en-US" dirty="0"/>
              <a:t>While the post-Unit tests are sometimes written prior to code development, Unit Tests are almost always written after the code is completed.</a:t>
            </a:r>
          </a:p>
          <a:p>
            <a:pPr marL="171450" indent="-171450">
              <a:buFont typeface="Arial" pitchFamily="34" charset="0"/>
              <a:buChar char="•"/>
            </a:pPr>
            <a:r>
              <a:rPr lang="en-US" dirty="0"/>
              <a:t>Developers following the Test Driven Development (TDD) process must clearly understand the application’s specifications and requirements in order to write the tests thus providing a more requirements, and thus client, focused system.</a:t>
            </a:r>
          </a:p>
          <a:p>
            <a:pPr marL="271767" lvl="1" indent="-87354">
              <a:buFont typeface="Courier New" pitchFamily="49" charset="0"/>
              <a:buChar char="o"/>
            </a:pPr>
            <a:r>
              <a:rPr lang="en-US" dirty="0"/>
              <a:t>Use Cases can provide TDD direction regarding both the main flow and exception handling by the application.</a:t>
            </a:r>
          </a:p>
          <a:p>
            <a:pPr marL="184414" indent="-97060">
              <a:buFont typeface="Arial" pitchFamily="34" charset="0"/>
              <a:buChar char="•"/>
            </a:pPr>
            <a:r>
              <a:rPr lang="en-US" dirty="0"/>
              <a:t>Each new feature begins by writing a test  then writing just enough code to pass the test. The code will be cleaned up and refined as additional tests and features are developed.</a:t>
            </a:r>
          </a:p>
        </p:txBody>
      </p:sp>
      <p:sp>
        <p:nvSpPr>
          <p:cNvPr id="4" name="Header Placeholder 3"/>
          <p:cNvSpPr>
            <a:spLocks noGrp="1"/>
          </p:cNvSpPr>
          <p:nvPr>
            <p:ph type="hdr" sz="quarter" idx="10"/>
          </p:nvPr>
        </p:nvSpPr>
        <p:spPr/>
        <p:txBody>
          <a:bodyPr/>
          <a:lstStyle/>
          <a:p>
            <a:r>
              <a:rPr lang="fi-FI"/>
              <a:t>ADF 2.0 Java: Unit Testing</a:t>
            </a:r>
            <a:endParaRPr lang="en-GB" dirty="0"/>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20</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GB" b="1" dirty="0"/>
              <a:t>Faculty Notes: </a:t>
            </a:r>
            <a:endParaRPr lang="en-GB" b="1" dirty="0">
              <a:solidFill>
                <a:srgbClr val="FF0000"/>
              </a:solidFill>
            </a:endParaRPr>
          </a:p>
          <a:p>
            <a:pPr lvl="0">
              <a:defRPr/>
            </a:pPr>
            <a:r>
              <a:rPr lang="en-GB" dirty="0"/>
              <a:t>Briefly review agenda</a:t>
            </a:r>
          </a:p>
          <a:p>
            <a:pPr lvl="0">
              <a:defRPr/>
            </a:pPr>
            <a:endParaRPr lang="en-GB" dirty="0"/>
          </a:p>
          <a:p>
            <a:pPr lvl="0">
              <a:defRPr/>
            </a:pPr>
            <a:r>
              <a:rPr lang="en-GB" b="1" dirty="0"/>
              <a:t>Participant Notes:</a:t>
            </a:r>
          </a:p>
          <a:p>
            <a:pPr lvl="0">
              <a:defRPr/>
            </a:pPr>
            <a:r>
              <a:rPr lang="en-GB" dirty="0"/>
              <a:t>N/A</a:t>
            </a:r>
          </a:p>
        </p:txBody>
      </p:sp>
      <p:sp>
        <p:nvSpPr>
          <p:cNvPr id="8" name="Slide Number Placeholder 7"/>
          <p:cNvSpPr>
            <a:spLocks noGrp="1"/>
          </p:cNvSpPr>
          <p:nvPr>
            <p:ph type="sldNum" sz="quarter" idx="12"/>
          </p:nvPr>
        </p:nvSpPr>
        <p:spPr/>
        <p:txBody>
          <a:bodyPr/>
          <a:lstStyle/>
          <a:p>
            <a:fld id="{27CE0CED-C9FC-4C42-8AD7-7E9A6B171AE0}" type="slidenum">
              <a:rPr lang="en-GB" smtClean="0"/>
              <a:pPr/>
              <a:t>3</a:t>
            </a:fld>
            <a:endParaRPr lang="en-GB" dirty="0"/>
          </a:p>
        </p:txBody>
      </p:sp>
      <p:sp>
        <p:nvSpPr>
          <p:cNvPr id="9" name="Footer Placeholder 8"/>
          <p:cNvSpPr>
            <a:spLocks noGrp="1"/>
          </p:cNvSpPr>
          <p:nvPr>
            <p:ph type="ftr" sz="quarter" idx="13"/>
          </p:nvPr>
        </p:nvSpPr>
        <p:spPr/>
        <p:txBody>
          <a:bodyPr/>
          <a:lstStyle/>
          <a:p>
            <a:r>
              <a:rPr lang="en-GB" dirty="0"/>
              <a:t>Copyright © Accenture 2012</a:t>
            </a:r>
          </a:p>
        </p:txBody>
      </p:sp>
      <p:sp>
        <p:nvSpPr>
          <p:cNvPr id="10" name="Header Placeholder 9"/>
          <p:cNvSpPr>
            <a:spLocks noGrp="1"/>
          </p:cNvSpPr>
          <p:nvPr>
            <p:ph type="hdr" sz="quarter" idx="14"/>
          </p:nvPr>
        </p:nvSpPr>
        <p:spPr/>
        <p:txBody>
          <a:bodyPr/>
          <a:lstStyle/>
          <a:p>
            <a:r>
              <a:rPr lang="fi-FI"/>
              <a:t>ADF 2.0 Java: Unit Testing</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12"/>
          <p:cNvSpPr>
            <a:spLocks noGrp="1" noChangeArrowheads="1"/>
          </p:cNvSpPr>
          <p:nvPr>
            <p:ph type="sldNum" sz="quarter" idx="5"/>
          </p:nvPr>
        </p:nvSpPr>
        <p:spPr>
          <a:xfrm>
            <a:off x="3970240" y="8829334"/>
            <a:ext cx="3038579" cy="465462"/>
          </a:xfrm>
          <a:prstGeom prst="rect">
            <a:avLst/>
          </a:prstGeom>
          <a:noFill/>
        </p:spPr>
        <p:txBody>
          <a:bodyPr/>
          <a:lstStyle/>
          <a:p>
            <a:fld id="{8766879D-8CC7-4417-9AF6-CB227687F6CB}" type="slidenum">
              <a:rPr lang="en-US" smtClean="0"/>
              <a:pPr/>
              <a:t>21</a:t>
            </a:fld>
            <a:endParaRPr lang="en-US" dirty="0"/>
          </a:p>
        </p:txBody>
      </p:sp>
      <p:sp>
        <p:nvSpPr>
          <p:cNvPr id="63492" name="Rectangle 4"/>
          <p:cNvSpPr>
            <a:spLocks noGrp="1" noRot="1" noChangeAspect="1" noChangeArrowheads="1" noTextEdit="1"/>
          </p:cNvSpPr>
          <p:nvPr>
            <p:ph type="sldImg"/>
          </p:nvPr>
        </p:nvSpPr>
        <p:spPr>
          <a:ln/>
        </p:spPr>
      </p:sp>
      <p:sp>
        <p:nvSpPr>
          <p:cNvPr id="63493" name="Rectangle 5"/>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pPr marL="0" lvl="1"/>
            <a:r>
              <a:rPr lang="en-US" dirty="0"/>
              <a:t>Review </a:t>
            </a:r>
            <a:r>
              <a:rPr lang="en-GB" dirty="0"/>
              <a:t>the </a:t>
            </a:r>
            <a:r>
              <a:rPr lang="en-US" dirty="0"/>
              <a:t>key points per </a:t>
            </a:r>
            <a:r>
              <a:rPr lang="en-GB" dirty="0"/>
              <a:t>the </a:t>
            </a:r>
            <a:r>
              <a:rPr lang="en-US" dirty="0"/>
              <a:t>slide and participant notes.</a:t>
            </a:r>
          </a:p>
          <a:p>
            <a:pPr marL="0" lvl="1"/>
            <a:endParaRPr lang="en-GB" dirty="0"/>
          </a:p>
          <a:p>
            <a:r>
              <a:rPr lang="en-GB" b="1" dirty="0"/>
              <a:t>Participant Notes:</a:t>
            </a:r>
          </a:p>
          <a:p>
            <a:r>
              <a:rPr lang="en-GB" dirty="0"/>
              <a:t>Looking at the iterative nature of TDD in more detail</a:t>
            </a:r>
          </a:p>
          <a:p>
            <a:pPr marL="171450" indent="-171450">
              <a:buFont typeface="Arial" pitchFamily="34" charset="0"/>
              <a:buChar char="•"/>
            </a:pPr>
            <a:r>
              <a:rPr lang="en-GB" dirty="0"/>
              <a:t>The developer first writes and runs the requirements driven test. This test </a:t>
            </a:r>
            <a:r>
              <a:rPr lang="en-GB" u="sng" dirty="0"/>
              <a:t>must</a:t>
            </a:r>
            <a:r>
              <a:rPr lang="en-GB" dirty="0"/>
              <a:t> fail since the code for which the test is written does not exist. If the test passes, either the feature already exists or the test is incorrectly written to always pass.</a:t>
            </a:r>
          </a:p>
          <a:p>
            <a:pPr marL="171450" indent="-171450">
              <a:buFont typeface="Arial" pitchFamily="34" charset="0"/>
              <a:buChar char="•"/>
            </a:pPr>
            <a:r>
              <a:rPr lang="en-GB" dirty="0"/>
              <a:t>The developer writes the initial code to meet the requirement and pass the test. There should be no ‘extra’ code beyond that needed to pass the test.</a:t>
            </a:r>
          </a:p>
          <a:p>
            <a:pPr marL="171450" indent="-171450">
              <a:buFont typeface="Arial" pitchFamily="34" charset="0"/>
              <a:buChar char="•"/>
            </a:pPr>
            <a:r>
              <a:rPr lang="en-GB" dirty="0"/>
              <a:t>Refactoring looks at small changes to the overall body of code to alter the internal structure without changing the external </a:t>
            </a:r>
            <a:r>
              <a:rPr lang="en-US" noProof="0" dirty="0"/>
              <a:t>behaviors</a:t>
            </a:r>
            <a:r>
              <a:rPr lang="en-GB" dirty="0"/>
              <a:t> or the systems ability to satisfy the functional requirements. Refactoring can result in reduced system complexity and therefore improved system maintainability, easier readability, and / or a more efficient architecture.</a:t>
            </a:r>
          </a:p>
        </p:txBody>
      </p:sp>
      <p:sp>
        <p:nvSpPr>
          <p:cNvPr id="63494"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12"/>
          <p:cNvSpPr>
            <a:spLocks noGrp="1" noChangeArrowheads="1"/>
          </p:cNvSpPr>
          <p:nvPr>
            <p:ph type="sldNum" sz="quarter" idx="5"/>
          </p:nvPr>
        </p:nvSpPr>
        <p:spPr>
          <a:xfrm>
            <a:off x="3970240" y="8829334"/>
            <a:ext cx="3038579" cy="465462"/>
          </a:xfrm>
          <a:prstGeom prst="rect">
            <a:avLst/>
          </a:prstGeom>
          <a:noFill/>
        </p:spPr>
        <p:txBody>
          <a:bodyPr/>
          <a:lstStyle/>
          <a:p>
            <a:fld id="{8766879D-8CC7-4417-9AF6-CB227687F6CB}" type="slidenum">
              <a:rPr lang="en-US" smtClean="0"/>
              <a:pPr/>
              <a:t>22</a:t>
            </a:fld>
            <a:endParaRPr lang="en-US" dirty="0"/>
          </a:p>
        </p:txBody>
      </p:sp>
      <p:sp>
        <p:nvSpPr>
          <p:cNvPr id="63492" name="Rectangle 4"/>
          <p:cNvSpPr>
            <a:spLocks noGrp="1" noRot="1" noChangeAspect="1" noChangeArrowheads="1" noTextEdit="1"/>
          </p:cNvSpPr>
          <p:nvPr>
            <p:ph type="sldImg"/>
          </p:nvPr>
        </p:nvSpPr>
        <p:spPr>
          <a:ln/>
        </p:spPr>
      </p:sp>
      <p:sp>
        <p:nvSpPr>
          <p:cNvPr id="63493" name="Rectangle 5"/>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pPr marL="0" lvl="1"/>
            <a:r>
              <a:rPr lang="en-US" dirty="0"/>
              <a:t>Review </a:t>
            </a:r>
            <a:r>
              <a:rPr lang="en-GB" dirty="0"/>
              <a:t>the </a:t>
            </a:r>
            <a:r>
              <a:rPr lang="en-US" dirty="0"/>
              <a:t>key points per </a:t>
            </a:r>
            <a:r>
              <a:rPr lang="en-GB" dirty="0"/>
              <a:t>the </a:t>
            </a:r>
            <a:r>
              <a:rPr lang="en-US" dirty="0"/>
              <a:t>slide and participant notes.</a:t>
            </a:r>
          </a:p>
          <a:p>
            <a:pPr marL="0" lvl="1">
              <a:buFont typeface="Arial" pitchFamily="34" charset="0"/>
              <a:buChar char="•"/>
            </a:pPr>
            <a:r>
              <a:rPr lang="en-GB" dirty="0"/>
              <a:t>The graphic is an automotive test harness dashboard – analogous to the JUnit framework.</a:t>
            </a:r>
          </a:p>
          <a:p>
            <a:pPr marL="0" lvl="1"/>
            <a:endParaRPr lang="en-GB" dirty="0"/>
          </a:p>
          <a:p>
            <a:r>
              <a:rPr lang="en-GB" b="1" dirty="0"/>
              <a:t>Participant Notes:</a:t>
            </a:r>
          </a:p>
          <a:p>
            <a:r>
              <a:rPr lang="en-GB" dirty="0"/>
              <a:t>The JUnit open source</a:t>
            </a:r>
            <a:r>
              <a:rPr lang="en-GB" baseline="0" dirty="0"/>
              <a:t> </a:t>
            </a:r>
            <a:r>
              <a:rPr lang="en-GB" dirty="0"/>
              <a:t>testing framework provides both a stable testing environment and a robust set of testing features and tools.</a:t>
            </a:r>
          </a:p>
          <a:p>
            <a:pPr marL="186355" lvl="1" indent="-93177">
              <a:buFont typeface="Arial" pitchFamily="34" charset="0"/>
              <a:buChar char="•"/>
            </a:pPr>
            <a:r>
              <a:rPr lang="en-GB" dirty="0"/>
              <a:t> JUnit assertions exist as methods supporting the assertion concepts covered in the earlier course modules.</a:t>
            </a:r>
          </a:p>
          <a:p>
            <a:pPr marL="204990" lvl="1" indent="-93177">
              <a:buFont typeface="Arial" pitchFamily="34" charset="0"/>
              <a:buChar char="•"/>
            </a:pPr>
            <a:r>
              <a:rPr lang="en-GB" dirty="0"/>
              <a:t>Text fixtures provide a known state from which to begin test execution. Test fixtures ensure repeatable test results.</a:t>
            </a:r>
          </a:p>
          <a:p>
            <a:pPr marL="204990" lvl="1" indent="-93177">
              <a:buFont typeface="Arial" pitchFamily="34" charset="0"/>
              <a:buChar char="•"/>
            </a:pPr>
            <a:r>
              <a:rPr lang="en-GB" dirty="0"/>
              <a:t>Test suites are collections of tests executed to test software programs demonstrating the code conforms to expected behaviors and to uncover code defects.</a:t>
            </a:r>
          </a:p>
          <a:p>
            <a:pPr marL="204990" lvl="1" indent="-93177">
              <a:buFont typeface="Arial" pitchFamily="34" charset="0"/>
              <a:buChar char="•"/>
            </a:pPr>
            <a:r>
              <a:rPr lang="en-GB" dirty="0"/>
              <a:t>Test runners provide an easy test execution tool with visual confirmation of test success and failure.</a:t>
            </a:r>
          </a:p>
          <a:p>
            <a:pPr marL="204990" lvl="1" indent="-93177">
              <a:buFont typeface="Arial" pitchFamily="34" charset="0"/>
              <a:buChar char="•"/>
            </a:pPr>
            <a:r>
              <a:rPr lang="en-US" dirty="0"/>
              <a:t>In summary, JUnit is a JAR (</a:t>
            </a:r>
            <a:r>
              <a:rPr lang="en-US" b="1" dirty="0"/>
              <a:t>J</a:t>
            </a:r>
            <a:r>
              <a:rPr lang="en-US" dirty="0"/>
              <a:t>ava </a:t>
            </a:r>
            <a:r>
              <a:rPr lang="en-US" b="1" dirty="0"/>
              <a:t>Ar</a:t>
            </a:r>
            <a:r>
              <a:rPr lang="en-US" dirty="0"/>
              <a:t>chive) library that provides the features needed to create, execute, and check the results of automated test cases written in Java.</a:t>
            </a:r>
            <a:endParaRPr lang="en-GB" dirty="0"/>
          </a:p>
          <a:p>
            <a:endParaRPr lang="en-US" dirty="0"/>
          </a:p>
        </p:txBody>
      </p:sp>
      <p:sp>
        <p:nvSpPr>
          <p:cNvPr id="63494"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12"/>
          <p:cNvSpPr>
            <a:spLocks noGrp="1" noChangeArrowheads="1"/>
          </p:cNvSpPr>
          <p:nvPr>
            <p:ph type="sldNum" sz="quarter" idx="5"/>
          </p:nvPr>
        </p:nvSpPr>
        <p:spPr>
          <a:xfrm>
            <a:off x="3970240" y="8829334"/>
            <a:ext cx="3038579" cy="465462"/>
          </a:xfrm>
          <a:prstGeom prst="rect">
            <a:avLst/>
          </a:prstGeom>
          <a:noFill/>
        </p:spPr>
        <p:txBody>
          <a:bodyPr/>
          <a:lstStyle/>
          <a:p>
            <a:fld id="{0BB18937-5223-4E36-B80B-556A34221B9C}" type="slidenum">
              <a:rPr lang="en-US" smtClean="0"/>
              <a:pPr/>
              <a:t>23</a:t>
            </a:fld>
            <a:endParaRPr lang="en-US" dirty="0"/>
          </a:p>
        </p:txBody>
      </p:sp>
      <p:sp>
        <p:nvSpPr>
          <p:cNvPr id="64516" name="Rectangle 4"/>
          <p:cNvSpPr>
            <a:spLocks noGrp="1" noRot="1" noChangeAspect="1" noChangeArrowheads="1" noTextEdit="1"/>
          </p:cNvSpPr>
          <p:nvPr>
            <p:ph type="sldImg"/>
          </p:nvPr>
        </p:nvSpPr>
        <p:spPr>
          <a:ln/>
        </p:spPr>
      </p:sp>
      <p:sp>
        <p:nvSpPr>
          <p:cNvPr id="64517" name="Rectangle 5"/>
          <p:cNvSpPr>
            <a:spLocks noGrp="1" noChangeArrowheads="1"/>
          </p:cNvSpPr>
          <p:nvPr>
            <p:ph type="body" idx="1"/>
          </p:nvPr>
        </p:nvSpPr>
        <p:spPr>
          <a:noFill/>
          <a:ln w="9525"/>
        </p:spPr>
        <p:txBody>
          <a:bodyPr>
            <a:normAutofit/>
          </a:bodyPr>
          <a:lstStyle/>
          <a:p>
            <a:r>
              <a:rPr lang="en-GB" b="1" dirty="0"/>
              <a:t>Faculty Notes:</a:t>
            </a:r>
            <a:endParaRPr lang="en-GB" b="1" dirty="0">
              <a:solidFill>
                <a:srgbClr val="FF0000"/>
              </a:solidFill>
            </a:endParaRPr>
          </a:p>
          <a:p>
            <a:pPr marL="0" lvl="1"/>
            <a:r>
              <a:rPr lang="en-US" dirty="0"/>
              <a:t>Review </a:t>
            </a:r>
            <a:r>
              <a:rPr lang="en-GB" dirty="0"/>
              <a:t>the </a:t>
            </a:r>
            <a:r>
              <a:rPr lang="en-US" dirty="0"/>
              <a:t>key points per </a:t>
            </a:r>
            <a:r>
              <a:rPr lang="en-GB" dirty="0"/>
              <a:t>the </a:t>
            </a:r>
            <a:r>
              <a:rPr lang="en-US" dirty="0"/>
              <a:t>slide and participant notes.</a:t>
            </a:r>
          </a:p>
          <a:p>
            <a:pPr marL="0" lvl="1">
              <a:buFont typeface="Arial" pitchFamily="34" charset="0"/>
              <a:buChar char="•"/>
            </a:pPr>
            <a:r>
              <a:rPr lang="en-GB" dirty="0"/>
              <a:t>The graphic is a diabetes blood sugar monitor – a testing tool analogous to the JUnit framework.</a:t>
            </a:r>
          </a:p>
          <a:p>
            <a:pPr marL="0" lvl="1"/>
            <a:endParaRPr lang="en-GB" dirty="0"/>
          </a:p>
          <a:p>
            <a:r>
              <a:rPr lang="en-GB" b="1" dirty="0"/>
              <a:t>Participant Notes:</a:t>
            </a:r>
          </a:p>
          <a:p>
            <a:r>
              <a:rPr lang="en-GB" dirty="0"/>
              <a:t>The JUnit testing framework provides a fast and easy to use tool for the execution of testing code. The JUnit</a:t>
            </a:r>
            <a:r>
              <a:rPr lang="en-GB" baseline="0" dirty="0"/>
              <a:t> testing framework provides the execution harness / main() method to run code and the associated tests. Using JUnit the developer does not have to spend time creating temporary test execution code within the application nor remember to remove the code prior to deployment of the application.</a:t>
            </a:r>
            <a:endParaRPr lang="en-GB" dirty="0"/>
          </a:p>
          <a:p>
            <a:r>
              <a:rPr lang="en-GB" dirty="0"/>
              <a:t>JUnit test cases:</a:t>
            </a:r>
          </a:p>
          <a:p>
            <a:pPr marL="186355" lvl="1" indent="-93177">
              <a:buFont typeface="Arial" pitchFamily="34" charset="0"/>
              <a:buChar char="•"/>
            </a:pPr>
            <a:r>
              <a:rPr lang="en-GB" dirty="0"/>
              <a:t>Are simple to write.</a:t>
            </a:r>
          </a:p>
          <a:p>
            <a:pPr marL="186355" lvl="1" indent="-93177">
              <a:buFont typeface="Arial" pitchFamily="34" charset="0"/>
              <a:buChar char="•"/>
            </a:pPr>
            <a:r>
              <a:rPr lang="en-GB" dirty="0"/>
              <a:t>Provide </a:t>
            </a:r>
            <a:r>
              <a:rPr lang="en-US" dirty="0"/>
              <a:t>assurance that any </a:t>
            </a:r>
            <a:r>
              <a:rPr lang="en-US" u="sng" dirty="0"/>
              <a:t>code modifications</a:t>
            </a:r>
            <a:r>
              <a:rPr lang="en-US" dirty="0"/>
              <a:t> exhibit correct behavior - haven't caused a ripple-effect through the software. </a:t>
            </a:r>
            <a:endParaRPr lang="en-GB" dirty="0"/>
          </a:p>
          <a:p>
            <a:pPr marL="204990" lvl="1" indent="-93177">
              <a:buFont typeface="Arial" pitchFamily="34" charset="0"/>
              <a:buChar char="•"/>
            </a:pPr>
            <a:r>
              <a:rPr lang="en-US" dirty="0"/>
              <a:t>Improve development efficiency - freeing developers from manual test development, execution, and confirmation of results.</a:t>
            </a:r>
          </a:p>
          <a:p>
            <a:pPr marL="204990" lvl="1" indent="-93177">
              <a:buFont typeface="Arial" pitchFamily="34" charset="0"/>
              <a:buChar char="•"/>
            </a:pPr>
            <a:r>
              <a:rPr lang="en-US" dirty="0"/>
              <a:t>Increase software stability / code quality. The more tests written / executed the more stable and error free the code.</a:t>
            </a:r>
            <a:endParaRPr lang="en-GB" dirty="0"/>
          </a:p>
          <a:p>
            <a:pPr marL="204990" lvl="1" indent="-93177">
              <a:buFont typeface="Arial" pitchFamily="34" charset="0"/>
              <a:buChar char="•"/>
            </a:pPr>
            <a:r>
              <a:rPr lang="en-US" dirty="0"/>
              <a:t>Can be run automatically / display test results.</a:t>
            </a:r>
          </a:p>
          <a:p>
            <a:pPr marL="204990" lvl="1" indent="-93177"/>
            <a:endParaRPr lang="en-GB" dirty="0"/>
          </a:p>
        </p:txBody>
      </p:sp>
      <p:sp>
        <p:nvSpPr>
          <p:cNvPr id="64518"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12"/>
          <p:cNvSpPr>
            <a:spLocks noGrp="1" noChangeArrowheads="1"/>
          </p:cNvSpPr>
          <p:nvPr>
            <p:ph type="sldNum" sz="quarter" idx="5"/>
          </p:nvPr>
        </p:nvSpPr>
        <p:spPr>
          <a:xfrm>
            <a:off x="3970240" y="8829334"/>
            <a:ext cx="3038579" cy="465462"/>
          </a:xfrm>
          <a:prstGeom prst="rect">
            <a:avLst/>
          </a:prstGeom>
          <a:noFill/>
        </p:spPr>
        <p:txBody>
          <a:bodyPr/>
          <a:lstStyle/>
          <a:p>
            <a:fld id="{C0167A44-D086-49B8-90BB-0C6D68FA208F}" type="slidenum">
              <a:rPr lang="en-US" smtClean="0"/>
              <a:pPr/>
              <a:t>24</a:t>
            </a:fld>
            <a:endParaRPr lang="en-US" dirty="0"/>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w="9525"/>
        </p:spPr>
        <p:txBody>
          <a:bodyPr>
            <a:normAutofit/>
          </a:bodyPr>
          <a:lstStyle/>
          <a:p>
            <a:r>
              <a:rPr lang="en-GB" b="1" dirty="0"/>
              <a:t>Faculty Notes:</a:t>
            </a:r>
            <a:endParaRPr lang="en-GB" b="1" dirty="0">
              <a:solidFill>
                <a:srgbClr val="FF0000"/>
              </a:solidFill>
            </a:endParaRPr>
          </a:p>
          <a:p>
            <a:r>
              <a:rPr lang="en-GB" dirty="0"/>
              <a:t>Briefly review the key points of JUnit test creation.</a:t>
            </a:r>
          </a:p>
          <a:p>
            <a:r>
              <a:rPr lang="en-GB" dirty="0"/>
              <a:t>Details follow in the demonstration.</a:t>
            </a:r>
          </a:p>
          <a:p>
            <a:endParaRPr lang="en-GB" dirty="0"/>
          </a:p>
          <a:p>
            <a:r>
              <a:rPr lang="en-GB" b="1" dirty="0"/>
              <a:t>Participant Notes:</a:t>
            </a:r>
          </a:p>
          <a:p>
            <a:r>
              <a:rPr lang="en-GB" dirty="0"/>
              <a:t>Creation of JUnit test cases is done in the Eclipse environment using the existing method code.</a:t>
            </a:r>
          </a:p>
          <a:p>
            <a:r>
              <a:rPr lang="en-GB" dirty="0"/>
              <a:t>The framework wizard walks through the steps of:</a:t>
            </a:r>
          </a:p>
          <a:p>
            <a:pPr marL="184414" lvl="1" indent="-97060">
              <a:buFont typeface="Arial" pitchFamily="34" charset="0"/>
              <a:buChar char="•"/>
            </a:pPr>
            <a:r>
              <a:rPr lang="en-GB" dirty="0"/>
              <a:t>Class selection</a:t>
            </a:r>
          </a:p>
          <a:p>
            <a:pPr marL="184414" lvl="1" indent="-97060">
              <a:buFont typeface="Arial" pitchFamily="34" charset="0"/>
              <a:buChar char="•"/>
            </a:pPr>
            <a:r>
              <a:rPr lang="en-GB" dirty="0"/>
              <a:t>Test package / folder creation – typically append ‘test’ to the existing package name.</a:t>
            </a:r>
          </a:p>
          <a:p>
            <a:pPr marL="184414" lvl="1" indent="-97060">
              <a:buFont typeface="Arial" pitchFamily="34" charset="0"/>
              <a:buChar char="•"/>
            </a:pPr>
            <a:r>
              <a:rPr lang="en-US" dirty="0"/>
              <a:t>Select methods that will be needed to be implemented or tested in the test case. </a:t>
            </a:r>
          </a:p>
          <a:p>
            <a:pPr marL="271767" lvl="1" indent="-87354">
              <a:buFont typeface="Courier New" pitchFamily="49" charset="0"/>
              <a:buChar char="o"/>
            </a:pPr>
            <a:r>
              <a:rPr lang="en-US" dirty="0"/>
              <a:t>Select the “setUp” and “tearDown” methods </a:t>
            </a:r>
            <a:endParaRPr lang="en-GB" dirty="0"/>
          </a:p>
          <a:p>
            <a:pPr marL="271767" lvl="1" indent="-87354">
              <a:buFont typeface="Courier New" pitchFamily="49" charset="0"/>
              <a:buChar char="o"/>
            </a:pPr>
            <a:r>
              <a:rPr lang="en-GB" dirty="0"/>
              <a:t>Select the method to be tested </a:t>
            </a:r>
          </a:p>
          <a:p>
            <a:pPr marL="0" lvl="1" indent="-87354"/>
            <a:r>
              <a:rPr lang="en-GB" b="1" dirty="0"/>
              <a:t>The annotation </a:t>
            </a:r>
            <a:r>
              <a:rPr lang="en-US" b="1" dirty="0"/>
              <a:t>@test is required for JUnit to run the test. </a:t>
            </a:r>
            <a:br>
              <a:rPr lang="en-US" dirty="0"/>
            </a:br>
            <a:r>
              <a:rPr lang="en-US" dirty="0"/>
              <a:t>Without the annotation the test case becomes ‘commented out’ and will not execute.</a:t>
            </a:r>
          </a:p>
          <a:p>
            <a:pPr marL="184414" lvl="1" indent="-97060">
              <a:buFont typeface="Arial" pitchFamily="34" charset="0"/>
              <a:buChar char="•"/>
            </a:pPr>
            <a:r>
              <a:rPr lang="en-US" dirty="0"/>
              <a:t>This is a handy feature when executing test suites and there are difficulties with selected tests / code. </a:t>
            </a:r>
          </a:p>
        </p:txBody>
      </p:sp>
      <p:sp>
        <p:nvSpPr>
          <p:cNvPr id="73734"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12"/>
          <p:cNvSpPr>
            <a:spLocks noGrp="1" noChangeArrowheads="1"/>
          </p:cNvSpPr>
          <p:nvPr>
            <p:ph type="sldNum" sz="quarter" idx="5"/>
          </p:nvPr>
        </p:nvSpPr>
        <p:spPr>
          <a:xfrm>
            <a:off x="3970240" y="8829334"/>
            <a:ext cx="3038579" cy="465462"/>
          </a:xfrm>
          <a:prstGeom prst="rect">
            <a:avLst/>
          </a:prstGeom>
          <a:noFill/>
        </p:spPr>
        <p:txBody>
          <a:bodyPr/>
          <a:lstStyle/>
          <a:p>
            <a:fld id="{9AAEA14F-C986-4D8B-960C-FFC039842AF2}" type="slidenum">
              <a:rPr lang="en-US" smtClean="0"/>
              <a:pPr/>
              <a:t>25</a:t>
            </a:fld>
            <a:endParaRPr lang="en-US" dirty="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r>
              <a:rPr lang="en-GB" dirty="0"/>
              <a:t>Briefly review the key points per the slide and participant notes.</a:t>
            </a:r>
          </a:p>
          <a:p>
            <a:endParaRPr lang="en-GB" dirty="0"/>
          </a:p>
          <a:p>
            <a:r>
              <a:rPr lang="en-GB" b="1" dirty="0"/>
              <a:t>Participant Notes:</a:t>
            </a:r>
          </a:p>
          <a:p>
            <a:r>
              <a:rPr lang="en-GB" dirty="0"/>
              <a:t>The setUp() and tearDown() methods are </a:t>
            </a:r>
            <a:r>
              <a:rPr lang="en-US" dirty="0"/>
              <a:t>run before and after each test method execution.</a:t>
            </a:r>
            <a:endParaRPr lang="en-GB" dirty="0"/>
          </a:p>
          <a:p>
            <a:pPr marL="184414" lvl="1" indent="-97060">
              <a:buFont typeface="Arial" pitchFamily="34" charset="0"/>
              <a:buChar char="•"/>
            </a:pPr>
            <a:r>
              <a:rPr lang="en-GB" dirty="0"/>
              <a:t>The environment and variable values that should be in place at the beginning of the test case execution are included by the developer in the test case setUp() method.</a:t>
            </a:r>
          </a:p>
          <a:p>
            <a:pPr marL="184414" lvl="1" indent="-97060">
              <a:buFont typeface="Arial" pitchFamily="34" charset="0"/>
              <a:buChar char="•"/>
            </a:pPr>
            <a:r>
              <a:rPr lang="en-GB" dirty="0"/>
              <a:t>The tearDown() method includes the code to clean up the test environment, free up resources and restore the conditions to be ready for a fresh start to the next test.</a:t>
            </a:r>
          </a:p>
          <a:p>
            <a:pPr marL="184414" lvl="1" indent="-97060">
              <a:buFont typeface="Arial" pitchFamily="34" charset="0"/>
              <a:buChar char="•"/>
            </a:pPr>
            <a:r>
              <a:rPr lang="en-US" dirty="0"/>
              <a:t>The @Before and @After annotations can be added to any method to make them  “setup” and “tearDown” methods respectively.</a:t>
            </a:r>
          </a:p>
          <a:p>
            <a:pPr marL="270214" lvl="2" indent="-83860">
              <a:buFont typeface="Courier New" pitchFamily="49" charset="0"/>
              <a:buChar char="o"/>
            </a:pPr>
            <a:r>
              <a:rPr lang="en-US" dirty="0"/>
              <a:t>This allows the methods to run before and after each test method. </a:t>
            </a:r>
            <a:br>
              <a:rPr lang="en-US" dirty="0"/>
            </a:br>
            <a:r>
              <a:rPr lang="en-US" dirty="0"/>
              <a:t>The setUp() or tearDown() methods are not needed in this case.</a:t>
            </a:r>
          </a:p>
          <a:p>
            <a:pPr marL="184414" lvl="1" indent="-97060">
              <a:buFont typeface="Arial" pitchFamily="34" charset="0"/>
              <a:buChar char="•"/>
            </a:pPr>
            <a:endParaRPr lang="en-GB" dirty="0"/>
          </a:p>
          <a:p>
            <a:endParaRPr lang="en-US" dirty="0"/>
          </a:p>
        </p:txBody>
      </p:sp>
      <p:sp>
        <p:nvSpPr>
          <p:cNvPr id="75782"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12"/>
          <p:cNvSpPr>
            <a:spLocks noGrp="1" noChangeArrowheads="1"/>
          </p:cNvSpPr>
          <p:nvPr>
            <p:ph type="sldNum" sz="quarter" idx="5"/>
          </p:nvPr>
        </p:nvSpPr>
        <p:spPr>
          <a:xfrm>
            <a:off x="3970240" y="8829334"/>
            <a:ext cx="3038579" cy="465462"/>
          </a:xfrm>
          <a:prstGeom prst="rect">
            <a:avLst/>
          </a:prstGeom>
          <a:noFill/>
        </p:spPr>
        <p:txBody>
          <a:bodyPr/>
          <a:lstStyle/>
          <a:p>
            <a:fld id="{C0167A44-D086-49B8-90BB-0C6D68FA208F}" type="slidenum">
              <a:rPr lang="en-US" smtClean="0"/>
              <a:pPr/>
              <a:t>26</a:t>
            </a:fld>
            <a:endParaRPr lang="en-US" dirty="0"/>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w="9525"/>
        </p:spPr>
        <p:txBody>
          <a:bodyPr>
            <a:normAutofit/>
          </a:bodyPr>
          <a:lstStyle/>
          <a:p>
            <a:r>
              <a:rPr lang="en-GB" b="1" dirty="0"/>
              <a:t>Faculty Notes:</a:t>
            </a:r>
            <a:endParaRPr lang="en-GB" b="1" dirty="0">
              <a:solidFill>
                <a:srgbClr val="FF0000"/>
              </a:solidFill>
            </a:endParaRPr>
          </a:p>
          <a:p>
            <a:r>
              <a:rPr lang="en-GB" dirty="0"/>
              <a:t>Briefly review the key points per the slide and participant notes.</a:t>
            </a:r>
          </a:p>
          <a:p>
            <a:endParaRPr lang="en-GB" dirty="0"/>
          </a:p>
          <a:p>
            <a:r>
              <a:rPr lang="en-GB" b="1" dirty="0"/>
              <a:t>Participant Notes:</a:t>
            </a:r>
          </a:p>
          <a:p>
            <a:r>
              <a:rPr lang="en-GB" dirty="0"/>
              <a:t>In Eclipse, JUnit test execution is quite simple and straight forward.</a:t>
            </a:r>
          </a:p>
          <a:p>
            <a:r>
              <a:rPr lang="en-GB" dirty="0"/>
              <a:t>The class under test is selected using a right-click.</a:t>
            </a:r>
          </a:p>
          <a:p>
            <a:pPr marL="184414" lvl="1" indent="-97060">
              <a:buFont typeface="Arial" pitchFamily="34" charset="0"/>
              <a:buChar char="•"/>
            </a:pPr>
            <a:r>
              <a:rPr lang="en-GB" dirty="0"/>
              <a:t>It is important that </a:t>
            </a:r>
            <a:r>
              <a:rPr lang="en-US" dirty="0"/>
              <a:t>all the packages to be used, including the package name of the component to be tested, have been imported prior to test execution.</a:t>
            </a:r>
            <a:endParaRPr lang="en-GB" dirty="0"/>
          </a:p>
          <a:p>
            <a:pPr lvl="2"/>
            <a:endParaRPr lang="en-US" dirty="0"/>
          </a:p>
          <a:p>
            <a:r>
              <a:rPr lang="en-GB" dirty="0"/>
              <a:t>JUnit visually provides both test success (green) and test failure indications.</a:t>
            </a:r>
            <a:endParaRPr lang="en-US" dirty="0"/>
          </a:p>
          <a:p>
            <a:pPr marL="184414" indent="-97060">
              <a:buFont typeface="Arial" pitchFamily="34" charset="0"/>
              <a:buChar char="•"/>
            </a:pPr>
            <a:r>
              <a:rPr lang="en-US" dirty="0"/>
              <a:t>The green bar indicates the code being tested has passed all test cases in the JUnit.</a:t>
            </a:r>
          </a:p>
          <a:p>
            <a:pPr marL="184414" indent="-97060">
              <a:buFont typeface="Arial" pitchFamily="34" charset="0"/>
              <a:buChar char="•"/>
            </a:pPr>
            <a:r>
              <a:rPr lang="en-US" dirty="0"/>
              <a:t>The red bar indicates that the code being tested has failed one or more test cases. </a:t>
            </a:r>
          </a:p>
          <a:p>
            <a:pPr marL="184414" indent="-97060">
              <a:buFont typeface="Arial" pitchFamily="34" charset="0"/>
              <a:buChar char="•"/>
            </a:pPr>
            <a:r>
              <a:rPr lang="en-US" dirty="0"/>
              <a:t>Review both the code and test cases before making code changes. The source of the failure may not be the source code, but incorrect test cases.</a:t>
            </a:r>
          </a:p>
          <a:p>
            <a:pPr marL="271767" lvl="1" indent="-87354">
              <a:buFont typeface="Courier New" pitchFamily="49" charset="0"/>
              <a:buChar char="o"/>
            </a:pPr>
            <a:endParaRPr lang="en-GB" dirty="0"/>
          </a:p>
          <a:p>
            <a:endParaRPr lang="en-US" dirty="0"/>
          </a:p>
        </p:txBody>
      </p:sp>
      <p:sp>
        <p:nvSpPr>
          <p:cNvPr id="73734"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814060" cy="4834128"/>
          </a:xfrm>
        </p:spPr>
        <p:txBody>
          <a:bodyPr>
            <a:normAutofit/>
          </a:bodyPr>
          <a:lstStyle/>
          <a:p>
            <a:r>
              <a:rPr lang="en-GB" b="1" dirty="0"/>
              <a:t>Faculty Notes:</a:t>
            </a:r>
          </a:p>
          <a:p>
            <a:r>
              <a:rPr lang="en-US" dirty="0"/>
              <a:t>Use the diagrams to briefly explain the relationships between the TestMyCalculator, used to define the Test Cases and the JUnit framework as well as the MyCalculator methods, created based on the TestMyCalculator Test Cases.</a:t>
            </a:r>
          </a:p>
          <a:p>
            <a:r>
              <a:rPr lang="en-US" dirty="0"/>
              <a:t>The two files are the basis for the following See It and Try It demonstrations / hands-on exercises.</a:t>
            </a:r>
          </a:p>
          <a:p>
            <a:pPr marL="96833" indent="0">
              <a:lnSpc>
                <a:spcPct val="110000"/>
              </a:lnSpc>
              <a:buFont typeface="+mj-lt"/>
              <a:buNone/>
              <a:defRPr/>
            </a:pPr>
            <a:endParaRPr lang="en-US" dirty="0"/>
          </a:p>
          <a:p>
            <a:pPr marL="0" lvl="1"/>
            <a:r>
              <a:rPr lang="en-GB" b="1" dirty="0"/>
              <a:t>Participant Notes:</a:t>
            </a:r>
          </a:p>
          <a:p>
            <a:pPr marL="0" lvl="1" defTabSz="931723">
              <a:defRPr/>
            </a:pPr>
            <a:r>
              <a:rPr lang="en-US" dirty="0"/>
              <a:t>N/A</a:t>
            </a:r>
            <a:endParaRPr lang="en-GB"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27</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814060" cy="4834128"/>
          </a:xfrm>
        </p:spPr>
        <p:txBody>
          <a:bodyPr>
            <a:normAutofit/>
          </a:bodyPr>
          <a:lstStyle/>
          <a:p>
            <a:r>
              <a:rPr lang="en-GB" b="1" dirty="0"/>
              <a:t>Faculty Notes:</a:t>
            </a:r>
          </a:p>
          <a:p>
            <a:r>
              <a:rPr lang="en-US" dirty="0"/>
              <a:t>The fully annotated demonstration code is found in the Faculty Guide.  You may use this to guide you through the demo.  However, for the purposes of the demonstration, please create new JUnit test code from scratch while sharing your screen with the entire class and talking through each step. </a:t>
            </a:r>
          </a:p>
          <a:p>
            <a:endParaRPr lang="en-US" dirty="0"/>
          </a:p>
          <a:p>
            <a:r>
              <a:rPr lang="en-US" dirty="0"/>
              <a:t>In the demonstration you follow </a:t>
            </a:r>
            <a:r>
              <a:rPr lang="en-US" b="1" dirty="0"/>
              <a:t>Test Driven Development </a:t>
            </a:r>
            <a:r>
              <a:rPr lang="en-US" dirty="0"/>
              <a:t>to first write and execute the test, which will fail since the method has not yet been written. The subsequent steps write the method and re-execute the test, which then passes.</a:t>
            </a:r>
          </a:p>
          <a:p>
            <a:pPr algn="just"/>
            <a:endParaRPr lang="en-GB" b="0" dirty="0"/>
          </a:p>
          <a:p>
            <a:pPr algn="just"/>
            <a:r>
              <a:rPr lang="en-GB" b="1" dirty="0"/>
              <a:t>Demonstrate how to create and execute JUnit test cases for a basic 4 Function Calculator</a:t>
            </a:r>
            <a:r>
              <a:rPr lang="en-GB" b="0" dirty="0"/>
              <a:t>.</a:t>
            </a:r>
          </a:p>
          <a:p>
            <a:pPr marL="457200" lvl="0" indent="-457200">
              <a:buFont typeface="+mj-lt"/>
              <a:buAutoNum type="arabicPeriod"/>
            </a:pPr>
            <a:r>
              <a:rPr lang="en-US" dirty="0"/>
              <a:t>Open the project Week1n2Codebase_participant in Eclipse</a:t>
            </a:r>
          </a:p>
          <a:p>
            <a:pPr marL="457200" lvl="0" indent="-457200">
              <a:buFont typeface="+mj-lt"/>
              <a:buAutoNum type="arabicPeriod"/>
            </a:pPr>
            <a:r>
              <a:rPr lang="en-US" dirty="0"/>
              <a:t>Go to the src folder</a:t>
            </a:r>
          </a:p>
          <a:p>
            <a:pPr marL="457200" lvl="0" indent="-457200">
              <a:buFont typeface="+mj-lt"/>
              <a:buAutoNum type="arabicPeriod"/>
            </a:pPr>
            <a:r>
              <a:rPr lang="en-US" dirty="0"/>
              <a:t>Open the package com.accenture.adf.newcodington.module16.sample </a:t>
            </a:r>
          </a:p>
          <a:p>
            <a:pPr marL="457200" lvl="0" indent="-457200">
              <a:buFont typeface="+mj-lt"/>
              <a:buAutoNum type="arabicPeriod"/>
            </a:pPr>
            <a:r>
              <a:rPr lang="en-US" dirty="0"/>
              <a:t>Open </a:t>
            </a:r>
            <a:r>
              <a:rPr lang="en-US" b="1" dirty="0"/>
              <a:t>TestMyCalculatorSeeIt</a:t>
            </a:r>
            <a:r>
              <a:rPr lang="en-US" dirty="0"/>
              <a:t>.java</a:t>
            </a:r>
          </a:p>
          <a:p>
            <a:pPr marL="457200" lvl="0" indent="-457200">
              <a:buFont typeface="+mj-lt"/>
              <a:buAutoNum type="arabicPeriod"/>
            </a:pPr>
            <a:r>
              <a:rPr lang="en-US" dirty="0"/>
              <a:t>Complete See It </a:t>
            </a:r>
            <a:r>
              <a:rPr lang="en-US" b="1" dirty="0"/>
              <a:t>TODOs 1-3 </a:t>
            </a:r>
            <a:r>
              <a:rPr lang="en-US" dirty="0"/>
              <a:t>to </a:t>
            </a:r>
            <a:r>
              <a:rPr lang="en-US" i="1" dirty="0"/>
              <a:t>(Note, only perform the TODO associated with this See It.)</a:t>
            </a:r>
          </a:p>
          <a:p>
            <a:pPr marL="914400" lvl="1" indent="-457200">
              <a:buFont typeface="+mj-lt"/>
              <a:buAutoNum type="alphaLcParenR"/>
            </a:pPr>
            <a:r>
              <a:rPr lang="en-US" dirty="0"/>
              <a:t>Create a new MyCalculatorSeeIt instance</a:t>
            </a:r>
          </a:p>
          <a:p>
            <a:pPr marL="914400" lvl="1" indent="-457200">
              <a:buFont typeface="+mj-lt"/>
              <a:buAutoNum type="alphaLcParenR"/>
            </a:pPr>
            <a:r>
              <a:rPr lang="en-US" dirty="0"/>
              <a:t>Declare and initialize two operand variables</a:t>
            </a:r>
          </a:p>
          <a:p>
            <a:pPr marL="914400" lvl="1" indent="-457200">
              <a:buFont typeface="+mj-lt"/>
              <a:buAutoNum type="alphaLcParenR"/>
            </a:pPr>
            <a:r>
              <a:rPr lang="en-US" dirty="0"/>
              <a:t>Invoke the assertEquals method to test the addNumbers method()</a:t>
            </a:r>
          </a:p>
          <a:p>
            <a:pPr marL="457200" indent="-457200">
              <a:buFont typeface="+mj-lt"/>
              <a:buAutoNum type="arabicPeriod"/>
            </a:pPr>
            <a:r>
              <a:rPr lang="en-US" dirty="0"/>
              <a:t>Run the JUnit test. </a:t>
            </a:r>
          </a:p>
          <a:p>
            <a:pPr lvl="1"/>
            <a:r>
              <a:rPr lang="en-US" b="1" dirty="0"/>
              <a:t>The test is EXPECTED to fail. This is the normal result in Test Driven Development.</a:t>
            </a:r>
          </a:p>
          <a:p>
            <a:pPr marL="182880" defTabSz="914350">
              <a:defRPr/>
            </a:pPr>
            <a:endParaRPr lang="en-US" b="1" dirty="0"/>
          </a:p>
          <a:p>
            <a:pPr marL="182880" defTabSz="914350">
              <a:defRPr/>
            </a:pPr>
            <a:r>
              <a:rPr lang="en-US" b="1" dirty="0"/>
              <a:t>NOTE:  The steps above take you through opening the project codebase and the package to perform your coding.  They will not be shown in subsequent See Its.</a:t>
            </a:r>
            <a:endParaRPr lang="en-US" b="1" dirty="0">
              <a:solidFill>
                <a:srgbClr val="FF0000"/>
              </a:solidFill>
            </a:endParaRPr>
          </a:p>
          <a:p>
            <a:pPr marL="554007" indent="-457174">
              <a:lnSpc>
                <a:spcPct val="110000"/>
              </a:lnSpc>
              <a:buFont typeface="+mj-lt"/>
              <a:buAutoNum type="arabicPeriod"/>
              <a:defRPr/>
            </a:pPr>
            <a:endParaRPr lang="en-US" dirty="0"/>
          </a:p>
          <a:p>
            <a:pPr marL="0" lvl="1"/>
            <a:r>
              <a:rPr lang="en-GB" b="1" dirty="0"/>
              <a:t>Participant Notes:</a:t>
            </a:r>
          </a:p>
          <a:p>
            <a:pPr marL="0" lvl="1" defTabSz="931723">
              <a:defRPr/>
            </a:pPr>
            <a:r>
              <a:rPr lang="en-US" dirty="0"/>
              <a:t>Pay attention as your faculty member creates the new JUnit test case. You will be asked to create one after this demonstration.</a:t>
            </a:r>
            <a:endParaRPr lang="en-GB"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28</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795010" cy="4834128"/>
          </a:xfrm>
        </p:spPr>
        <p:txBody>
          <a:bodyPr>
            <a:normAutofit/>
          </a:bodyPr>
          <a:lstStyle/>
          <a:p>
            <a:r>
              <a:rPr lang="en-GB" b="1" dirty="0"/>
              <a:t>Faculty Notes:</a:t>
            </a:r>
          </a:p>
          <a:p>
            <a:r>
              <a:rPr lang="en-US" dirty="0"/>
              <a:t>The fully annotated demonstration code is found in the Faculty Guide. </a:t>
            </a:r>
          </a:p>
          <a:p>
            <a:pPr algn="just"/>
            <a:r>
              <a:rPr lang="en-GB" b="1" dirty="0"/>
              <a:t>Demonstrate how to create and execute JUnit test cases for a basic 4 Function Calculator</a:t>
            </a:r>
            <a:r>
              <a:rPr lang="en-GB" b="0" dirty="0"/>
              <a:t>.</a:t>
            </a:r>
          </a:p>
          <a:p>
            <a:pPr marL="457200" lvl="0" indent="-457200">
              <a:buFont typeface="+mj-lt"/>
              <a:buAutoNum type="arabicPeriod" startAt="7"/>
            </a:pPr>
            <a:r>
              <a:rPr lang="en-US" dirty="0"/>
              <a:t>Open </a:t>
            </a:r>
            <a:r>
              <a:rPr lang="en-US" b="1" dirty="0"/>
              <a:t>MyCalculatorSeeIt</a:t>
            </a:r>
            <a:r>
              <a:rPr lang="en-US" dirty="0"/>
              <a:t>.java</a:t>
            </a:r>
          </a:p>
          <a:p>
            <a:pPr marL="457200" lvl="0" indent="-457200">
              <a:buFont typeface="+mj-lt"/>
              <a:buAutoNum type="arabicPeriod" startAt="7"/>
            </a:pPr>
            <a:r>
              <a:rPr lang="en-US" dirty="0"/>
              <a:t>Complete See It </a:t>
            </a:r>
            <a:r>
              <a:rPr lang="en-US" b="1" dirty="0"/>
              <a:t>TODOs 1-3 </a:t>
            </a:r>
            <a:r>
              <a:rPr lang="en-US" dirty="0"/>
              <a:t>to </a:t>
            </a:r>
            <a:r>
              <a:rPr lang="en-US" i="1" dirty="0"/>
              <a:t>(Note, only perform the TODO associated with this See It.)</a:t>
            </a:r>
          </a:p>
          <a:p>
            <a:pPr marL="914400" lvl="1" indent="-457200">
              <a:buFont typeface="+mj-lt"/>
              <a:buAutoNum type="alphaLcParenR"/>
            </a:pPr>
            <a:r>
              <a:rPr lang="en-US" dirty="0"/>
              <a:t>Create the addNumbers() method</a:t>
            </a:r>
          </a:p>
          <a:p>
            <a:pPr marL="914400" lvl="1" indent="-457200">
              <a:buFont typeface="+mj-lt"/>
              <a:buAutoNum type="alphaLcParenR"/>
            </a:pPr>
            <a:r>
              <a:rPr lang="en-US" dirty="0"/>
              <a:t>Add the two numbers (operands)</a:t>
            </a:r>
          </a:p>
          <a:p>
            <a:pPr marL="914400" lvl="1" indent="-457200">
              <a:buFont typeface="+mj-lt"/>
              <a:buAutoNum type="alphaLcParenR"/>
            </a:pPr>
            <a:r>
              <a:rPr lang="en-US" dirty="0"/>
              <a:t>Return the result</a:t>
            </a:r>
          </a:p>
          <a:p>
            <a:pPr lvl="2"/>
            <a:r>
              <a:rPr lang="en-US" dirty="0"/>
              <a:t>This also fulfills </a:t>
            </a:r>
            <a:r>
              <a:rPr lang="en-US" b="1" dirty="0"/>
              <a:t>TODO 4 </a:t>
            </a:r>
            <a:r>
              <a:rPr lang="en-US" dirty="0"/>
              <a:t>in TestMyCalculatorSeeIt.java</a:t>
            </a:r>
          </a:p>
          <a:p>
            <a:pPr marL="457200" indent="-457200">
              <a:buFont typeface="+mj-lt"/>
              <a:buAutoNum type="arabicPeriod" startAt="7"/>
            </a:pPr>
            <a:r>
              <a:rPr lang="en-US" dirty="0"/>
              <a:t>Save the file.</a:t>
            </a:r>
          </a:p>
          <a:p>
            <a:pPr marL="96833">
              <a:lnSpc>
                <a:spcPct val="110000"/>
              </a:lnSpc>
              <a:defRPr/>
            </a:pPr>
            <a:endParaRPr lang="en-US" dirty="0"/>
          </a:p>
          <a:p>
            <a:pPr marL="0" lvl="1"/>
            <a:r>
              <a:rPr lang="en-GB" b="1" dirty="0"/>
              <a:t>Participant Notes:</a:t>
            </a:r>
          </a:p>
          <a:p>
            <a:pPr marL="0" lvl="1" defTabSz="931723">
              <a:defRPr/>
            </a:pPr>
            <a:r>
              <a:rPr lang="en-US" dirty="0"/>
              <a:t>Pay attention as your faculty member creates the new JUnit test case. You will be asked to create one after this demonstration.</a:t>
            </a:r>
            <a:endParaRPr lang="en-GB"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29</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r>
              <a:rPr lang="en-US" dirty="0"/>
              <a:t>The fully annotated demonstration code is found in the Faculty Guide. </a:t>
            </a:r>
          </a:p>
          <a:p>
            <a:endParaRPr lang="en-GB" b="1" dirty="0"/>
          </a:p>
          <a:p>
            <a:r>
              <a:rPr lang="en-GB" b="1" dirty="0"/>
              <a:t>Demonstrate how to create and execute JUnit test cases for a basic 4 Function Calculator.</a:t>
            </a:r>
          </a:p>
          <a:p>
            <a:pPr marL="457200" lvl="0" indent="-457200">
              <a:buFont typeface="+mj-lt"/>
              <a:buAutoNum type="arabicPeriod" startAt="10"/>
            </a:pPr>
            <a:r>
              <a:rPr lang="en-US" dirty="0"/>
              <a:t>Open </a:t>
            </a:r>
            <a:r>
              <a:rPr lang="en-US" b="1" dirty="0"/>
              <a:t>TestMyCalculatorSeeIt</a:t>
            </a:r>
            <a:r>
              <a:rPr lang="en-US" dirty="0"/>
              <a:t>.java (if not still open)</a:t>
            </a:r>
          </a:p>
          <a:p>
            <a:pPr marL="457200" indent="-457200">
              <a:buFont typeface="+mj-lt"/>
              <a:buAutoNum type="arabicPeriod" startAt="10"/>
            </a:pPr>
            <a:r>
              <a:rPr lang="en-US" dirty="0"/>
              <a:t>Rerun the JUnit test. </a:t>
            </a:r>
          </a:p>
          <a:p>
            <a:pPr lvl="1"/>
            <a:r>
              <a:rPr lang="en-US" dirty="0"/>
              <a:t>The test should now pass since the addNumbers() method has been created in MyCalculatorSeeIt.java.</a:t>
            </a:r>
          </a:p>
          <a:p>
            <a:pPr marL="0" lvl="1"/>
            <a:r>
              <a:rPr lang="en-GB" b="1" dirty="0"/>
              <a:t>Participant Notes:</a:t>
            </a:r>
          </a:p>
          <a:p>
            <a:pPr marL="0" lvl="1" defTabSz="931723">
              <a:defRPr/>
            </a:pPr>
            <a:r>
              <a:rPr lang="en-US" dirty="0"/>
              <a:t>Pay attention as your faculty member creates the new JUnit test case. You will be asked to create one after this demonstration.</a:t>
            </a:r>
            <a:endParaRPr lang="en-GB"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30</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2"/>
          <p:cNvSpPr>
            <a:spLocks noGrp="1" noChangeArrowheads="1"/>
          </p:cNvSpPr>
          <p:nvPr>
            <p:ph type="sldNum" sz="quarter" idx="5"/>
          </p:nvPr>
        </p:nvSpPr>
        <p:spPr>
          <a:xfrm>
            <a:off x="3970240" y="8829334"/>
            <a:ext cx="3038579" cy="465462"/>
          </a:xfrm>
          <a:prstGeom prst="rect">
            <a:avLst/>
          </a:prstGeom>
          <a:noFill/>
        </p:spPr>
        <p:txBody>
          <a:bodyPr/>
          <a:lstStyle/>
          <a:p>
            <a:fld id="{2D9BEFDE-FCAB-4735-BFA9-BAC5BA9904F0}" type="slidenum">
              <a:rPr lang="en-US" smtClean="0"/>
              <a:pPr/>
              <a:t>4</a:t>
            </a:fld>
            <a:endParaRPr lang="en-US" dirty="0"/>
          </a:p>
        </p:txBody>
      </p:sp>
      <p:sp>
        <p:nvSpPr>
          <p:cNvPr id="50180" name="Rectangle 4"/>
          <p:cNvSpPr>
            <a:spLocks noGrp="1" noRot="1" noChangeAspect="1" noChangeArrowheads="1" noTextEdit="1"/>
          </p:cNvSpPr>
          <p:nvPr>
            <p:ph type="sldImg"/>
          </p:nvPr>
        </p:nvSpPr>
        <p:spPr>
          <a:ln/>
        </p:spPr>
      </p:sp>
      <p:sp>
        <p:nvSpPr>
          <p:cNvPr id="50181" name="Rectangle 5"/>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r>
              <a:rPr lang="en-GB" dirty="0"/>
              <a:t>Review the key points per the slide and participant notes.</a:t>
            </a:r>
          </a:p>
          <a:p>
            <a:endParaRPr lang="en-GB" b="1" dirty="0"/>
          </a:p>
          <a:p>
            <a:r>
              <a:rPr lang="en-GB" b="1" dirty="0"/>
              <a:t>Participant Notes:</a:t>
            </a:r>
          </a:p>
          <a:p>
            <a:r>
              <a:rPr lang="en-US" dirty="0"/>
              <a:t>The systems we build are complex and must have a focused, systematic, detailed way to test the individual components.</a:t>
            </a:r>
          </a:p>
          <a:p>
            <a:r>
              <a:rPr lang="en-US" dirty="0"/>
              <a:t>Unit testing using the V-Model validates individual source code components.</a:t>
            </a:r>
            <a:br>
              <a:rPr lang="en-US" dirty="0"/>
            </a:br>
            <a:r>
              <a:rPr lang="en-US" dirty="0"/>
              <a:t>Unit testing is:</a:t>
            </a:r>
          </a:p>
          <a:p>
            <a:pPr marL="184414" indent="-97060">
              <a:buFont typeface="Arial" pitchFamily="34" charset="0"/>
              <a:buChar char="•"/>
            </a:pPr>
            <a:r>
              <a:rPr lang="en-US" dirty="0"/>
              <a:t>Typically a developer / development team responsibility.</a:t>
            </a:r>
          </a:p>
          <a:p>
            <a:pPr marL="184414" indent="-97060">
              <a:buFont typeface="Arial" pitchFamily="34" charset="0"/>
              <a:buChar char="•"/>
            </a:pPr>
            <a:r>
              <a:rPr lang="en-US" dirty="0"/>
              <a:t>Performed during the application build phase.</a:t>
            </a:r>
          </a:p>
          <a:p>
            <a:pPr marL="184414" indent="-97060">
              <a:buFont typeface="Arial" pitchFamily="34" charset="0"/>
              <a:buChar char="•"/>
            </a:pPr>
            <a:r>
              <a:rPr lang="en-US" dirty="0"/>
              <a:t>Used to detect errors and other problems during application development.</a:t>
            </a:r>
          </a:p>
        </p:txBody>
      </p:sp>
      <p:sp>
        <p:nvSpPr>
          <p:cNvPr id="50182" name="Rectangle 9"/>
          <p:cNvSpPr>
            <a:spLocks noGrp="1" noChangeArrowheads="1"/>
          </p:cNvSpPr>
          <p:nvPr>
            <p:ph type="hdr" sz="quarter"/>
          </p:nvPr>
        </p:nvSpPr>
        <p:spPr>
          <a:xfrm>
            <a:off x="-1" y="1"/>
            <a:ext cx="3738880" cy="27889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39" y="3997452"/>
            <a:ext cx="5956936" cy="4834128"/>
          </a:xfrm>
        </p:spPr>
        <p:txBody>
          <a:bodyPr>
            <a:normAutofit/>
          </a:bodyPr>
          <a:lstStyle/>
          <a:p>
            <a:r>
              <a:rPr lang="en-GB" b="1" dirty="0"/>
              <a:t>Faculty Notes:</a:t>
            </a:r>
          </a:p>
          <a:p>
            <a:r>
              <a:rPr lang="en-US" dirty="0"/>
              <a:t>The fully annotated demonstration code is found in the Faculty Guide.  You may use this to guide you through the demo. </a:t>
            </a:r>
          </a:p>
          <a:p>
            <a:endParaRPr lang="en-US" dirty="0"/>
          </a:p>
          <a:p>
            <a:r>
              <a:rPr lang="en-GB" b="0" dirty="0"/>
              <a:t>Demonstrate how to create and execute JUnit test cases for a basic 4 Function Calculator.</a:t>
            </a:r>
          </a:p>
          <a:p>
            <a:pPr marL="554007" indent="-457174">
              <a:lnSpc>
                <a:spcPct val="110000"/>
              </a:lnSpc>
              <a:buFont typeface="+mj-lt"/>
              <a:buAutoNum type="arabicPeriod" startAt="12"/>
              <a:defRPr/>
            </a:pPr>
            <a:r>
              <a:rPr lang="en-US" dirty="0"/>
              <a:t>Open TestMyCalculatorSeeIt.java (if not still open)</a:t>
            </a:r>
          </a:p>
          <a:p>
            <a:pPr marL="554007" indent="-457174">
              <a:lnSpc>
                <a:spcPct val="110000"/>
              </a:lnSpc>
              <a:buFont typeface="+mj-lt"/>
              <a:buAutoNum type="arabicPeriod" startAt="12"/>
              <a:defRPr/>
            </a:pPr>
            <a:r>
              <a:rPr lang="en-US" dirty="0"/>
              <a:t>Complete See It TODOs 5-7 to (Note, only perform the TODO associated with this See It.)</a:t>
            </a:r>
          </a:p>
          <a:p>
            <a:pPr marL="1011207" lvl="1" indent="-457174">
              <a:lnSpc>
                <a:spcPct val="110000"/>
              </a:lnSpc>
              <a:buFont typeface="+mj-lt"/>
              <a:buAutoNum type="alphaLcParenR"/>
              <a:defRPr/>
            </a:pPr>
            <a:r>
              <a:rPr lang="en-US" dirty="0"/>
              <a:t>Create a testAddNumbers_Negative() method</a:t>
            </a:r>
          </a:p>
          <a:p>
            <a:pPr marL="1011207" lvl="1" indent="-457174">
              <a:lnSpc>
                <a:spcPct val="110000"/>
              </a:lnSpc>
              <a:buFont typeface="+mj-lt"/>
              <a:buAutoNum type="alphaLcParenR"/>
              <a:defRPr/>
            </a:pPr>
            <a:r>
              <a:rPr lang="en-US" dirty="0"/>
              <a:t>Declare and initialize operand variables, one of which has a value of 99999999</a:t>
            </a:r>
          </a:p>
          <a:p>
            <a:pPr marL="1011207" lvl="1" indent="-457174">
              <a:lnSpc>
                <a:spcPct val="110000"/>
              </a:lnSpc>
              <a:buFont typeface="+mj-lt"/>
              <a:buAutoNum type="alphaLcParenR"/>
              <a:defRPr/>
            </a:pPr>
            <a:r>
              <a:rPr lang="en-US" dirty="0"/>
              <a:t>Invoke the assertEquals method to test the addNumbers method()</a:t>
            </a:r>
          </a:p>
          <a:p>
            <a:pPr marL="1011233" lvl="2">
              <a:lnSpc>
                <a:spcPct val="110000"/>
              </a:lnSpc>
              <a:defRPr/>
            </a:pPr>
            <a:r>
              <a:rPr lang="en-US" dirty="0"/>
              <a:t>The first parameter is the correct total followed by the call to addNumbers() method.</a:t>
            </a:r>
          </a:p>
          <a:p>
            <a:pPr marL="1011233" lvl="2">
              <a:lnSpc>
                <a:spcPct val="110000"/>
              </a:lnSpc>
              <a:defRPr/>
            </a:pPr>
            <a:r>
              <a:rPr lang="en-US" dirty="0"/>
              <a:t>Surround the statement with the try-catch clause. Use assertEquals() method to display error messages.</a:t>
            </a:r>
          </a:p>
          <a:p>
            <a:pPr marL="554007" indent="-457174">
              <a:lnSpc>
                <a:spcPct val="110000"/>
              </a:lnSpc>
              <a:buFont typeface="+mj-lt"/>
              <a:buAutoNum type="arabicPeriod" startAt="12"/>
              <a:defRPr/>
            </a:pPr>
            <a:r>
              <a:rPr lang="en-US" dirty="0"/>
              <a:t>Run the JUnit tests. </a:t>
            </a:r>
          </a:p>
          <a:p>
            <a:pPr marL="554033" lvl="1">
              <a:lnSpc>
                <a:spcPct val="110000"/>
              </a:lnSpc>
              <a:defRPr/>
            </a:pPr>
            <a:r>
              <a:rPr lang="en-US" dirty="0"/>
              <a:t>The new test is EXPECTED to fail.</a:t>
            </a:r>
          </a:p>
          <a:p>
            <a:pPr marL="96833">
              <a:lnSpc>
                <a:spcPct val="110000"/>
              </a:lnSpc>
              <a:defRPr/>
            </a:pPr>
            <a:endParaRPr lang="en-US" dirty="0"/>
          </a:p>
          <a:p>
            <a:pPr marL="0" lvl="1"/>
            <a:r>
              <a:rPr lang="en-GB" b="1" dirty="0"/>
              <a:t>Participant Notes:</a:t>
            </a:r>
          </a:p>
          <a:p>
            <a:pPr marL="0" lvl="1" defTabSz="931723">
              <a:defRPr/>
            </a:pPr>
            <a:r>
              <a:rPr lang="en-US" dirty="0"/>
              <a:t>Pay attention as your faculty member creates a second new JUnit test case for the Negative test case. You may choose to create one as part of the Advanced Try It after this demonstration.</a:t>
            </a:r>
            <a:endParaRPr lang="en-GB"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31</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39" y="3997452"/>
            <a:ext cx="5918835" cy="4834128"/>
          </a:xfrm>
        </p:spPr>
        <p:txBody>
          <a:bodyPr>
            <a:normAutofit/>
          </a:bodyPr>
          <a:lstStyle/>
          <a:p>
            <a:r>
              <a:rPr lang="en-GB" b="1" dirty="0"/>
              <a:t>Faculty Notes:</a:t>
            </a:r>
          </a:p>
          <a:p>
            <a:r>
              <a:rPr lang="en-US" dirty="0"/>
              <a:t>The fully annotated demonstration code is found in the Faculty Guide. </a:t>
            </a:r>
          </a:p>
          <a:p>
            <a:endParaRPr lang="en-US" b="0" dirty="0"/>
          </a:p>
          <a:p>
            <a:r>
              <a:rPr lang="en-GB" b="0" dirty="0"/>
              <a:t>Demonstrate how to create and execute JUnit test cases for a basic 4 Function Calculator.</a:t>
            </a:r>
          </a:p>
          <a:p>
            <a:pPr marL="457200" lvl="0" indent="-457200">
              <a:buFont typeface="+mj-lt"/>
              <a:buAutoNum type="arabicPeriod" startAt="15"/>
            </a:pPr>
            <a:r>
              <a:rPr lang="en-US" dirty="0"/>
              <a:t>Open </a:t>
            </a:r>
            <a:r>
              <a:rPr lang="en-US" b="1" dirty="0"/>
              <a:t>MyCalculatorSeeIt</a:t>
            </a:r>
            <a:r>
              <a:rPr lang="en-US" dirty="0"/>
              <a:t>.java (if not still open)</a:t>
            </a:r>
          </a:p>
          <a:p>
            <a:pPr marL="457200" lvl="0" indent="-457200">
              <a:buFont typeface="+mj-lt"/>
              <a:buAutoNum type="arabicPeriod" startAt="15"/>
            </a:pPr>
            <a:r>
              <a:rPr lang="en-US" dirty="0"/>
              <a:t>Complete See It </a:t>
            </a:r>
            <a:r>
              <a:rPr lang="en-US" b="1" dirty="0"/>
              <a:t>TODOs 4-5 </a:t>
            </a:r>
            <a:r>
              <a:rPr lang="en-US" dirty="0"/>
              <a:t>to </a:t>
            </a:r>
            <a:r>
              <a:rPr lang="en-US" i="1" dirty="0"/>
              <a:t>(Note, only perform the TODO associated with this See It.)</a:t>
            </a:r>
          </a:p>
          <a:p>
            <a:pPr marL="914400" lvl="1" indent="-457200">
              <a:buFont typeface="+mj-lt"/>
              <a:buAutoNum type="alphaLcParenR"/>
            </a:pPr>
            <a:r>
              <a:rPr lang="en-US" dirty="0"/>
              <a:t>Update the addNumbers() method to test of the calculated result is larger than an 8-digit positive or 8-digit negative value</a:t>
            </a:r>
          </a:p>
          <a:p>
            <a:pPr marL="914400" lvl="1" indent="-457200">
              <a:buFont typeface="+mj-lt"/>
              <a:buAutoNum type="alphaLcParenR"/>
            </a:pPr>
            <a:r>
              <a:rPr lang="en-US" dirty="0"/>
              <a:t>Throw a new Arithmetic Exception if the result is out of range</a:t>
            </a:r>
          </a:p>
          <a:p>
            <a:pPr lvl="2"/>
            <a:r>
              <a:rPr lang="en-US" dirty="0"/>
              <a:t>This also fulfills </a:t>
            </a:r>
            <a:r>
              <a:rPr lang="en-US" b="1" dirty="0"/>
              <a:t>TODO 8 </a:t>
            </a:r>
            <a:r>
              <a:rPr lang="en-US" dirty="0"/>
              <a:t>in TestMyCalculatorSeeIt.java</a:t>
            </a:r>
          </a:p>
          <a:p>
            <a:pPr marL="457200" indent="-457200">
              <a:buFont typeface="+mj-lt"/>
              <a:buAutoNum type="arabicPeriod" startAt="15"/>
            </a:pPr>
            <a:r>
              <a:rPr lang="en-US" dirty="0"/>
              <a:t>Save the file.</a:t>
            </a:r>
          </a:p>
          <a:p>
            <a:pPr marL="96833">
              <a:lnSpc>
                <a:spcPct val="110000"/>
              </a:lnSpc>
              <a:defRPr/>
            </a:pPr>
            <a:endParaRPr lang="en-US" dirty="0"/>
          </a:p>
          <a:p>
            <a:pPr marL="0" lvl="1"/>
            <a:r>
              <a:rPr lang="en-GB" b="1" dirty="0"/>
              <a:t>Participant Notes:</a:t>
            </a:r>
          </a:p>
          <a:p>
            <a:pPr marL="0" lvl="1" defTabSz="931723">
              <a:defRPr/>
            </a:pPr>
            <a:r>
              <a:rPr lang="en-US" dirty="0"/>
              <a:t>Pay attention as your faculty member creates a second new JUnit test case for the Negative test case. You may choose to create one as part of the Advanced Try It after this demonstration.</a:t>
            </a:r>
            <a:endParaRPr lang="en-GB"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32</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r>
              <a:rPr lang="en-US" dirty="0"/>
              <a:t>The fully annotated demonstration code is found in the Faculty Guide</a:t>
            </a:r>
          </a:p>
          <a:p>
            <a:r>
              <a:rPr lang="en-GB" b="1" dirty="0"/>
              <a:t>Demonstrate how to create and execute JUnit test cases for a basic 4 Function Calculator.</a:t>
            </a:r>
          </a:p>
          <a:p>
            <a:pPr marL="457200" lvl="0" indent="-457200">
              <a:buFont typeface="+mj-lt"/>
              <a:buAutoNum type="arabicPeriod" startAt="18"/>
            </a:pPr>
            <a:r>
              <a:rPr lang="en-US" dirty="0"/>
              <a:t>Open </a:t>
            </a:r>
            <a:r>
              <a:rPr lang="en-US" b="1" dirty="0"/>
              <a:t>TestMyCalculatorSeeIt</a:t>
            </a:r>
            <a:r>
              <a:rPr lang="en-US" dirty="0"/>
              <a:t>.java (if not still open)</a:t>
            </a:r>
          </a:p>
          <a:p>
            <a:pPr marL="457200" indent="-457200">
              <a:buFont typeface="+mj-lt"/>
              <a:buAutoNum type="arabicPeriod" startAt="18"/>
            </a:pPr>
            <a:r>
              <a:rPr lang="en-US" dirty="0"/>
              <a:t>Rerun the JUnit tests. </a:t>
            </a:r>
          </a:p>
          <a:p>
            <a:pPr lvl="1"/>
            <a:r>
              <a:rPr lang="en-US" dirty="0"/>
              <a:t>Both tests should now pass since the addNumbers() method has been modified in MyCalculatorSeeIt.java.</a:t>
            </a:r>
            <a:endParaRPr lang="en-US" i="1" dirty="0"/>
          </a:p>
          <a:p>
            <a:pPr marL="96833">
              <a:lnSpc>
                <a:spcPct val="110000"/>
              </a:lnSpc>
              <a:defRPr/>
            </a:pPr>
            <a:endParaRPr lang="en-US" dirty="0"/>
          </a:p>
          <a:p>
            <a:pPr marL="0" lvl="1"/>
            <a:r>
              <a:rPr lang="en-GB" b="1" dirty="0"/>
              <a:t>Participant Notes:</a:t>
            </a:r>
          </a:p>
          <a:p>
            <a:pPr marL="0" lvl="1" defTabSz="931723">
              <a:defRPr/>
            </a:pPr>
            <a:r>
              <a:rPr lang="en-US" dirty="0"/>
              <a:t>Pay attention as your faculty member creates a second new JUnit test case for the Negative test case. You may choose to create one as part of the Advanced Try It after this demonstration.</a:t>
            </a:r>
            <a:endParaRPr lang="en-GB"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33</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baseline="0" dirty="0"/>
              <a:t>Stress that participants should choose EITHER this Basic Level Try It or skip ahead to the Advanced Level Try It.</a:t>
            </a:r>
          </a:p>
          <a:p>
            <a:pPr marL="631908" lvl="1" indent="-174708" defTabSz="931723">
              <a:buFont typeface="Arial" pitchFamily="34" charset="0"/>
              <a:buChar char="•"/>
              <a:defRPr/>
            </a:pPr>
            <a:r>
              <a:rPr lang="en-US" b="1" dirty="0"/>
              <a:t>The Advanced Level Try It creates additional Negative Test cases and extends testing after completing the Basic level test cases and methods code.</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0" lvl="1"/>
            <a:r>
              <a:rPr lang="en-US" dirty="0"/>
              <a:t>Create and execute JUnit test cases for a basic 4 Function Calculator.</a:t>
            </a:r>
            <a:endParaRPr lang="en-GB" b="1" dirty="0"/>
          </a:p>
          <a:p>
            <a:pPr marL="554037" lvl="0" indent="-457200">
              <a:buFont typeface="+mj-lt"/>
              <a:buAutoNum type="arabicPeriod"/>
              <a:defRPr/>
            </a:pPr>
            <a:r>
              <a:rPr lang="en-US" dirty="0"/>
              <a:t>Open the project Week1n2Codebase_participant in Eclipse</a:t>
            </a:r>
          </a:p>
          <a:p>
            <a:pPr marL="554037" lvl="0" indent="-457200">
              <a:buFont typeface="+mj-lt"/>
              <a:buAutoNum type="arabicPeriod"/>
              <a:defRPr/>
            </a:pPr>
            <a:r>
              <a:rPr lang="en-US" dirty="0"/>
              <a:t>Go to the src folder</a:t>
            </a:r>
          </a:p>
          <a:p>
            <a:pPr marL="554037" lvl="0" indent="-457200">
              <a:buFont typeface="+mj-lt"/>
              <a:buAutoNum type="arabicPeriod"/>
              <a:defRPr/>
            </a:pPr>
            <a:r>
              <a:rPr lang="en-US" dirty="0"/>
              <a:t>Open the package com.accenture.adf.newcodington.module16.sample </a:t>
            </a:r>
          </a:p>
          <a:p>
            <a:pPr marL="554037" lvl="0" indent="-457200">
              <a:buFont typeface="+mj-lt"/>
              <a:buAutoNum type="arabicPeriod"/>
              <a:defRPr/>
            </a:pPr>
            <a:r>
              <a:rPr lang="en-US" dirty="0"/>
              <a:t>Open </a:t>
            </a:r>
            <a:r>
              <a:rPr lang="en-US" b="1" dirty="0"/>
              <a:t>TestMyCalculatorTryIt_basic</a:t>
            </a:r>
            <a:r>
              <a:rPr lang="en-US" dirty="0"/>
              <a:t>.java</a:t>
            </a:r>
          </a:p>
          <a:p>
            <a:pPr marL="554037" lvl="0" indent="-457200">
              <a:buFont typeface="+mj-lt"/>
              <a:buAutoNum type="arabicPeriod"/>
              <a:defRPr/>
            </a:pPr>
            <a:r>
              <a:rPr lang="en-US" dirty="0"/>
              <a:t>Complete Try It </a:t>
            </a:r>
            <a:r>
              <a:rPr lang="en-US" b="1" dirty="0"/>
              <a:t>TODOs 1-4 </a:t>
            </a:r>
            <a:r>
              <a:rPr lang="en-US" dirty="0"/>
              <a:t>to </a:t>
            </a:r>
          </a:p>
          <a:p>
            <a:pPr marL="1011237" lvl="1" indent="-457200">
              <a:buFont typeface="+mj-lt"/>
              <a:buAutoNum type="alphaLcParenR"/>
              <a:defRPr/>
            </a:pPr>
            <a:r>
              <a:rPr lang="en-US" dirty="0"/>
              <a:t>Create a new MyCalculatorTryIt_basic instance</a:t>
            </a:r>
          </a:p>
          <a:p>
            <a:pPr marL="1011237" lvl="1" indent="-457200">
              <a:buFont typeface="+mj-lt"/>
              <a:buAutoNum type="alphaLcParenR"/>
              <a:defRPr/>
            </a:pPr>
            <a:r>
              <a:rPr lang="en-US" dirty="0"/>
              <a:t>Create a testSubtractNumbers_Positive() method</a:t>
            </a:r>
          </a:p>
          <a:p>
            <a:pPr marL="1011237" lvl="1" indent="-457200">
              <a:buFont typeface="+mj-lt"/>
              <a:buAutoNum type="alphaLcParenR"/>
              <a:defRPr/>
            </a:pPr>
            <a:r>
              <a:rPr lang="en-US" dirty="0"/>
              <a:t>Declare and initialize two operand variables</a:t>
            </a:r>
          </a:p>
          <a:p>
            <a:pPr marL="1011237" lvl="1" indent="-457200">
              <a:buFont typeface="+mj-lt"/>
              <a:buAutoNum type="alphaLcParenR"/>
              <a:defRPr/>
            </a:pPr>
            <a:r>
              <a:rPr lang="en-US" dirty="0"/>
              <a:t>Invoke the assertEquals method to test the subtractNumbers() method</a:t>
            </a:r>
          </a:p>
          <a:p>
            <a:pPr marL="554037" lvl="0" indent="-457200">
              <a:buFont typeface="+mj-lt"/>
              <a:buAutoNum type="arabicPeriod"/>
              <a:defRPr/>
            </a:pPr>
            <a:r>
              <a:rPr lang="en-US" dirty="0"/>
              <a:t>Run the JUnit test. </a:t>
            </a:r>
          </a:p>
          <a:p>
            <a:pPr marL="554037" lvl="1">
              <a:defRPr/>
            </a:pPr>
            <a:r>
              <a:rPr lang="en-US" b="1" dirty="0"/>
              <a:t>The test is EXPECTED to fail. This is the normal result in Test Driven Development.</a:t>
            </a:r>
          </a:p>
          <a:p>
            <a:pPr marL="554037" indent="-457200">
              <a:buFont typeface="+mj-lt"/>
              <a:buAutoNum type="arabicPeriod"/>
              <a:defRPr/>
            </a:pPr>
            <a:r>
              <a:rPr lang="en-US" dirty="0"/>
              <a:t>(Only perform the TODOs that your instructor assigns at this time)</a:t>
            </a:r>
          </a:p>
          <a:p>
            <a:pPr marL="554037" indent="-457200">
              <a:buFont typeface="+mj-lt"/>
              <a:buAutoNum type="arabicPeriod"/>
              <a:defRPr/>
            </a:pPr>
            <a:endParaRPr lang="en-GB" b="1" dirty="0"/>
          </a:p>
          <a:p>
            <a:pPr marL="91440" defTabSz="914350">
              <a:defRPr/>
            </a:pPr>
            <a:r>
              <a:rPr lang="en-US" b="1" dirty="0"/>
              <a:t>NOTE:  The steps above take you through opening the project codebase and the package to perform your coding.  </a:t>
            </a:r>
            <a:endParaRPr lang="en-US" b="1" dirty="0">
              <a:solidFill>
                <a:srgbClr val="FF0000"/>
              </a:solidFill>
            </a:endParaRPr>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34</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8"/>
              <a:defRPr/>
            </a:pPr>
            <a:r>
              <a:rPr lang="en-US" dirty="0"/>
              <a:t>Open </a:t>
            </a:r>
            <a:r>
              <a:rPr lang="en-US" b="1" dirty="0"/>
              <a:t>MyCalculatorTryIt_basic</a:t>
            </a:r>
            <a:r>
              <a:rPr lang="en-US" dirty="0"/>
              <a:t>.java</a:t>
            </a:r>
          </a:p>
          <a:p>
            <a:pPr marL="554037" lvl="0" indent="-457200">
              <a:buFont typeface="+mj-lt"/>
              <a:buAutoNum type="arabicPeriod" startAt="8"/>
              <a:defRPr/>
            </a:pPr>
            <a:r>
              <a:rPr lang="en-US" dirty="0"/>
              <a:t>Complete Try It </a:t>
            </a:r>
            <a:r>
              <a:rPr lang="en-US" b="1" dirty="0"/>
              <a:t>TODOs 4-6 </a:t>
            </a:r>
            <a:r>
              <a:rPr lang="en-US" dirty="0"/>
              <a:t>to </a:t>
            </a:r>
          </a:p>
          <a:p>
            <a:pPr marL="1011237" lvl="1" indent="-457200">
              <a:buFont typeface="+mj-lt"/>
              <a:buAutoNum type="alphaLcParenR"/>
              <a:defRPr/>
            </a:pPr>
            <a:r>
              <a:rPr lang="en-US" dirty="0"/>
              <a:t>Create the subtractNumbers() method with two parameters</a:t>
            </a:r>
          </a:p>
          <a:p>
            <a:pPr marL="1011237" lvl="1" indent="-457200">
              <a:buFont typeface="+mj-lt"/>
              <a:buAutoNum type="alphaLcParenR"/>
              <a:defRPr/>
            </a:pPr>
            <a:r>
              <a:rPr lang="en-US" dirty="0"/>
              <a:t>Subtract the two numbers (operands) and pass the result to a declared variable</a:t>
            </a:r>
          </a:p>
          <a:p>
            <a:pPr marL="1011237" lvl="1" indent="-457200">
              <a:buFont typeface="+mj-lt"/>
              <a:buAutoNum type="alphaLcParenR"/>
              <a:defRPr/>
            </a:pPr>
            <a:r>
              <a:rPr lang="en-US" dirty="0"/>
              <a:t>Return the result</a:t>
            </a:r>
          </a:p>
          <a:p>
            <a:pPr marL="1011237" lvl="2">
              <a:defRPr/>
            </a:pPr>
            <a:r>
              <a:rPr lang="en-US" dirty="0"/>
              <a:t>This also fulfills </a:t>
            </a:r>
            <a:r>
              <a:rPr lang="en-US" b="1" dirty="0"/>
              <a:t>TODO 5 </a:t>
            </a:r>
            <a:r>
              <a:rPr lang="en-US" dirty="0"/>
              <a:t>in </a:t>
            </a:r>
            <a:r>
              <a:rPr lang="en-US" b="1" dirty="0"/>
              <a:t>TestMyCalculatorTryIt_basic</a:t>
            </a:r>
            <a:r>
              <a:rPr lang="en-US" dirty="0"/>
              <a:t>.java</a:t>
            </a:r>
          </a:p>
          <a:p>
            <a:pPr marL="554037" lvl="0" indent="-457200">
              <a:buFont typeface="+mj-lt"/>
              <a:buAutoNum type="arabicPeriod" startAt="8"/>
              <a:defRPr/>
            </a:pPr>
            <a:r>
              <a:rPr lang="en-US" dirty="0"/>
              <a:t>Save the file.</a:t>
            </a:r>
          </a:p>
          <a:p>
            <a:pPr marL="554037" indent="-457200">
              <a:buFont typeface="+mj-lt"/>
              <a:buAutoNum type="arabicPeriod" startAt="8"/>
              <a:defRPr/>
            </a:pPr>
            <a:r>
              <a:rPr lang="en-US" dirty="0"/>
              <a:t>(Only perform the TODOs that your instructor assigns at this time)</a:t>
            </a:r>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35</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12"/>
              <a:defRPr/>
            </a:pPr>
            <a:r>
              <a:rPr lang="en-US" dirty="0"/>
              <a:t>Open </a:t>
            </a:r>
            <a:r>
              <a:rPr lang="en-US" b="1" dirty="0"/>
              <a:t>TestMyCalculatorTryIt_basic</a:t>
            </a:r>
            <a:r>
              <a:rPr lang="en-US" dirty="0"/>
              <a:t>.java (if not still open)</a:t>
            </a:r>
          </a:p>
          <a:p>
            <a:pPr marL="554037" lvl="0" indent="-457200">
              <a:buFont typeface="+mj-lt"/>
              <a:buAutoNum type="arabicPeriod" startAt="12"/>
              <a:defRPr/>
            </a:pPr>
            <a:r>
              <a:rPr lang="en-US" dirty="0"/>
              <a:t>Rerun the JUnit test. </a:t>
            </a:r>
          </a:p>
          <a:p>
            <a:pPr marL="554037" lvl="1">
              <a:defRPr/>
            </a:pPr>
            <a:r>
              <a:rPr lang="en-US" dirty="0"/>
              <a:t>The test should now pass since the subtractNumbers() method has been created in MyCalculatorTryIt_basic.java </a:t>
            </a:r>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36</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14"/>
              <a:defRPr/>
            </a:pPr>
            <a:r>
              <a:rPr lang="en-US" dirty="0"/>
              <a:t>Open </a:t>
            </a:r>
            <a:r>
              <a:rPr lang="en-US" b="1" dirty="0"/>
              <a:t>TestMyCalculatorTryIt_basic</a:t>
            </a:r>
            <a:r>
              <a:rPr lang="en-US" dirty="0"/>
              <a:t>.java (if not already open)</a:t>
            </a:r>
          </a:p>
          <a:p>
            <a:pPr marL="554037" lvl="0" indent="-457200">
              <a:buFont typeface="+mj-lt"/>
              <a:buAutoNum type="arabicPeriod" startAt="14"/>
              <a:defRPr/>
            </a:pPr>
            <a:r>
              <a:rPr lang="en-US" dirty="0"/>
              <a:t>Complete Try It </a:t>
            </a:r>
            <a:r>
              <a:rPr lang="en-US" b="1" dirty="0"/>
              <a:t>TODOs 6-8 </a:t>
            </a:r>
            <a:r>
              <a:rPr lang="en-US" dirty="0"/>
              <a:t>to create a testMultiplyNumbers_Positive() method</a:t>
            </a:r>
          </a:p>
          <a:p>
            <a:pPr marL="554037" lvl="0" indent="-457200">
              <a:buFont typeface="+mj-lt"/>
              <a:buAutoNum type="arabicPeriod" startAt="14"/>
              <a:defRPr/>
            </a:pPr>
            <a:r>
              <a:rPr lang="en-US" dirty="0"/>
              <a:t>Run the JUnit test. </a:t>
            </a:r>
            <a:endParaRPr lang="en-US" b="1" dirty="0"/>
          </a:p>
          <a:p>
            <a:pPr marL="554037" lvl="0" indent="-457200">
              <a:buFont typeface="+mj-lt"/>
              <a:buAutoNum type="arabicPeriod" startAt="14"/>
              <a:defRPr/>
            </a:pPr>
            <a:r>
              <a:rPr lang="en-US" dirty="0"/>
              <a:t>Complete Try It </a:t>
            </a:r>
            <a:r>
              <a:rPr lang="en-US" b="1" dirty="0"/>
              <a:t>TODOs 10-12 </a:t>
            </a:r>
            <a:r>
              <a:rPr lang="en-US" dirty="0"/>
              <a:t>to create a testDivideNumbers_Positive() method</a:t>
            </a:r>
          </a:p>
          <a:p>
            <a:pPr marL="554037" lvl="0" indent="-457200">
              <a:buFont typeface="+mj-lt"/>
              <a:buAutoNum type="arabicPeriod" startAt="14"/>
              <a:defRPr/>
            </a:pPr>
            <a:r>
              <a:rPr lang="en-US" dirty="0"/>
              <a:t>Run the JUnit test. </a:t>
            </a:r>
            <a:endParaRPr lang="en-US" b="1" dirty="0"/>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37</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19"/>
              <a:defRPr/>
            </a:pPr>
            <a:r>
              <a:rPr lang="en-US" dirty="0"/>
              <a:t>Open </a:t>
            </a:r>
            <a:r>
              <a:rPr lang="en-US" b="1" dirty="0"/>
              <a:t>MyCalculatorTryIt_basic</a:t>
            </a:r>
            <a:r>
              <a:rPr lang="en-US" dirty="0"/>
              <a:t>.java</a:t>
            </a:r>
          </a:p>
          <a:p>
            <a:pPr marL="554037" lvl="0" indent="-457200">
              <a:buFont typeface="+mj-lt"/>
              <a:buAutoNum type="arabicPeriod" startAt="19"/>
              <a:defRPr/>
            </a:pPr>
            <a:r>
              <a:rPr lang="en-US" dirty="0"/>
              <a:t>Complete Try It </a:t>
            </a:r>
            <a:r>
              <a:rPr lang="en-US" b="1" dirty="0"/>
              <a:t>TODOs 7-9 </a:t>
            </a:r>
            <a:r>
              <a:rPr lang="en-US" dirty="0"/>
              <a:t>to create the multiplyNumbers() method </a:t>
            </a:r>
          </a:p>
          <a:p>
            <a:pPr marL="554037" lvl="1">
              <a:defRPr/>
            </a:pPr>
            <a:r>
              <a:rPr lang="en-US" dirty="0"/>
              <a:t>This also fulfills </a:t>
            </a:r>
            <a:r>
              <a:rPr lang="en-US" b="1" dirty="0"/>
              <a:t>TODO 9 </a:t>
            </a:r>
            <a:r>
              <a:rPr lang="en-US" dirty="0"/>
              <a:t>in </a:t>
            </a:r>
            <a:r>
              <a:rPr lang="en-US" b="1" dirty="0"/>
              <a:t>TestMyCalculatorTryIt_basic</a:t>
            </a:r>
            <a:r>
              <a:rPr lang="en-US" dirty="0"/>
              <a:t>.java</a:t>
            </a:r>
          </a:p>
          <a:p>
            <a:pPr marL="554037" lvl="0" indent="-457200">
              <a:buFont typeface="+mj-lt"/>
              <a:buAutoNum type="arabicPeriod" startAt="19"/>
              <a:defRPr/>
            </a:pPr>
            <a:r>
              <a:rPr lang="en-US" dirty="0"/>
              <a:t>Complete Try It </a:t>
            </a:r>
            <a:r>
              <a:rPr lang="en-US" b="1" dirty="0"/>
              <a:t>TODOs 10-12 </a:t>
            </a:r>
            <a:r>
              <a:rPr lang="en-US" dirty="0"/>
              <a:t>to create the divideNumbers() method </a:t>
            </a:r>
          </a:p>
          <a:p>
            <a:pPr marL="554037" lvl="1">
              <a:defRPr/>
            </a:pPr>
            <a:r>
              <a:rPr lang="en-US" dirty="0"/>
              <a:t>This also fulfills </a:t>
            </a:r>
            <a:r>
              <a:rPr lang="en-US" b="1" dirty="0"/>
              <a:t>TODO 13 </a:t>
            </a:r>
            <a:r>
              <a:rPr lang="en-US" dirty="0"/>
              <a:t>in </a:t>
            </a:r>
            <a:r>
              <a:rPr lang="en-US" b="1" dirty="0"/>
              <a:t>TestMyCalculatorTryIt_basic</a:t>
            </a:r>
            <a:r>
              <a:rPr lang="en-US" dirty="0"/>
              <a:t>.java</a:t>
            </a:r>
          </a:p>
          <a:p>
            <a:pPr marL="554037" lvl="0" indent="-457200">
              <a:buFont typeface="+mj-lt"/>
              <a:buAutoNum type="arabicPeriod" startAt="19"/>
              <a:defRPr/>
            </a:pPr>
            <a:r>
              <a:rPr lang="en-US" dirty="0"/>
              <a:t>Save the file.</a:t>
            </a:r>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38</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23"/>
              <a:defRPr/>
            </a:pPr>
            <a:r>
              <a:rPr lang="en-US" dirty="0"/>
              <a:t>Open </a:t>
            </a:r>
            <a:r>
              <a:rPr lang="en-US" b="1" dirty="0"/>
              <a:t>TestMyCalculatorTryIt_basic</a:t>
            </a:r>
            <a:r>
              <a:rPr lang="en-US" dirty="0"/>
              <a:t>.java (if not still open)</a:t>
            </a:r>
          </a:p>
          <a:p>
            <a:pPr marL="554037" lvl="0" indent="-457200">
              <a:buFont typeface="+mj-lt"/>
              <a:buAutoNum type="arabicPeriod" startAt="23"/>
              <a:defRPr/>
            </a:pPr>
            <a:r>
              <a:rPr lang="en-US" dirty="0"/>
              <a:t>Rerun the JUnit tests. </a:t>
            </a:r>
          </a:p>
          <a:p>
            <a:pPr marL="554037" lvl="1">
              <a:defRPr/>
            </a:pPr>
            <a:r>
              <a:rPr lang="en-US" dirty="0"/>
              <a:t>The tests should now pass since the multiplyNumbers() and divideNumbers() methods have been created in MyCalculatorTryIt_basic.java </a:t>
            </a:r>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39</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a:defRPr/>
            </a:pPr>
            <a:r>
              <a:rPr lang="en-US" dirty="0"/>
              <a:t>Open the project Week1n2Codebase_participant in Eclipse</a:t>
            </a:r>
          </a:p>
          <a:p>
            <a:pPr marL="554037" lvl="0" indent="-457200">
              <a:buFont typeface="+mj-lt"/>
              <a:buAutoNum type="arabicPeriod"/>
              <a:defRPr/>
            </a:pPr>
            <a:r>
              <a:rPr lang="en-US" dirty="0"/>
              <a:t>Go to the src folder</a:t>
            </a:r>
          </a:p>
          <a:p>
            <a:pPr marL="554037" lvl="0" indent="-457200">
              <a:buFont typeface="+mj-lt"/>
              <a:buAutoNum type="arabicPeriod"/>
              <a:defRPr/>
            </a:pPr>
            <a:r>
              <a:rPr lang="en-US" dirty="0"/>
              <a:t>Open the package com.accenture.adf.newcodington.module16.sample </a:t>
            </a:r>
          </a:p>
          <a:p>
            <a:pPr marL="554037" lvl="0" indent="-457200">
              <a:buFont typeface="+mj-lt"/>
              <a:buAutoNum type="arabicPeriod"/>
              <a:defRPr/>
            </a:pPr>
            <a:r>
              <a:rPr lang="en-US" dirty="0"/>
              <a:t>Open </a:t>
            </a:r>
            <a:r>
              <a:rPr lang="en-US" b="1" dirty="0"/>
              <a:t>TestMyCalculatorTryIt_advanced</a:t>
            </a:r>
            <a:r>
              <a:rPr lang="en-US" dirty="0"/>
              <a:t>.java</a:t>
            </a:r>
          </a:p>
          <a:p>
            <a:pPr marL="554037" lvl="0" indent="-457200">
              <a:buFont typeface="+mj-lt"/>
              <a:buAutoNum type="arabicPeriod"/>
              <a:defRPr/>
            </a:pPr>
            <a:r>
              <a:rPr lang="en-US" dirty="0"/>
              <a:t>Complete Try It </a:t>
            </a:r>
            <a:r>
              <a:rPr lang="en-US" b="1" dirty="0"/>
              <a:t>TODOs 1-4 </a:t>
            </a:r>
            <a:r>
              <a:rPr lang="en-US" dirty="0"/>
              <a:t>to </a:t>
            </a:r>
          </a:p>
          <a:p>
            <a:pPr marL="1011237" lvl="1" indent="-457200">
              <a:buFont typeface="+mj-lt"/>
              <a:buAutoNum type="alphaLcParenR"/>
              <a:defRPr/>
            </a:pPr>
            <a:r>
              <a:rPr lang="en-US" dirty="0"/>
              <a:t>Create a new MyCalculatorTryIt_advanced instance</a:t>
            </a:r>
          </a:p>
          <a:p>
            <a:pPr marL="1011237" lvl="1" indent="-457200">
              <a:buFont typeface="+mj-lt"/>
              <a:buAutoNum type="alphaLcParenR"/>
              <a:defRPr/>
            </a:pPr>
            <a:r>
              <a:rPr lang="en-US" dirty="0"/>
              <a:t>Create a testSubtractNumbers_Positive() method</a:t>
            </a:r>
          </a:p>
          <a:p>
            <a:pPr marL="1011237" lvl="1" indent="-457200">
              <a:buFont typeface="+mj-lt"/>
              <a:buAutoNum type="alphaLcParenR"/>
              <a:defRPr/>
            </a:pPr>
            <a:r>
              <a:rPr lang="en-US" dirty="0"/>
              <a:t>Declare and initialize two operand variables</a:t>
            </a:r>
          </a:p>
          <a:p>
            <a:pPr marL="1011237" lvl="1" indent="-457200">
              <a:buFont typeface="+mj-lt"/>
              <a:buAutoNum type="alphaLcParenR"/>
              <a:defRPr/>
            </a:pPr>
            <a:r>
              <a:rPr lang="en-US" dirty="0"/>
              <a:t>Invoke the assertEquals method to test the subtractNumbers() method</a:t>
            </a:r>
          </a:p>
          <a:p>
            <a:pPr marL="554037" lvl="0" indent="-457200">
              <a:buFont typeface="+mj-lt"/>
              <a:buAutoNum type="arabicPeriod"/>
              <a:defRPr/>
            </a:pPr>
            <a:r>
              <a:rPr lang="en-US" dirty="0"/>
              <a:t>Run the JUnit test. </a:t>
            </a:r>
          </a:p>
          <a:p>
            <a:pPr marL="554037" lvl="1">
              <a:defRPr/>
            </a:pPr>
            <a:r>
              <a:rPr lang="en-US" b="1" dirty="0"/>
              <a:t>The test is EXPECTED to fail. This is the normal result in Test Driven Development.</a:t>
            </a:r>
          </a:p>
          <a:p>
            <a:pPr marL="554037" indent="-457200">
              <a:buFont typeface="+mj-lt"/>
              <a:buAutoNum type="arabicPeriod"/>
              <a:defRPr/>
            </a:pPr>
            <a:r>
              <a:rPr lang="en-US" dirty="0"/>
              <a:t>(Only perform the TODOs that your instructor assigns at this time)</a:t>
            </a:r>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40</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12"/>
          <p:cNvSpPr>
            <a:spLocks noGrp="1" noChangeArrowheads="1"/>
          </p:cNvSpPr>
          <p:nvPr>
            <p:ph type="sldNum" sz="quarter" idx="5"/>
          </p:nvPr>
        </p:nvSpPr>
        <p:spPr>
          <a:xfrm>
            <a:off x="3970240" y="8829334"/>
            <a:ext cx="3038579" cy="465462"/>
          </a:xfrm>
          <a:prstGeom prst="rect">
            <a:avLst/>
          </a:prstGeom>
          <a:noFill/>
        </p:spPr>
        <p:txBody>
          <a:bodyPr/>
          <a:lstStyle/>
          <a:p>
            <a:fld id="{FA390EF4-215B-445D-90B5-9FC629A07C3B}" type="slidenum">
              <a:rPr lang="en-US" smtClean="0"/>
              <a:pPr/>
              <a:t>5</a:t>
            </a:fld>
            <a:endParaRPr lang="en-US" dirty="0"/>
          </a:p>
        </p:txBody>
      </p:sp>
      <p:sp>
        <p:nvSpPr>
          <p:cNvPr id="49156" name="Rectangle 4"/>
          <p:cNvSpPr>
            <a:spLocks noGrp="1" noRot="1" noChangeAspect="1" noChangeArrowheads="1" noTextEdit="1"/>
          </p:cNvSpPr>
          <p:nvPr>
            <p:ph type="sldImg"/>
          </p:nvPr>
        </p:nvSpPr>
        <p:spPr>
          <a:ln/>
        </p:spPr>
      </p:sp>
      <p:sp>
        <p:nvSpPr>
          <p:cNvPr id="49157" name="Rectangle 5"/>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r>
              <a:rPr lang="en-GB" dirty="0"/>
              <a:t>Review the key points per the slide and participant notes.</a:t>
            </a:r>
          </a:p>
          <a:p>
            <a:pPr marL="186355" indent="-93177">
              <a:buFont typeface="Arial" pitchFamily="34" charset="0"/>
              <a:buChar char="•"/>
            </a:pPr>
            <a:r>
              <a:rPr lang="en-GB" dirty="0"/>
              <a:t>You may wish to use the analogy in the graphic: </a:t>
            </a:r>
            <a:r>
              <a:rPr lang="en-US" dirty="0"/>
              <a:t>Like a vehicle's braking mechanism, each class method plays a vital role in the consistent, correct, and continued functioning of the overall machine that is the software.</a:t>
            </a:r>
            <a:endParaRPr lang="en-GB" dirty="0"/>
          </a:p>
          <a:p>
            <a:endParaRPr lang="en-GB" dirty="0"/>
          </a:p>
          <a:p>
            <a:r>
              <a:rPr lang="en-GB" b="1" dirty="0"/>
              <a:t>Participant Notes:</a:t>
            </a:r>
            <a:endParaRPr lang="en-US" dirty="0"/>
          </a:p>
          <a:p>
            <a:r>
              <a:rPr lang="en-US" dirty="0"/>
              <a:t>A unit is the smallest testable part of an application. </a:t>
            </a:r>
          </a:p>
          <a:p>
            <a:r>
              <a:rPr lang="en-US" dirty="0"/>
              <a:t>In Java and other object-oriented languages a unit is a class method.</a:t>
            </a:r>
          </a:p>
          <a:p>
            <a:pPr eaLnBrk="1" hangingPunct="1"/>
            <a:endParaRPr lang="en-US" dirty="0"/>
          </a:p>
          <a:p>
            <a:pPr eaLnBrk="1" hangingPunct="1">
              <a:buFontTx/>
              <a:buNone/>
            </a:pPr>
            <a:endParaRPr lang="en-US" dirty="0"/>
          </a:p>
          <a:p>
            <a:pPr eaLnBrk="1" hangingPunct="1"/>
            <a:endParaRPr lang="en-US" dirty="0"/>
          </a:p>
          <a:p>
            <a:endParaRPr lang="en-US" dirty="0"/>
          </a:p>
        </p:txBody>
      </p:sp>
      <p:sp>
        <p:nvSpPr>
          <p:cNvPr id="49158"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8"/>
              <a:defRPr/>
            </a:pPr>
            <a:r>
              <a:rPr lang="en-US" dirty="0"/>
              <a:t>Open </a:t>
            </a:r>
            <a:r>
              <a:rPr lang="en-US" b="1" dirty="0"/>
              <a:t>MyCalculatorTryIt_advanced</a:t>
            </a:r>
            <a:r>
              <a:rPr lang="en-US" dirty="0"/>
              <a:t>.java</a:t>
            </a:r>
          </a:p>
          <a:p>
            <a:pPr marL="554037" lvl="0" indent="-457200">
              <a:buFont typeface="+mj-lt"/>
              <a:buAutoNum type="arabicPeriod" startAt="8"/>
              <a:defRPr/>
            </a:pPr>
            <a:r>
              <a:rPr lang="en-US" dirty="0"/>
              <a:t>Complete Try It </a:t>
            </a:r>
            <a:r>
              <a:rPr lang="en-US" b="1" dirty="0"/>
              <a:t>TODOs 4-6 </a:t>
            </a:r>
            <a:r>
              <a:rPr lang="en-US" dirty="0"/>
              <a:t>to </a:t>
            </a:r>
          </a:p>
          <a:p>
            <a:pPr marL="1011237" lvl="1" indent="-457200">
              <a:buFont typeface="+mj-lt"/>
              <a:buAutoNum type="alphaLcParenR"/>
              <a:defRPr/>
            </a:pPr>
            <a:r>
              <a:rPr lang="en-US" dirty="0"/>
              <a:t>Create the subtractNumbers() method with two parameters</a:t>
            </a:r>
          </a:p>
          <a:p>
            <a:pPr marL="1011237" lvl="1" indent="-457200">
              <a:buFont typeface="+mj-lt"/>
              <a:buAutoNum type="alphaLcParenR"/>
              <a:defRPr/>
            </a:pPr>
            <a:r>
              <a:rPr lang="en-US" dirty="0"/>
              <a:t>Subtract the two numbers (operands) and pass the result to a declared variable</a:t>
            </a:r>
          </a:p>
          <a:p>
            <a:pPr marL="1011237" lvl="1" indent="-457200">
              <a:buFont typeface="+mj-lt"/>
              <a:buAutoNum type="alphaLcParenR"/>
              <a:defRPr/>
            </a:pPr>
            <a:r>
              <a:rPr lang="en-US" dirty="0"/>
              <a:t>Return the result</a:t>
            </a:r>
          </a:p>
          <a:p>
            <a:pPr marL="1011237" lvl="2">
              <a:defRPr/>
            </a:pPr>
            <a:r>
              <a:rPr lang="en-US" dirty="0"/>
              <a:t>This also fulfills </a:t>
            </a:r>
            <a:r>
              <a:rPr lang="en-US" b="1" dirty="0"/>
              <a:t>TODO 5 </a:t>
            </a:r>
            <a:r>
              <a:rPr lang="en-US" dirty="0"/>
              <a:t>in </a:t>
            </a:r>
            <a:r>
              <a:rPr lang="en-US" b="1" dirty="0"/>
              <a:t>TestMyCalculatorTryIt_advanced</a:t>
            </a:r>
            <a:r>
              <a:rPr lang="en-US" dirty="0"/>
              <a:t>.java</a:t>
            </a:r>
          </a:p>
          <a:p>
            <a:pPr marL="554037" lvl="0" indent="-457200">
              <a:buFont typeface="+mj-lt"/>
              <a:buAutoNum type="arabicPeriod" startAt="8"/>
              <a:defRPr/>
            </a:pPr>
            <a:r>
              <a:rPr lang="en-US" dirty="0"/>
              <a:t>Save the file.</a:t>
            </a:r>
          </a:p>
          <a:p>
            <a:pPr marL="554037" indent="-457200">
              <a:buFont typeface="+mj-lt"/>
              <a:buAutoNum type="arabicPeriod" startAt="8"/>
              <a:defRPr/>
            </a:pPr>
            <a:r>
              <a:rPr lang="en-US" dirty="0"/>
              <a:t>(Only perform the TODOs that your instructor assigns at this time)</a:t>
            </a:r>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41</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12"/>
              <a:defRPr/>
            </a:pPr>
            <a:r>
              <a:rPr lang="en-US" dirty="0"/>
              <a:t>Open </a:t>
            </a:r>
            <a:r>
              <a:rPr lang="en-US" b="1" dirty="0"/>
              <a:t>TestMyCalculatorTryIt_advanced</a:t>
            </a:r>
            <a:r>
              <a:rPr lang="en-US" dirty="0"/>
              <a:t>.java (if not still open)</a:t>
            </a:r>
          </a:p>
          <a:p>
            <a:pPr marL="554037" lvl="0" indent="-457200">
              <a:buFont typeface="+mj-lt"/>
              <a:buAutoNum type="arabicPeriod" startAt="12"/>
              <a:defRPr/>
            </a:pPr>
            <a:r>
              <a:rPr lang="en-US" dirty="0"/>
              <a:t>Rerun the JUnit test. </a:t>
            </a:r>
          </a:p>
          <a:p>
            <a:pPr marL="554037" lvl="1">
              <a:defRPr/>
            </a:pPr>
            <a:r>
              <a:rPr lang="en-US" dirty="0"/>
              <a:t>The test should now pass since the subtractNumbers() method has been created in MyCalculatorTryIt_advanced.java </a:t>
            </a:r>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42</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14"/>
              <a:defRPr/>
            </a:pPr>
            <a:r>
              <a:rPr lang="en-US" dirty="0"/>
              <a:t>Open </a:t>
            </a:r>
            <a:r>
              <a:rPr lang="en-US" b="1" dirty="0"/>
              <a:t>TestMyCalculatorTryIt_advanced</a:t>
            </a:r>
            <a:r>
              <a:rPr lang="en-US" dirty="0"/>
              <a:t>.java (if not already open)</a:t>
            </a:r>
          </a:p>
          <a:p>
            <a:pPr marL="554037" lvl="0" indent="-457200">
              <a:buFont typeface="+mj-lt"/>
              <a:buAutoNum type="arabicPeriod" startAt="14"/>
              <a:defRPr/>
            </a:pPr>
            <a:r>
              <a:rPr lang="en-US" dirty="0"/>
              <a:t>Complete Try It </a:t>
            </a:r>
            <a:r>
              <a:rPr lang="en-US" b="1" dirty="0"/>
              <a:t>TODOs 6-8 </a:t>
            </a:r>
            <a:r>
              <a:rPr lang="en-US" dirty="0"/>
              <a:t>to create a testMultiplyNumbers_Positive() method</a:t>
            </a:r>
          </a:p>
          <a:p>
            <a:pPr marL="554037" lvl="0" indent="-457200">
              <a:buFont typeface="+mj-lt"/>
              <a:buAutoNum type="arabicPeriod" startAt="14"/>
              <a:defRPr/>
            </a:pPr>
            <a:r>
              <a:rPr lang="en-US" dirty="0"/>
              <a:t>Complete Try It </a:t>
            </a:r>
            <a:r>
              <a:rPr lang="en-US" b="1" dirty="0"/>
              <a:t>TODOs 10-12 </a:t>
            </a:r>
            <a:r>
              <a:rPr lang="en-US" dirty="0"/>
              <a:t>to create a testDivideNumbers_Positive() method</a:t>
            </a:r>
          </a:p>
          <a:p>
            <a:pPr marL="554037" indent="-457200">
              <a:buFont typeface="+mj-lt"/>
              <a:buAutoNum type="arabicPeriod" startAt="14"/>
              <a:defRPr/>
            </a:pPr>
            <a:r>
              <a:rPr lang="en-US" dirty="0"/>
              <a:t>Complete Try It </a:t>
            </a:r>
            <a:r>
              <a:rPr lang="en-US" b="1" dirty="0"/>
              <a:t>TODOs 14-16, 18-20, and 22-24 </a:t>
            </a:r>
            <a:r>
              <a:rPr lang="en-US" dirty="0"/>
              <a:t>to create testSubtractNumbers_Negative(), testMultiplyNumbers_Negative(), and testDivideNumbers_Negative() methods.</a:t>
            </a:r>
          </a:p>
          <a:p>
            <a:pPr marL="554037" lvl="0" indent="-457200">
              <a:buFont typeface="+mj-lt"/>
              <a:buAutoNum type="arabicPeriod" startAt="14"/>
              <a:defRPr/>
            </a:pPr>
            <a:r>
              <a:rPr lang="en-US" dirty="0"/>
              <a:t>Run the JUnit tests. </a:t>
            </a:r>
            <a:endParaRPr lang="en-US" b="1" dirty="0"/>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43</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19"/>
              <a:defRPr/>
            </a:pPr>
            <a:r>
              <a:rPr lang="en-US" dirty="0"/>
              <a:t>Open </a:t>
            </a:r>
            <a:r>
              <a:rPr lang="en-US" b="1" dirty="0"/>
              <a:t>MyCalculatorTryIt_advanced</a:t>
            </a:r>
            <a:r>
              <a:rPr lang="en-US" dirty="0"/>
              <a:t>.java</a:t>
            </a:r>
          </a:p>
          <a:p>
            <a:pPr marL="554037" lvl="0" indent="-457200">
              <a:buFont typeface="+mj-lt"/>
              <a:buAutoNum type="arabicPeriod" startAt="19"/>
              <a:defRPr/>
            </a:pPr>
            <a:r>
              <a:rPr lang="en-US" dirty="0"/>
              <a:t>Complete Try It </a:t>
            </a:r>
            <a:r>
              <a:rPr lang="en-US" b="1" dirty="0"/>
              <a:t>TODOs 7-9 </a:t>
            </a:r>
            <a:r>
              <a:rPr lang="en-US" dirty="0"/>
              <a:t>to create the multiplyNumbers() method </a:t>
            </a:r>
          </a:p>
          <a:p>
            <a:pPr marL="554037" lvl="0" indent="-457200">
              <a:buFont typeface="+mj-lt"/>
              <a:buAutoNum type="arabicPeriod" startAt="19"/>
              <a:defRPr/>
            </a:pPr>
            <a:r>
              <a:rPr lang="en-US" dirty="0"/>
              <a:t>Complete Try It </a:t>
            </a:r>
            <a:r>
              <a:rPr lang="en-US" b="1" dirty="0"/>
              <a:t>TODOs 10-12 </a:t>
            </a:r>
            <a:r>
              <a:rPr lang="en-US" dirty="0"/>
              <a:t>to create the divideNumbers() method </a:t>
            </a:r>
          </a:p>
          <a:p>
            <a:pPr marL="554037" indent="-457200">
              <a:buFont typeface="+mj-lt"/>
              <a:buAutoNum type="arabicPeriod" startAt="19"/>
              <a:defRPr/>
            </a:pPr>
            <a:r>
              <a:rPr lang="en-US" dirty="0"/>
              <a:t>Complete Try It </a:t>
            </a:r>
            <a:r>
              <a:rPr lang="en-US" b="1" dirty="0"/>
              <a:t>TODOs 13-20 </a:t>
            </a:r>
            <a:r>
              <a:rPr lang="en-US" dirty="0"/>
              <a:t>to update the addNumbers(), subtractNumbers(), multiplyNumbers(), and divideNumbers() methods to test for calculated results greater than an 8-digit positive value or less than an 8-digit negative value and throw the appropriate Arithmetic exception of the result is out of range. </a:t>
            </a:r>
          </a:p>
          <a:p>
            <a:pPr marL="554037" lvl="0" indent="-457200">
              <a:buFont typeface="+mj-lt"/>
              <a:buAutoNum type="arabicPeriod" startAt="19"/>
              <a:defRPr/>
            </a:pPr>
            <a:r>
              <a:rPr lang="en-US" dirty="0"/>
              <a:t>Save the file.</a:t>
            </a:r>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44</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340225" cy="3254375"/>
          </a:xfrm>
        </p:spPr>
      </p:sp>
      <p:sp>
        <p:nvSpPr>
          <p:cNvPr id="3" name="Notes Placeholder 2"/>
          <p:cNvSpPr>
            <a:spLocks noGrp="1"/>
          </p:cNvSpPr>
          <p:nvPr>
            <p:ph type="body" idx="1"/>
          </p:nvPr>
        </p:nvSpPr>
        <p:spPr>
          <a:xfrm>
            <a:off x="701040" y="3997452"/>
            <a:ext cx="5608320" cy="4834128"/>
          </a:xfrm>
        </p:spPr>
        <p:txBody>
          <a:bodyPr>
            <a:normAutofit/>
          </a:bodyPr>
          <a:lstStyle/>
          <a:p>
            <a:r>
              <a:rPr lang="en-GB" b="1" dirty="0"/>
              <a:t>Faculty Notes:</a:t>
            </a:r>
          </a:p>
          <a:p>
            <a:pPr defTabSz="931723">
              <a:defRPr/>
            </a:pPr>
            <a:r>
              <a:rPr lang="en-US" dirty="0"/>
              <a:t>The fully annotated solution is found in the Faculty Guide.</a:t>
            </a:r>
          </a:p>
          <a:p>
            <a:pPr defTabSz="931723">
              <a:defRPr/>
            </a:pPr>
            <a:endParaRPr lang="en-US" dirty="0"/>
          </a:p>
          <a:p>
            <a:pPr marL="174708" indent="-174708" defTabSz="931723">
              <a:buFont typeface="Arial" pitchFamily="34" charset="0"/>
              <a:buChar char="•"/>
              <a:defRPr/>
            </a:pPr>
            <a:r>
              <a:rPr lang="en-US" b="1" dirty="0"/>
              <a:t>Present the task that participants must try themselves.</a:t>
            </a:r>
          </a:p>
          <a:p>
            <a:pPr marL="174708" indent="-174708" defTabSz="931723">
              <a:buFont typeface="Arial" pitchFamily="34" charset="0"/>
              <a:buChar char="•"/>
              <a:defRPr/>
            </a:pPr>
            <a:r>
              <a:rPr lang="en-US" b="1" dirty="0"/>
              <a:t>Walk around the room in case anyone needs assistance.</a:t>
            </a:r>
            <a:endParaRPr lang="en-US" dirty="0"/>
          </a:p>
          <a:p>
            <a:pPr marL="554007" indent="-457174">
              <a:lnSpc>
                <a:spcPct val="110000"/>
              </a:lnSpc>
              <a:buFont typeface="+mj-lt"/>
              <a:buAutoNum type="arabicPeriod"/>
              <a:defRPr/>
            </a:pPr>
            <a:endParaRPr lang="en-US" dirty="0"/>
          </a:p>
          <a:p>
            <a:pPr marL="0" lvl="1"/>
            <a:r>
              <a:rPr lang="en-GB" b="1" dirty="0"/>
              <a:t>Participant Notes:</a:t>
            </a:r>
          </a:p>
          <a:p>
            <a:pPr marL="554037" lvl="0" indent="-457200">
              <a:buFont typeface="+mj-lt"/>
              <a:buAutoNum type="arabicPeriod" startAt="24"/>
              <a:defRPr/>
            </a:pPr>
            <a:r>
              <a:rPr lang="en-US" dirty="0"/>
              <a:t>Open </a:t>
            </a:r>
            <a:r>
              <a:rPr lang="en-US" b="1" dirty="0"/>
              <a:t>TestMyCalculatorTryIt_advanced</a:t>
            </a:r>
            <a:r>
              <a:rPr lang="en-US" dirty="0"/>
              <a:t>.java (if not still open)</a:t>
            </a:r>
          </a:p>
          <a:p>
            <a:pPr marL="554037" lvl="0" indent="-457200">
              <a:buFont typeface="+mj-lt"/>
              <a:buAutoNum type="arabicPeriod" startAt="24"/>
              <a:defRPr/>
            </a:pPr>
            <a:r>
              <a:rPr lang="en-US" dirty="0"/>
              <a:t>Rerun the JUnit tests. </a:t>
            </a:r>
          </a:p>
          <a:p>
            <a:pPr marL="554037" lvl="1">
              <a:defRPr/>
            </a:pPr>
            <a:r>
              <a:rPr lang="en-US" dirty="0"/>
              <a:t>The tests should now pass.</a:t>
            </a:r>
          </a:p>
          <a:p>
            <a:pPr marL="0" lvl="1"/>
            <a:endParaRPr lang="en-GB" b="1" dirty="0"/>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45</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87349" indent="-87349" defTabSz="931723">
              <a:defRPr/>
            </a:pPr>
            <a:r>
              <a:rPr lang="en-US" b="0" dirty="0"/>
              <a:t>The solution to the Basic and Advanced Level Try It is the same for the Positive</a:t>
            </a:r>
            <a:r>
              <a:rPr lang="en-US" b="0" baseline="0" dirty="0"/>
              <a:t> Test Cases.</a:t>
            </a:r>
          </a:p>
          <a:p>
            <a:pPr marL="87349" indent="-87349" defTabSz="931723">
              <a:defRPr/>
            </a:pPr>
            <a:r>
              <a:rPr lang="en-US" b="0" dirty="0"/>
              <a:t>The fully annotated solution code is found in the Faculty Guide. </a:t>
            </a:r>
            <a:endParaRPr lang="en-GB" b="1" dirty="0"/>
          </a:p>
          <a:p>
            <a:pPr lvl="1"/>
            <a:endParaRPr lang="en-GB" b="1" dirty="0"/>
          </a:p>
          <a:p>
            <a:pPr marL="0" lvl="1"/>
            <a:r>
              <a:rPr lang="en-GB" b="1" dirty="0"/>
              <a:t>Participant Notes:</a:t>
            </a:r>
          </a:p>
          <a:p>
            <a:pPr marL="0" lvl="1"/>
            <a:r>
              <a:rPr lang="en-GB" b="1" dirty="0"/>
              <a:t>N/A</a:t>
            </a:r>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46</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a:p>
            <a:endParaRPr lang="en-GB"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87349" indent="-87349" defTabSz="931723">
              <a:defRPr/>
            </a:pPr>
            <a:r>
              <a:rPr lang="en-US" b="0" dirty="0"/>
              <a:t>The fully annotated solution code is found in the Faculty Guide. </a:t>
            </a:r>
            <a:endParaRPr lang="en-GB" b="1" dirty="0"/>
          </a:p>
          <a:p>
            <a:pPr lvl="1"/>
            <a:endParaRPr lang="en-GB" b="1" dirty="0"/>
          </a:p>
          <a:p>
            <a:pPr marL="0" lvl="1"/>
            <a:r>
              <a:rPr lang="en-GB" b="1" dirty="0"/>
              <a:t>Participant Notes:</a:t>
            </a:r>
          </a:p>
          <a:p>
            <a:pPr marL="0" lvl="1"/>
            <a:r>
              <a:rPr lang="en-GB" b="1" dirty="0"/>
              <a:t>N/A</a:t>
            </a:r>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47</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a:p>
            <a:endParaRPr lang="en-GB"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87349" indent="-87349" defTabSz="931723">
              <a:defRPr/>
            </a:pPr>
            <a:r>
              <a:rPr lang="en-US" b="0" dirty="0"/>
              <a:t>The fully annotated solution code is found in the Faculty Guide. </a:t>
            </a:r>
            <a:endParaRPr lang="en-GB" b="1" dirty="0"/>
          </a:p>
          <a:p>
            <a:pPr lvl="1"/>
            <a:endParaRPr lang="en-GB" b="1" dirty="0"/>
          </a:p>
          <a:p>
            <a:pPr marL="0" lvl="1"/>
            <a:r>
              <a:rPr lang="en-GB" b="1" dirty="0"/>
              <a:t>Participant Notes:</a:t>
            </a:r>
          </a:p>
          <a:p>
            <a:pPr marL="0" lvl="1"/>
            <a:r>
              <a:rPr lang="en-GB" b="1" dirty="0"/>
              <a:t>N/A</a:t>
            </a:r>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48</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a:p>
            <a:endParaRPr lang="en-GB"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87349" indent="-87349" defTabSz="931723">
              <a:defRPr/>
            </a:pPr>
            <a:r>
              <a:rPr lang="en-US" b="0" dirty="0"/>
              <a:t>The solution to the Basic and Advanced Level Try It is the same for the basic calculator methods</a:t>
            </a:r>
            <a:r>
              <a:rPr lang="en-US" b="0" baseline="0" dirty="0"/>
              <a:t>.</a:t>
            </a:r>
          </a:p>
          <a:p>
            <a:pPr marL="87349" indent="-87349" defTabSz="931723">
              <a:defRPr/>
            </a:pPr>
            <a:r>
              <a:rPr lang="en-US" b="0" dirty="0"/>
              <a:t>The fully annotated solution code is found in the Faculty Guide. </a:t>
            </a:r>
            <a:endParaRPr lang="en-GB" b="1" dirty="0"/>
          </a:p>
          <a:p>
            <a:pPr lvl="1"/>
            <a:endParaRPr lang="en-GB" b="1" dirty="0"/>
          </a:p>
          <a:p>
            <a:pPr marL="0" lvl="1"/>
            <a:r>
              <a:rPr lang="en-GB" b="1" dirty="0"/>
              <a:t>Participant Notes:</a:t>
            </a:r>
          </a:p>
          <a:p>
            <a:pPr marL="0" lvl="1"/>
            <a:r>
              <a:rPr lang="en-GB" b="1" dirty="0"/>
              <a:t>N/A</a:t>
            </a:r>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49</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a:p>
            <a:endParaRPr lang="en-GB"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87349" indent="-87349" defTabSz="931723">
              <a:defRPr/>
            </a:pPr>
            <a:r>
              <a:rPr lang="en-US" b="0" dirty="0"/>
              <a:t>The fully annotated solution code is found in the Faculty Guide. </a:t>
            </a:r>
            <a:endParaRPr lang="en-GB" b="1" dirty="0"/>
          </a:p>
          <a:p>
            <a:pPr lvl="1"/>
            <a:endParaRPr lang="en-GB" b="1" dirty="0"/>
          </a:p>
          <a:p>
            <a:pPr marL="0" lvl="1"/>
            <a:r>
              <a:rPr lang="en-GB" b="1" dirty="0"/>
              <a:t>Participant Notes:</a:t>
            </a:r>
          </a:p>
          <a:p>
            <a:pPr marL="0" lvl="1"/>
            <a:r>
              <a:rPr lang="en-GB" b="1" dirty="0"/>
              <a:t>N/A</a:t>
            </a:r>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50</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2"/>
          <p:cNvSpPr>
            <a:spLocks noGrp="1" noChangeArrowheads="1"/>
          </p:cNvSpPr>
          <p:nvPr>
            <p:ph type="sldNum" sz="quarter" idx="5"/>
          </p:nvPr>
        </p:nvSpPr>
        <p:spPr>
          <a:xfrm>
            <a:off x="3970240" y="8829334"/>
            <a:ext cx="3038579" cy="465462"/>
          </a:xfrm>
          <a:prstGeom prst="rect">
            <a:avLst/>
          </a:prstGeom>
          <a:noFill/>
        </p:spPr>
        <p:txBody>
          <a:bodyPr/>
          <a:lstStyle/>
          <a:p>
            <a:fld id="{DDEEAF35-7974-46AD-930E-A5D8E5E51B45}" type="slidenum">
              <a:rPr lang="en-US" smtClean="0"/>
              <a:pPr/>
              <a:t>6</a:t>
            </a:fld>
            <a:endParaRPr lang="en-US" dirty="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w="9525"/>
        </p:spPr>
        <p:txBody>
          <a:bodyPr>
            <a:normAutofit/>
          </a:bodyPr>
          <a:lstStyle/>
          <a:p>
            <a:r>
              <a:rPr lang="en-GB" b="1" dirty="0"/>
              <a:t>Faculty Notes:</a:t>
            </a:r>
            <a:endParaRPr lang="en-GB" b="1" dirty="0">
              <a:solidFill>
                <a:srgbClr val="FF0000"/>
              </a:solidFill>
            </a:endParaRPr>
          </a:p>
          <a:p>
            <a:r>
              <a:rPr lang="en-GB" dirty="0"/>
              <a:t>Review the key points per the slide and participant notes.</a:t>
            </a:r>
          </a:p>
          <a:p>
            <a:endParaRPr lang="en-GB" dirty="0"/>
          </a:p>
          <a:p>
            <a:r>
              <a:rPr lang="en-GB" b="1" dirty="0"/>
              <a:t>Participant Notes:</a:t>
            </a:r>
          </a:p>
          <a:p>
            <a:r>
              <a:rPr lang="en-GB" dirty="0"/>
              <a:t>The scope of Unit Testing is focused on new code units and the ripple effect on existing code of introducing new code.</a:t>
            </a:r>
          </a:p>
          <a:p>
            <a:pPr marL="184414" indent="-97060">
              <a:buFont typeface="Arial" pitchFamily="34" charset="0"/>
              <a:buChar char="•"/>
            </a:pPr>
            <a:r>
              <a:rPr lang="en-GB" dirty="0"/>
              <a:t>Unit test scope should include:</a:t>
            </a:r>
          </a:p>
          <a:p>
            <a:pPr marL="270214" indent="-83860">
              <a:buFont typeface="Courier New" pitchFamily="49" charset="0"/>
              <a:buChar char="o"/>
            </a:pPr>
            <a:r>
              <a:rPr lang="en-GB" dirty="0"/>
              <a:t> All units / components of new code.</a:t>
            </a:r>
          </a:p>
          <a:p>
            <a:pPr marL="270214" indent="-83860">
              <a:buFont typeface="Courier New" pitchFamily="49" charset="0"/>
              <a:buChar char="o"/>
            </a:pPr>
            <a:r>
              <a:rPr lang="en-US" dirty="0"/>
              <a:t> All affected and directly changed units/components of changed / modified code.</a:t>
            </a:r>
            <a:endParaRPr lang="en-GB" dirty="0"/>
          </a:p>
          <a:p>
            <a:pPr marL="271767" lvl="1" indent="-87354">
              <a:buFont typeface="Courier New" pitchFamily="49" charset="0"/>
              <a:buChar char="o"/>
            </a:pPr>
            <a:r>
              <a:rPr lang="en-GB" dirty="0"/>
              <a:t> Affected code is defined to be code that either calls or is called by the modified code.</a:t>
            </a:r>
          </a:p>
          <a:p>
            <a:pPr lvl="2"/>
            <a:endParaRPr lang="en-US" dirty="0"/>
          </a:p>
        </p:txBody>
      </p:sp>
      <p:sp>
        <p:nvSpPr>
          <p:cNvPr id="52230"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87349" indent="-87349" defTabSz="931723">
              <a:defRPr/>
            </a:pPr>
            <a:r>
              <a:rPr lang="en-US" b="0" dirty="0"/>
              <a:t>The fully annotated solution code is found in the Faculty Guide. </a:t>
            </a:r>
            <a:endParaRPr lang="en-GB" b="1" dirty="0"/>
          </a:p>
          <a:p>
            <a:pPr lvl="1"/>
            <a:endParaRPr lang="en-GB" b="1" dirty="0"/>
          </a:p>
          <a:p>
            <a:pPr marL="0" lvl="1"/>
            <a:r>
              <a:rPr lang="en-GB" b="1" dirty="0"/>
              <a:t>Participant Notes:</a:t>
            </a:r>
          </a:p>
          <a:p>
            <a:pPr marL="0" lvl="1"/>
            <a:r>
              <a:rPr lang="en-GB" b="1" dirty="0"/>
              <a:t>N/A</a:t>
            </a:r>
          </a:p>
        </p:txBody>
      </p:sp>
      <p:sp>
        <p:nvSpPr>
          <p:cNvPr id="6" name="Footer Placeholder 5"/>
          <p:cNvSpPr>
            <a:spLocks noGrp="1"/>
          </p:cNvSpPr>
          <p:nvPr>
            <p:ph type="ftr" sz="quarter" idx="12"/>
          </p:nvPr>
        </p:nvSpPr>
        <p:spPr/>
        <p:txBody>
          <a:bodyPr/>
          <a:lstStyle/>
          <a:p>
            <a:r>
              <a:rPr lang="en-GB" dirty="0"/>
              <a:t>Copyright © Accenture 2012</a:t>
            </a:r>
          </a:p>
        </p:txBody>
      </p:sp>
      <p:sp>
        <p:nvSpPr>
          <p:cNvPr id="7" name="Slide Number Placeholder 6"/>
          <p:cNvSpPr>
            <a:spLocks noGrp="1"/>
          </p:cNvSpPr>
          <p:nvPr>
            <p:ph type="sldNum" sz="quarter" idx="13"/>
          </p:nvPr>
        </p:nvSpPr>
        <p:spPr/>
        <p:txBody>
          <a:bodyPr/>
          <a:lstStyle/>
          <a:p>
            <a:fld id="{27CE0CED-C9FC-4C42-8AD7-7E9A6B171AE0}" type="slidenum">
              <a:rPr lang="en-GB" smtClean="0"/>
              <a:pPr/>
              <a:t>51</a:t>
            </a:fld>
            <a:endParaRPr lang="en-GB" dirty="0"/>
          </a:p>
        </p:txBody>
      </p:sp>
      <p:sp>
        <p:nvSpPr>
          <p:cNvPr id="8" name="Header Placeholder 7"/>
          <p:cNvSpPr>
            <a:spLocks noGrp="1"/>
          </p:cNvSpPr>
          <p:nvPr>
            <p:ph type="hdr" sz="quarter" idx="14"/>
          </p:nvPr>
        </p:nvSpPr>
        <p:spPr/>
        <p:txBody>
          <a:bodyPr/>
          <a:lstStyle/>
          <a:p>
            <a:r>
              <a:rPr lang="fi-FI" dirty="0"/>
              <a:t>ADF 2.0 Java: Unit Testing</a:t>
            </a:r>
            <a:endParaRPr lang="en-US" dirty="0"/>
          </a:p>
          <a:p>
            <a:endParaRPr lang="en-GB"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12"/>
          <p:cNvSpPr>
            <a:spLocks noGrp="1" noChangeArrowheads="1"/>
          </p:cNvSpPr>
          <p:nvPr>
            <p:ph type="sldNum" sz="quarter" idx="5"/>
          </p:nvPr>
        </p:nvSpPr>
        <p:spPr>
          <a:xfrm>
            <a:off x="3970240" y="8829334"/>
            <a:ext cx="3038579" cy="465462"/>
          </a:xfrm>
          <a:prstGeom prst="rect">
            <a:avLst/>
          </a:prstGeom>
          <a:noFill/>
        </p:spPr>
        <p:txBody>
          <a:bodyPr/>
          <a:lstStyle/>
          <a:p>
            <a:fld id="{7A4EB9D0-438C-49AE-A3EE-0E15278D0317}" type="slidenum">
              <a:rPr lang="en-US" smtClean="0"/>
              <a:pPr/>
              <a:t>52</a:t>
            </a:fld>
            <a:endParaRPr lang="en-US" dirty="0"/>
          </a:p>
        </p:txBody>
      </p:sp>
      <p:sp>
        <p:nvSpPr>
          <p:cNvPr id="70660" name="Rectangle 4"/>
          <p:cNvSpPr>
            <a:spLocks noGrp="1" noRot="1" noChangeAspect="1" noChangeArrowheads="1" noTextEdit="1"/>
          </p:cNvSpPr>
          <p:nvPr>
            <p:ph type="sldImg"/>
          </p:nvPr>
        </p:nvSpPr>
        <p:spPr>
          <a:ln/>
        </p:spPr>
      </p:sp>
      <p:sp>
        <p:nvSpPr>
          <p:cNvPr id="70661" name="Rectangle 5"/>
          <p:cNvSpPr>
            <a:spLocks noGrp="1" noChangeArrowheads="1"/>
          </p:cNvSpPr>
          <p:nvPr>
            <p:ph type="body" idx="1"/>
          </p:nvPr>
        </p:nvSpPr>
        <p:spPr>
          <a:noFill/>
          <a:ln w="9525"/>
        </p:spPr>
        <p:txBody>
          <a:bodyPr>
            <a:normAutofit/>
          </a:bodyPr>
          <a:lstStyle/>
          <a:p>
            <a:r>
              <a:rPr lang="en-GB" b="1" dirty="0"/>
              <a:t>Faculty Notes:</a:t>
            </a:r>
            <a:endParaRPr lang="en-GB" b="1" dirty="0">
              <a:solidFill>
                <a:srgbClr val="FF0000"/>
              </a:solidFill>
            </a:endParaRPr>
          </a:p>
          <a:p>
            <a:pPr marL="0" lvl="1"/>
            <a:r>
              <a:rPr lang="en-US" dirty="0"/>
              <a:t>Review </a:t>
            </a:r>
            <a:r>
              <a:rPr lang="en-GB" dirty="0"/>
              <a:t>the </a:t>
            </a:r>
            <a:r>
              <a:rPr lang="en-US" dirty="0"/>
              <a:t>key points per </a:t>
            </a:r>
            <a:r>
              <a:rPr lang="en-GB" dirty="0"/>
              <a:t>the </a:t>
            </a:r>
            <a:r>
              <a:rPr lang="en-US" dirty="0"/>
              <a:t>slide and participant notes.</a:t>
            </a:r>
          </a:p>
          <a:p>
            <a:endParaRPr lang="en-GB" dirty="0"/>
          </a:p>
          <a:p>
            <a:r>
              <a:rPr lang="en-GB" b="1" dirty="0"/>
              <a:t>Participant Notes:</a:t>
            </a:r>
          </a:p>
          <a:p>
            <a:r>
              <a:rPr lang="en-US" dirty="0"/>
              <a:t>These common JUnit Assert Method support creation of scripts to test a variety of conditions and code:</a:t>
            </a:r>
            <a:endParaRPr lang="en-GB" dirty="0"/>
          </a:p>
          <a:p>
            <a:pPr marL="184414" indent="-97060">
              <a:buFont typeface="Arial" pitchFamily="34" charset="0"/>
              <a:buChar char="•"/>
            </a:pPr>
            <a:r>
              <a:rPr lang="en-US" dirty="0"/>
              <a:t>assertTrue(boolean)</a:t>
            </a:r>
          </a:p>
          <a:p>
            <a:pPr marL="186355" lvl="1"/>
            <a:r>
              <a:rPr lang="en-US" dirty="0"/>
              <a:t>Supply any boolean expression to this method.</a:t>
            </a:r>
          </a:p>
          <a:p>
            <a:pPr marL="186355" lvl="1"/>
            <a:r>
              <a:rPr lang="en-US" dirty="0"/>
              <a:t>When the boolean expression evaluates as true the method reports success.</a:t>
            </a:r>
          </a:p>
          <a:p>
            <a:pPr marL="186355" lvl="1"/>
            <a:r>
              <a:rPr lang="en-US" dirty="0"/>
              <a:t>Prepend the "!" negation operator to the parenthesized expression to report success when a boolean condition evaluates as false.</a:t>
            </a:r>
          </a:p>
          <a:p>
            <a:pPr marL="184414" indent="-97060">
              <a:buFont typeface="Arial" pitchFamily="34" charset="0"/>
              <a:buChar char="•"/>
            </a:pPr>
            <a:r>
              <a:rPr lang="en-US" dirty="0"/>
              <a:t>assertTrue(string, boolean)</a:t>
            </a:r>
          </a:p>
          <a:p>
            <a:pPr marL="186355" lvl="1"/>
            <a:r>
              <a:rPr lang="en-US" dirty="0"/>
              <a:t>Same as the first form of assertTrue, except that the supplied String is printed if the assertion fails.</a:t>
            </a:r>
          </a:p>
          <a:p>
            <a:pPr marL="186355" lvl="1"/>
            <a:r>
              <a:rPr lang="en-US" dirty="0"/>
              <a:t>Most methods have a version of this form with a message string.</a:t>
            </a:r>
          </a:p>
          <a:p>
            <a:pPr marL="184414" indent="-97060">
              <a:buFont typeface="Arial" pitchFamily="34" charset="0"/>
              <a:buChar char="•"/>
            </a:pPr>
            <a:r>
              <a:rPr lang="en-US" dirty="0"/>
              <a:t>assertEquals(object, object)</a:t>
            </a:r>
          </a:p>
          <a:p>
            <a:pPr marL="186355" lvl="1"/>
            <a:r>
              <a:rPr lang="en-US" dirty="0"/>
              <a:t>Compares the two objects passed in. Uses the equals( ) method.</a:t>
            </a:r>
          </a:p>
          <a:p>
            <a:pPr marL="184414" indent="-97060">
              <a:buFont typeface="Arial" pitchFamily="34" charset="0"/>
              <a:buChar char="•"/>
            </a:pPr>
            <a:r>
              <a:rPr lang="en-US" dirty="0"/>
              <a:t>assertEquals(double, double, delta)</a:t>
            </a:r>
          </a:p>
          <a:p>
            <a:pPr marL="186355" lvl="1"/>
            <a:r>
              <a:rPr lang="en-US" dirty="0"/>
              <a:t>Compares the two double type values. States the values as ‘equal’ if they are within the range of delta.</a:t>
            </a:r>
          </a:p>
          <a:p>
            <a:pPr marL="184414" indent="-97060">
              <a:buFont typeface="Arial" pitchFamily="34" charset="0"/>
              <a:buChar char="•"/>
            </a:pPr>
            <a:r>
              <a:rPr lang="en-US" dirty="0"/>
              <a:t>assertNull(Object)</a:t>
            </a:r>
          </a:p>
          <a:p>
            <a:pPr marL="186355" lvl="1"/>
            <a:r>
              <a:rPr lang="en-US" dirty="0"/>
              <a:t>Reports success if the passed in object reference is null. </a:t>
            </a:r>
          </a:p>
          <a:p>
            <a:pPr marL="186355" lvl="1"/>
            <a:r>
              <a:rPr lang="en-US" dirty="0"/>
              <a:t>There is also an assertNotNull method.</a:t>
            </a:r>
          </a:p>
          <a:p>
            <a:pPr marL="184414" indent="-97060">
              <a:buFont typeface="Arial" pitchFamily="34" charset="0"/>
              <a:buChar char="•"/>
            </a:pPr>
            <a:r>
              <a:rPr lang="en-US" dirty="0"/>
              <a:t>fail(String)</a:t>
            </a:r>
          </a:p>
          <a:p>
            <a:pPr marL="186355" lvl="1"/>
            <a:r>
              <a:rPr lang="en-US" dirty="0"/>
              <a:t>Causes the test to fail, printing the supplied String.</a:t>
            </a:r>
          </a:p>
        </p:txBody>
      </p:sp>
      <p:sp>
        <p:nvSpPr>
          <p:cNvPr id="70662"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a:t>Faculty Notes:</a:t>
            </a:r>
            <a:endParaRPr lang="en-GB" b="1" dirty="0">
              <a:solidFill>
                <a:srgbClr val="FF0000"/>
              </a:solidFill>
            </a:endParaRPr>
          </a:p>
          <a:p>
            <a:r>
              <a:rPr lang="en-GB" dirty="0"/>
              <a:t>Review the concepts covered in the module.</a:t>
            </a:r>
            <a:endParaRPr lang="en-GB" b="1" dirty="0">
              <a:solidFill>
                <a:srgbClr val="C00000"/>
              </a:solidFill>
            </a:endParaRPr>
          </a:p>
          <a:p>
            <a:endParaRPr lang="en-GB" dirty="0"/>
          </a:p>
          <a:p>
            <a:r>
              <a:rPr lang="en-GB" b="1" dirty="0"/>
              <a:t>Participant Notes:</a:t>
            </a:r>
          </a:p>
          <a:p>
            <a:r>
              <a:rPr lang="en-GB" dirty="0"/>
              <a:t>N/A</a:t>
            </a:r>
          </a:p>
          <a:p>
            <a:pPr marL="271767" lvl="1" indent="-87354">
              <a:buFont typeface="Courier New" pitchFamily="49" charset="0"/>
              <a:buChar char="o"/>
            </a:pPr>
            <a:endParaRPr lang="en-GB" dirty="0"/>
          </a:p>
          <a:p>
            <a:endParaRPr lang="en-GB" dirty="0"/>
          </a:p>
        </p:txBody>
      </p:sp>
      <p:sp>
        <p:nvSpPr>
          <p:cNvPr id="6" name="Slide Image Placeholder 5"/>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fi-FI"/>
              <a:t>ADF 2.0 Java: Unit Testing</a:t>
            </a:r>
            <a:endParaRPr lang="en-GB" dirty="0"/>
          </a:p>
        </p:txBody>
      </p:sp>
      <p:sp>
        <p:nvSpPr>
          <p:cNvPr id="5" name="Slide Number Placeholder 4"/>
          <p:cNvSpPr>
            <a:spLocks noGrp="1"/>
          </p:cNvSpPr>
          <p:nvPr>
            <p:ph type="sldNum" sz="quarter" idx="11"/>
          </p:nvPr>
        </p:nvSpPr>
        <p:spPr/>
        <p:txBody>
          <a:bodyPr/>
          <a:lstStyle/>
          <a:p>
            <a:fld id="{27CE0CED-C9FC-4C42-8AD7-7E9A6B171AE0}" type="slidenum">
              <a:rPr lang="en-GB" smtClean="0"/>
              <a:pPr/>
              <a:t>53</a:t>
            </a:fld>
            <a:endParaRPr lang="en-GB" dirty="0"/>
          </a:p>
        </p:txBody>
      </p:sp>
      <p:sp>
        <p:nvSpPr>
          <p:cNvPr id="7" name="Footer Placeholder 6"/>
          <p:cNvSpPr>
            <a:spLocks noGrp="1"/>
          </p:cNvSpPr>
          <p:nvPr>
            <p:ph type="ftr" sz="quarter" idx="12"/>
          </p:nvPr>
        </p:nvSpPr>
        <p:spPr/>
        <p:txBody>
          <a:bodyPr/>
          <a:lstStyle/>
          <a:p>
            <a:r>
              <a:rPr lang="en-GB" dirty="0"/>
              <a:t>Copyright © Accenture 2012</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endParaRPr lang="en-GB" b="1" dirty="0">
              <a:solidFill>
                <a:srgbClr val="FF0000"/>
              </a:solidFill>
            </a:endParaRPr>
          </a:p>
          <a:p>
            <a:r>
              <a:rPr lang="en-GB" dirty="0"/>
              <a:t>Review the concepts covered in the module.</a:t>
            </a:r>
            <a:endParaRPr lang="en-GB" b="1" dirty="0">
              <a:solidFill>
                <a:srgbClr val="C00000"/>
              </a:solidFill>
            </a:endParaRPr>
          </a:p>
          <a:p>
            <a:endParaRPr lang="en-GB" dirty="0"/>
          </a:p>
          <a:p>
            <a:r>
              <a:rPr lang="en-GB" b="1" dirty="0"/>
              <a:t>Participant Notes:</a:t>
            </a:r>
          </a:p>
          <a:p>
            <a:r>
              <a:rPr lang="en-GB" dirty="0"/>
              <a:t>N/A</a:t>
            </a:r>
          </a:p>
          <a:p>
            <a:endParaRPr lang="en-US" dirty="0"/>
          </a:p>
        </p:txBody>
      </p:sp>
      <p:sp>
        <p:nvSpPr>
          <p:cNvPr id="4" name="Header Placeholder 3"/>
          <p:cNvSpPr>
            <a:spLocks noGrp="1"/>
          </p:cNvSpPr>
          <p:nvPr>
            <p:ph type="hdr" sz="quarter" idx="10"/>
          </p:nvPr>
        </p:nvSpPr>
        <p:spPr/>
        <p:txBody>
          <a:bodyPr/>
          <a:lstStyle/>
          <a:p>
            <a:r>
              <a:rPr lang="fi-FI"/>
              <a:t>ADF 2.0 Java: Unit Testing</a:t>
            </a:r>
            <a:endParaRPr lang="en-GB" dirty="0"/>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54</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2"/>
          <p:cNvSpPr>
            <a:spLocks noGrp="1" noChangeArrowheads="1"/>
          </p:cNvSpPr>
          <p:nvPr>
            <p:ph type="sldNum" sz="quarter" idx="5"/>
          </p:nvPr>
        </p:nvSpPr>
        <p:spPr>
          <a:xfrm>
            <a:off x="3970240" y="8829334"/>
            <a:ext cx="3038579" cy="465462"/>
          </a:xfrm>
          <a:prstGeom prst="rect">
            <a:avLst/>
          </a:prstGeom>
          <a:noFill/>
        </p:spPr>
        <p:txBody>
          <a:bodyPr/>
          <a:lstStyle/>
          <a:p>
            <a:fld id="{79346F9A-43E7-4023-A2EA-7FE59DD79A43}" type="slidenum">
              <a:rPr lang="en-US" smtClean="0"/>
              <a:pPr/>
              <a:t>7</a:t>
            </a:fld>
            <a:endParaRPr lang="en-US" dirty="0"/>
          </a:p>
        </p:txBody>
      </p:sp>
      <p:sp>
        <p:nvSpPr>
          <p:cNvPr id="54276" name="Rectangle 4"/>
          <p:cNvSpPr>
            <a:spLocks noGrp="1" noRot="1" noChangeAspect="1" noChangeArrowheads="1" noTextEdit="1"/>
          </p:cNvSpPr>
          <p:nvPr>
            <p:ph type="sldImg"/>
          </p:nvPr>
        </p:nvSpPr>
        <p:spPr>
          <a:ln/>
        </p:spPr>
      </p:sp>
      <p:sp>
        <p:nvSpPr>
          <p:cNvPr id="54277" name="Rectangle 5"/>
          <p:cNvSpPr>
            <a:spLocks noGrp="1" noChangeArrowheads="1"/>
          </p:cNvSpPr>
          <p:nvPr>
            <p:ph type="body" idx="1"/>
          </p:nvPr>
        </p:nvSpPr>
        <p:spPr>
          <a:noFill/>
          <a:ln w="9525"/>
        </p:spPr>
        <p:txBody>
          <a:bodyPr>
            <a:normAutofit/>
          </a:bodyPr>
          <a:lstStyle/>
          <a:p>
            <a:r>
              <a:rPr lang="en-GB" b="1" dirty="0"/>
              <a:t>Faculty Notes:</a:t>
            </a:r>
            <a:endParaRPr lang="en-GB" b="1" dirty="0">
              <a:solidFill>
                <a:srgbClr val="FF0000"/>
              </a:solidFill>
            </a:endParaRPr>
          </a:p>
          <a:p>
            <a:r>
              <a:rPr lang="en-GB" dirty="0"/>
              <a:t>Review the key points per the slide and participant notes.</a:t>
            </a:r>
          </a:p>
          <a:p>
            <a:endParaRPr lang="en-GB" dirty="0"/>
          </a:p>
          <a:p>
            <a:r>
              <a:rPr lang="en-GB" b="1" dirty="0"/>
              <a:t>Participant Notes:</a:t>
            </a:r>
          </a:p>
          <a:p>
            <a:r>
              <a:rPr lang="en-GB" dirty="0"/>
              <a:t>Unit testing is key to the practice of stage containment. The benefits include:</a:t>
            </a:r>
          </a:p>
          <a:p>
            <a:pPr marL="184414" indent="-97060">
              <a:buFont typeface="Arial" pitchFamily="34" charset="0"/>
              <a:buChar char="•"/>
            </a:pPr>
            <a:r>
              <a:rPr lang="en-GB" dirty="0"/>
              <a:t>Change facilitation: As seen in the slide image, </a:t>
            </a:r>
            <a:r>
              <a:rPr lang="en-US" dirty="0"/>
              <a:t>capture "bugs" or issues, and fix them.</a:t>
            </a:r>
            <a:endParaRPr lang="en-GB" dirty="0"/>
          </a:p>
          <a:p>
            <a:pPr marL="184414" indent="-97060">
              <a:buFont typeface="Arial" pitchFamily="34" charset="0"/>
              <a:buChar char="•"/>
            </a:pPr>
            <a:r>
              <a:rPr lang="en-GB" dirty="0"/>
              <a:t>Integration simplification: Minimal component level defects. Issues are focused on integration concerns.</a:t>
            </a:r>
          </a:p>
          <a:p>
            <a:pPr marL="184414" indent="-97060">
              <a:buFont typeface="Arial" pitchFamily="34" charset="0"/>
              <a:buChar char="•"/>
            </a:pPr>
            <a:r>
              <a:rPr lang="en-US" dirty="0"/>
              <a:t>Living documentation: Unit tests define unit level functionality.</a:t>
            </a:r>
          </a:p>
          <a:p>
            <a:pPr marL="184414" lvl="1" indent="-97060">
              <a:buFont typeface="Arial" pitchFamily="34" charset="0"/>
              <a:buChar char="•"/>
            </a:pPr>
            <a:r>
              <a:rPr lang="en-US" dirty="0"/>
              <a:t>Design for Test Driven Development: Code is written to meet the criteria of the test.</a:t>
            </a:r>
            <a:endParaRPr lang="en-GB" dirty="0"/>
          </a:p>
          <a:p>
            <a:pPr lvl="1" eaLnBrk="1" hangingPunct="1"/>
            <a:endParaRPr lang="en-US" dirty="0"/>
          </a:p>
          <a:p>
            <a:pPr lvl="1" eaLnBrk="1" hangingPunct="1"/>
            <a:endParaRPr lang="en-US" dirty="0"/>
          </a:p>
          <a:p>
            <a:pPr marL="271767" lvl="1" indent="-87354">
              <a:buFont typeface="Courier New" pitchFamily="49" charset="0"/>
              <a:buChar char="o"/>
            </a:pPr>
            <a:endParaRPr lang="en-GB" dirty="0"/>
          </a:p>
          <a:p>
            <a:pPr lvl="1" eaLnBrk="1" hangingPunct="1"/>
            <a:endParaRPr lang="en-US" dirty="0"/>
          </a:p>
        </p:txBody>
      </p:sp>
      <p:sp>
        <p:nvSpPr>
          <p:cNvPr id="54278"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12"/>
          <p:cNvSpPr>
            <a:spLocks noGrp="1" noChangeArrowheads="1"/>
          </p:cNvSpPr>
          <p:nvPr>
            <p:ph type="sldNum" sz="quarter" idx="5"/>
          </p:nvPr>
        </p:nvSpPr>
        <p:spPr>
          <a:xfrm>
            <a:off x="3970240" y="8829334"/>
            <a:ext cx="3038579" cy="465462"/>
          </a:xfrm>
          <a:prstGeom prst="rect">
            <a:avLst/>
          </a:prstGeom>
          <a:noFill/>
        </p:spPr>
        <p:txBody>
          <a:bodyPr/>
          <a:lstStyle/>
          <a:p>
            <a:fld id="{A9A1DAE2-CC39-4531-BC5A-000AB4EC5B79}" type="slidenum">
              <a:rPr lang="en-US" smtClean="0"/>
              <a:pPr/>
              <a:t>8</a:t>
            </a:fld>
            <a:endParaRPr lang="en-US" dirty="0"/>
          </a:p>
        </p:txBody>
      </p:sp>
      <p:sp>
        <p:nvSpPr>
          <p:cNvPr id="57348" name="Rectangle 4"/>
          <p:cNvSpPr>
            <a:spLocks noGrp="1" noRot="1" noChangeAspect="1" noChangeArrowheads="1" noTextEdit="1"/>
          </p:cNvSpPr>
          <p:nvPr>
            <p:ph type="sldImg"/>
          </p:nvPr>
        </p:nvSpPr>
        <p:spPr>
          <a:ln/>
        </p:spPr>
      </p:sp>
      <p:sp>
        <p:nvSpPr>
          <p:cNvPr id="57349" name="Rectangle 5"/>
          <p:cNvSpPr>
            <a:spLocks noGrp="1" noChangeArrowheads="1"/>
          </p:cNvSpPr>
          <p:nvPr>
            <p:ph type="body" idx="1"/>
          </p:nvPr>
        </p:nvSpPr>
        <p:spPr>
          <a:noFill/>
          <a:ln w="9525"/>
        </p:spPr>
        <p:txBody>
          <a:bodyPr>
            <a:normAutofit/>
          </a:bodyPr>
          <a:lstStyle/>
          <a:p>
            <a:r>
              <a:rPr lang="en-GB" b="1" dirty="0"/>
              <a:t>Faculty Notes:</a:t>
            </a:r>
            <a:endParaRPr lang="en-GB" b="1" dirty="0">
              <a:solidFill>
                <a:srgbClr val="FF0000"/>
              </a:solidFill>
            </a:endParaRPr>
          </a:p>
          <a:p>
            <a:r>
              <a:rPr lang="en-GB" dirty="0"/>
              <a:t>Review the key points per the slide and participant notes.</a:t>
            </a:r>
          </a:p>
          <a:p>
            <a:pPr marL="186355" indent="-93177">
              <a:buFont typeface="Arial" pitchFamily="34" charset="0"/>
              <a:buChar char="•"/>
            </a:pPr>
            <a:r>
              <a:rPr lang="en-GB" dirty="0"/>
              <a:t>You may wish to use the graphic as an analogy: </a:t>
            </a:r>
            <a:r>
              <a:rPr lang="en-US" dirty="0"/>
              <a:t>Unit testing alone does not give full visibility of how the entire system will function. Some issues may be hidden from our eyes.</a:t>
            </a:r>
            <a:endParaRPr lang="en-GB" dirty="0"/>
          </a:p>
          <a:p>
            <a:endParaRPr lang="en-GB" dirty="0"/>
          </a:p>
          <a:p>
            <a:r>
              <a:rPr lang="en-GB" b="1" dirty="0"/>
              <a:t>Participant Notes:</a:t>
            </a:r>
          </a:p>
          <a:p>
            <a:r>
              <a:rPr lang="en-GB" dirty="0"/>
              <a:t>Unit testing is deliberately limited - focusing on individual components.</a:t>
            </a:r>
          </a:p>
          <a:p>
            <a:pPr marL="184414" indent="-97060">
              <a:buFont typeface="Arial" pitchFamily="34" charset="0"/>
              <a:buChar char="•"/>
            </a:pPr>
            <a:r>
              <a:rPr lang="en-US" dirty="0"/>
              <a:t>A functioning unit / component or class does not guarantee functionality for an entire system.</a:t>
            </a:r>
          </a:p>
          <a:p>
            <a:pPr marL="184414" indent="-97060">
              <a:buFont typeface="Arial" pitchFamily="34" charset="0"/>
              <a:buChar char="•"/>
            </a:pPr>
            <a:r>
              <a:rPr lang="en-US" dirty="0"/>
              <a:t>Each input can have a range of values. There is often an infinite number of combinations for potential testing.</a:t>
            </a:r>
          </a:p>
          <a:p>
            <a:pPr marL="184414" indent="-97060">
              <a:buFont typeface="Arial" pitchFamily="34" charset="0"/>
              <a:buChar char="•"/>
            </a:pPr>
            <a:r>
              <a:rPr lang="en-US" dirty="0"/>
              <a:t>Discipline is required to execute and document test execution and associated defects.</a:t>
            </a:r>
          </a:p>
          <a:p>
            <a:pPr marL="184414" indent="-97060">
              <a:buFont typeface="Arial" pitchFamily="34" charset="0"/>
              <a:buChar char="•"/>
            </a:pPr>
            <a:r>
              <a:rPr lang="en-US" dirty="0"/>
              <a:t>When used in conjunction with other software testing techniques  / multiple testing levels the effectiveness is increased.</a:t>
            </a:r>
          </a:p>
        </p:txBody>
      </p:sp>
      <p:sp>
        <p:nvSpPr>
          <p:cNvPr id="57350"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8" name="Footer Placeholder 7"/>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12"/>
          <p:cNvSpPr>
            <a:spLocks noGrp="1" noChangeArrowheads="1"/>
          </p:cNvSpPr>
          <p:nvPr>
            <p:ph type="sldNum" sz="quarter" idx="5"/>
          </p:nvPr>
        </p:nvSpPr>
        <p:spPr>
          <a:xfrm>
            <a:off x="3970240" y="8829334"/>
            <a:ext cx="3038579" cy="465462"/>
          </a:xfrm>
          <a:prstGeom prst="rect">
            <a:avLst/>
          </a:prstGeom>
          <a:noFill/>
        </p:spPr>
        <p:txBody>
          <a:bodyPr/>
          <a:lstStyle/>
          <a:p>
            <a:fld id="{4469AAE0-CEAA-44A9-B629-613FA0571A81}" type="slidenum">
              <a:rPr lang="en-US" smtClean="0"/>
              <a:pPr/>
              <a:t>9</a:t>
            </a:fld>
            <a:endParaRPr lang="en-US" dirty="0"/>
          </a:p>
        </p:txBody>
      </p:sp>
      <p:sp>
        <p:nvSpPr>
          <p:cNvPr id="51204" name="Rectangle 4"/>
          <p:cNvSpPr>
            <a:spLocks noGrp="1" noRot="1" noChangeAspect="1" noChangeArrowheads="1" noTextEdit="1"/>
          </p:cNvSpPr>
          <p:nvPr>
            <p:ph type="sldImg"/>
          </p:nvPr>
        </p:nvSpPr>
        <p:spPr>
          <a:xfrm>
            <a:off x="1181100" y="696913"/>
            <a:ext cx="4389438" cy="3292475"/>
          </a:xfrm>
          <a:ln/>
        </p:spPr>
      </p:sp>
      <p:sp>
        <p:nvSpPr>
          <p:cNvPr id="51205" name="Rectangle 5"/>
          <p:cNvSpPr>
            <a:spLocks noGrp="1" noChangeArrowheads="1"/>
          </p:cNvSpPr>
          <p:nvPr>
            <p:ph type="body" idx="1"/>
          </p:nvPr>
        </p:nvSpPr>
        <p:spPr>
          <a:xfrm>
            <a:off x="701040" y="4114800"/>
            <a:ext cx="5608320" cy="4857750"/>
          </a:xfrm>
          <a:noFill/>
          <a:ln w="9525"/>
        </p:spPr>
        <p:txBody>
          <a:bodyPr>
            <a:normAutofit/>
          </a:bodyPr>
          <a:lstStyle/>
          <a:p>
            <a:r>
              <a:rPr lang="en-GB" b="1" dirty="0"/>
              <a:t>Faculty Notes:</a:t>
            </a:r>
          </a:p>
          <a:p>
            <a:pPr marL="0" lvl="1"/>
            <a:r>
              <a:rPr lang="en-GB" dirty="0"/>
              <a:t>Review the key points per the slide and participant notes.</a:t>
            </a:r>
          </a:p>
          <a:p>
            <a:pPr marL="0" lvl="1"/>
            <a:r>
              <a:rPr lang="en-GB" dirty="0"/>
              <a:t>Use the code example in the participant notes to walk through some or all of the following options:</a:t>
            </a:r>
          </a:p>
          <a:p>
            <a:pPr marL="184414" indent="-97060">
              <a:buFont typeface="Arial" pitchFamily="34" charset="0"/>
              <a:buChar char="•"/>
            </a:pPr>
            <a:r>
              <a:rPr lang="en-US" dirty="0"/>
              <a:t>den is 0.0</a:t>
            </a:r>
          </a:p>
          <a:p>
            <a:pPr marL="184414" indent="-97060">
              <a:buFont typeface="Arial" pitchFamily="34" charset="0"/>
              <a:buChar char="•"/>
            </a:pPr>
            <a:r>
              <a:rPr lang="en-US" dirty="0"/>
              <a:t>den is a float</a:t>
            </a:r>
          </a:p>
          <a:p>
            <a:pPr marL="184414" indent="-97060">
              <a:buFont typeface="Arial" pitchFamily="34" charset="0"/>
              <a:buChar char="•"/>
            </a:pPr>
            <a:r>
              <a:rPr lang="en-US" dirty="0"/>
              <a:t>den was declared but never assigned a value</a:t>
            </a:r>
          </a:p>
          <a:p>
            <a:pPr marL="184414" indent="-97060">
              <a:buFont typeface="Arial" pitchFamily="34" charset="0"/>
              <a:buChar char="•"/>
            </a:pPr>
            <a:r>
              <a:rPr lang="en-US" dirty="0"/>
              <a:t>num is an integer</a:t>
            </a:r>
          </a:p>
          <a:p>
            <a:pPr marL="184414" indent="-97060">
              <a:buFont typeface="Arial" pitchFamily="34" charset="0"/>
              <a:buChar char="•"/>
            </a:pPr>
            <a:r>
              <a:rPr lang="en-US" dirty="0"/>
              <a:t>num is a string version of a number</a:t>
            </a:r>
          </a:p>
          <a:p>
            <a:endParaRPr lang="en-GB" b="1" dirty="0"/>
          </a:p>
          <a:p>
            <a:r>
              <a:rPr lang="en-GB" b="1" dirty="0"/>
              <a:t>Participant Notes:</a:t>
            </a:r>
            <a:endParaRPr lang="en-US" dirty="0"/>
          </a:p>
          <a:p>
            <a:r>
              <a:rPr lang="en-US" dirty="0"/>
              <a:t>Similar to the way roadways, highways, and freeways help drivers cover large areas, unit test looks to cover all the source code. </a:t>
            </a:r>
            <a:br>
              <a:rPr lang="en-US" dirty="0"/>
            </a:br>
            <a:r>
              <a:rPr lang="en-US" dirty="0"/>
              <a:t>Given the number of possible inputs and potential code complexity this can be a difficult if not impossible assignment.</a:t>
            </a:r>
          </a:p>
          <a:p>
            <a:pPr marL="184414" indent="-97060">
              <a:buFont typeface="Arial" pitchFamily="34" charset="0"/>
              <a:buChar char="•"/>
            </a:pPr>
            <a:r>
              <a:rPr lang="en-US" dirty="0"/>
              <a:t>Test condition coverage examines ways to be more efficient in the attainment of this goal.</a:t>
            </a:r>
          </a:p>
          <a:p>
            <a:pPr marL="184414" indent="-97060">
              <a:buFont typeface="Arial" pitchFamily="34" charset="0"/>
              <a:buChar char="•"/>
            </a:pPr>
            <a:r>
              <a:rPr lang="en-US" dirty="0"/>
              <a:t>Unit Test Conditions should be developed to cover:</a:t>
            </a:r>
          </a:p>
          <a:p>
            <a:pPr marL="271767" lvl="1" indent="-87354">
              <a:buFont typeface="Courier New" pitchFamily="49" charset="0"/>
              <a:buChar char="o"/>
            </a:pPr>
            <a:r>
              <a:rPr lang="en-US" dirty="0"/>
              <a:t>Statements – execution of a single statement or set of statements.</a:t>
            </a:r>
          </a:p>
          <a:p>
            <a:pPr marL="271767" lvl="1" indent="-87354">
              <a:buFont typeface="Courier New" pitchFamily="49" charset="0"/>
              <a:buChar char="o"/>
            </a:pPr>
            <a:r>
              <a:rPr lang="en-US" dirty="0"/>
              <a:t>Branches  - execution of a set of conditions.</a:t>
            </a:r>
          </a:p>
          <a:p>
            <a:pPr marL="270214" lvl="2"/>
            <a:r>
              <a:rPr lang="en-US" dirty="0"/>
              <a:t>Execution produces one of two boolean results: TRUE or FALSE</a:t>
            </a:r>
          </a:p>
          <a:p>
            <a:pPr marL="271767" lvl="1" indent="-87354">
              <a:buFont typeface="Courier New" pitchFamily="49" charset="0"/>
              <a:buChar char="o"/>
            </a:pPr>
            <a:r>
              <a:rPr lang="en-US" dirty="0"/>
              <a:t>Conditions – execution of a series of one or more conditions.</a:t>
            </a:r>
          </a:p>
          <a:p>
            <a:pPr>
              <a:spcBef>
                <a:spcPts val="611"/>
              </a:spcBef>
            </a:pPr>
            <a:r>
              <a:rPr lang="en-US" dirty="0"/>
              <a:t>Using the code sample below, think of possible test conditions:</a:t>
            </a:r>
          </a:p>
          <a:p>
            <a:pPr lvl="1"/>
            <a:r>
              <a:rPr lang="en-US" dirty="0"/>
              <a:t>   private double divideTwoNumbers(double num, double den) {</a:t>
            </a:r>
          </a:p>
          <a:p>
            <a:pPr lvl="1"/>
            <a:r>
              <a:rPr lang="en-US" dirty="0"/>
              <a:t>           double result;</a:t>
            </a:r>
          </a:p>
          <a:p>
            <a:pPr lvl="1"/>
            <a:r>
              <a:rPr lang="en-US" dirty="0"/>
              <a:t>           result = num/den;</a:t>
            </a:r>
          </a:p>
          <a:p>
            <a:pPr lvl="1"/>
            <a:r>
              <a:rPr lang="en-US" dirty="0"/>
              <a:t>           return (result);</a:t>
            </a:r>
          </a:p>
          <a:p>
            <a:pPr lvl="1"/>
            <a:r>
              <a:rPr lang="en-US" dirty="0"/>
              <a:t>   }</a:t>
            </a:r>
          </a:p>
        </p:txBody>
      </p:sp>
      <p:sp>
        <p:nvSpPr>
          <p:cNvPr id="51206" name="Rectangle 9"/>
          <p:cNvSpPr>
            <a:spLocks noGrp="1" noChangeArrowheads="1"/>
          </p:cNvSpPr>
          <p:nvPr>
            <p:ph type="hdr" sz="quarter"/>
          </p:nvPr>
        </p:nvSpPr>
        <p:spPr>
          <a:xfrm>
            <a:off x="-1"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2"/>
          <p:cNvSpPr>
            <a:spLocks noGrp="1" noChangeArrowheads="1"/>
          </p:cNvSpPr>
          <p:nvPr>
            <p:ph type="sldNum" sz="quarter" idx="5"/>
          </p:nvPr>
        </p:nvSpPr>
        <p:spPr>
          <a:xfrm>
            <a:off x="3970240" y="8829334"/>
            <a:ext cx="3038579" cy="465462"/>
          </a:xfrm>
          <a:prstGeom prst="rect">
            <a:avLst/>
          </a:prstGeom>
          <a:noFill/>
        </p:spPr>
        <p:txBody>
          <a:bodyPr/>
          <a:lstStyle/>
          <a:p>
            <a:fld id="{118077EF-7CA8-4FC2-ABB1-3EC8771A573D}" type="slidenum">
              <a:rPr lang="en-US" smtClean="0"/>
              <a:pPr/>
              <a:t>10</a:t>
            </a:fld>
            <a:endParaRPr lang="en-US" dirty="0"/>
          </a:p>
        </p:txBody>
      </p:sp>
      <p:sp>
        <p:nvSpPr>
          <p:cNvPr id="59396" name="Rectangle 4"/>
          <p:cNvSpPr>
            <a:spLocks noGrp="1" noRot="1" noChangeAspect="1" noChangeArrowheads="1" noTextEdit="1"/>
          </p:cNvSpPr>
          <p:nvPr>
            <p:ph type="sldImg"/>
          </p:nvPr>
        </p:nvSpPr>
        <p:spPr>
          <a:ln/>
        </p:spPr>
      </p:sp>
      <p:sp>
        <p:nvSpPr>
          <p:cNvPr id="59397" name="Rectangle 5"/>
          <p:cNvSpPr>
            <a:spLocks noGrp="1" noChangeArrowheads="1"/>
          </p:cNvSpPr>
          <p:nvPr>
            <p:ph type="body" idx="1"/>
          </p:nvPr>
        </p:nvSpPr>
        <p:spPr>
          <a:noFill/>
          <a:ln w="9525"/>
        </p:spPr>
        <p:txBody>
          <a:bodyPr/>
          <a:lstStyle/>
          <a:p>
            <a:r>
              <a:rPr lang="en-GB" b="1" dirty="0"/>
              <a:t>Faculty Notes:</a:t>
            </a:r>
            <a:endParaRPr lang="en-GB" b="1" dirty="0">
              <a:solidFill>
                <a:srgbClr val="FF0000"/>
              </a:solidFill>
            </a:endParaRPr>
          </a:p>
          <a:p>
            <a:r>
              <a:rPr lang="en-GB" dirty="0"/>
              <a:t>Review the key points per the slide and participant notes.</a:t>
            </a:r>
          </a:p>
          <a:p>
            <a:endParaRPr lang="en-GB" dirty="0"/>
          </a:p>
          <a:p>
            <a:r>
              <a:rPr lang="en-GB" b="1" dirty="0"/>
              <a:t>Participant Notes:</a:t>
            </a:r>
          </a:p>
          <a:p>
            <a:pPr marL="0" lvl="1"/>
            <a:r>
              <a:rPr lang="en-US" dirty="0"/>
              <a:t>Unit Test conditions should be developed to ensure that executable statements are exercised at least once. </a:t>
            </a:r>
          </a:p>
          <a:p>
            <a:pPr marL="184414" lvl="1" indent="-97060">
              <a:buFont typeface="Arial" pitchFamily="34" charset="0"/>
              <a:buChar char="•"/>
            </a:pPr>
            <a:r>
              <a:rPr lang="en-US" dirty="0"/>
              <a:t>No code lines are missed in statement coverage testing.</a:t>
            </a:r>
          </a:p>
          <a:p>
            <a:pPr marL="184414" lvl="1" indent="-97060">
              <a:buFont typeface="Arial" pitchFamily="34" charset="0"/>
              <a:buChar char="•"/>
            </a:pPr>
            <a:r>
              <a:rPr lang="en-US" dirty="0"/>
              <a:t>Statement coverage is necessary but not a sufficient test.</a:t>
            </a:r>
          </a:p>
          <a:p>
            <a:pPr marL="184414" lvl="1" indent="-97060">
              <a:buFont typeface="Arial" pitchFamily="34" charset="0"/>
              <a:buChar char="•"/>
            </a:pPr>
            <a:r>
              <a:rPr lang="en-US" dirty="0"/>
              <a:t>Statement coverage does NOT:</a:t>
            </a:r>
          </a:p>
          <a:p>
            <a:pPr marL="270214" lvl="1" indent="-83860">
              <a:buFont typeface="Courier New" pitchFamily="49" charset="0"/>
              <a:buChar char="o"/>
            </a:pPr>
            <a:r>
              <a:rPr lang="en-US" dirty="0"/>
              <a:t> Test correctness of control logic</a:t>
            </a:r>
          </a:p>
          <a:p>
            <a:pPr marL="270214" lvl="1" indent="-83860">
              <a:buFont typeface="Courier New" pitchFamily="49" charset="0"/>
              <a:buChar char="o"/>
            </a:pPr>
            <a:r>
              <a:rPr lang="en-US" dirty="0"/>
              <a:t> </a:t>
            </a:r>
            <a:r>
              <a:rPr lang="en-US" baseline="0" dirty="0"/>
              <a:t>Test all code branches.</a:t>
            </a:r>
          </a:p>
          <a:p>
            <a:pPr marL="363392" lvl="2" indent="-83860">
              <a:buFont typeface="Arial" pitchFamily="34" charset="0"/>
              <a:buChar char="•"/>
            </a:pPr>
            <a:r>
              <a:rPr lang="en-US" baseline="0" dirty="0"/>
              <a:t> </a:t>
            </a:r>
            <a:r>
              <a:rPr lang="en-US" dirty="0"/>
              <a:t>T</a:t>
            </a:r>
            <a:r>
              <a:rPr lang="en-US" baseline="0" dirty="0"/>
              <a:t>esting X+Y</a:t>
            </a:r>
            <a:r>
              <a:rPr lang="en-US" dirty="0"/>
              <a:t>&gt; 100 and X&gt;50 provides 100% statement execution without testing X+Y&lt;=100 or X&lt;=50.</a:t>
            </a:r>
            <a:endParaRPr lang="en-US" baseline="0" dirty="0"/>
          </a:p>
          <a:p>
            <a:pPr marL="184414" lvl="1" indent="-97060">
              <a:buFont typeface="Arial" pitchFamily="34" charset="0"/>
              <a:buChar char="•"/>
            </a:pPr>
            <a:r>
              <a:rPr lang="en-US" dirty="0"/>
              <a:t>Stronger, more effective tests are needed for control logic and branch coverage.</a:t>
            </a:r>
          </a:p>
        </p:txBody>
      </p:sp>
      <p:sp>
        <p:nvSpPr>
          <p:cNvPr id="59398" name="Rectangle 9"/>
          <p:cNvSpPr>
            <a:spLocks noGrp="1" noChangeArrowheads="1"/>
          </p:cNvSpPr>
          <p:nvPr>
            <p:ph type="hdr" sz="quarter"/>
          </p:nvPr>
        </p:nvSpPr>
        <p:spPr>
          <a:xfrm>
            <a:off x="0" y="1"/>
            <a:ext cx="3738880" cy="465462"/>
          </a:xfrm>
          <a:prstGeom prst="rect">
            <a:avLst/>
          </a:prstGeom>
          <a:noFill/>
        </p:spPr>
        <p:txBody>
          <a:bodyPr/>
          <a:lstStyle/>
          <a:p>
            <a:r>
              <a:rPr lang="fi-FI"/>
              <a:t>ADF 2.0 Java: Unit Testing</a:t>
            </a:r>
            <a:endParaRPr lang="en-US" dirty="0"/>
          </a:p>
        </p:txBody>
      </p:sp>
      <p:sp>
        <p:nvSpPr>
          <p:cNvPr id="7" name="Footer Placeholder 6"/>
          <p:cNvSpPr>
            <a:spLocks noGrp="1"/>
          </p:cNvSpPr>
          <p:nvPr>
            <p:ph type="ftr" sz="quarter" idx="10"/>
          </p:nvPr>
        </p:nvSpPr>
        <p:spPr/>
        <p:txBody>
          <a:bodyPr/>
          <a:lstStyle/>
          <a:p>
            <a:r>
              <a:rPr lang="en-GB" dirty="0"/>
              <a:t>Copyright © Accenture 2012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14600" y="4641812"/>
            <a:ext cx="5597434" cy="896840"/>
          </a:xfrm>
        </p:spPr>
        <p:txBody>
          <a:bodyPr anchor="t">
            <a:normAutofit/>
          </a:bodyPr>
          <a:lstStyle>
            <a:lvl1pPr algn="l">
              <a:defRPr sz="2800" baseline="0">
                <a:solidFill>
                  <a:schemeClr val="bg1"/>
                </a:solidFill>
                <a:latin typeface="Arial" pitchFamily="34" charset="0"/>
                <a:cs typeface="Arial" pitchFamily="34" charset="0"/>
              </a:defRPr>
            </a:lvl1pPr>
          </a:lstStyle>
          <a:p>
            <a:r>
              <a:rPr lang="en-US" dirty="0"/>
              <a:t>Title: can span up to two lines and uses this font color (28pt)</a:t>
            </a:r>
            <a:endParaRPr lang="en-GB" dirty="0"/>
          </a:p>
        </p:txBody>
      </p:sp>
      <p:sp>
        <p:nvSpPr>
          <p:cNvPr id="15" name="Text Box 111"/>
          <p:cNvSpPr txBox="1">
            <a:spLocks noChangeArrowheads="1"/>
          </p:cNvSpPr>
          <p:nvPr userDrawn="1"/>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a:solidFill>
                  <a:schemeClr val="bg1"/>
                </a:solidFill>
                <a:latin typeface="Arial" pitchFamily="34" charset="0"/>
                <a:cs typeface="Arial" pitchFamily="34" charset="0"/>
              </a:rPr>
              <a:t>Copyright © 2012 Accenture  All Rights Reserved. Accenture, its logo, and High Performance Delivered are trademarks of Accenture.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Module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Module Objectives</a:t>
            </a:r>
            <a:endParaRPr lang="en-GB" dirty="0"/>
          </a:p>
        </p:txBody>
      </p:sp>
      <p:sp>
        <p:nvSpPr>
          <p:cNvPr id="3" name="Content Placeholder 2"/>
          <p:cNvSpPr>
            <a:spLocks noGrp="1"/>
          </p:cNvSpPr>
          <p:nvPr>
            <p:ph idx="1" hasCustomPrompt="1"/>
          </p:nvPr>
        </p:nvSpPr>
        <p:spPr>
          <a:xfrm>
            <a:off x="457200" y="1643047"/>
            <a:ext cx="5743575"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
        <p:nvSpPr>
          <p:cNvPr id="7" name="Text Placeholder 6"/>
          <p:cNvSpPr>
            <a:spLocks noGrp="1"/>
          </p:cNvSpPr>
          <p:nvPr>
            <p:ph type="body" sz="quarter" idx="10" hasCustomPrompt="1"/>
          </p:nvPr>
        </p:nvSpPr>
        <p:spPr>
          <a:xfrm>
            <a:off x="457200" y="1209675"/>
            <a:ext cx="8229600" cy="390525"/>
          </a:xfrm>
        </p:spPr>
        <p:txBody>
          <a:bodyPr/>
          <a:lstStyle/>
          <a:p>
            <a:pPr lvl="0"/>
            <a:r>
              <a:rPr lang="en-US" dirty="0"/>
              <a:t>At the end of this module, participants will be able to:</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Agenda</a:t>
            </a:r>
            <a:endParaRPr lang="en-GB" dirty="0"/>
          </a:p>
        </p:txBody>
      </p:sp>
      <p:sp>
        <p:nvSpPr>
          <p:cNvPr id="3" name="Content Placeholder 2"/>
          <p:cNvSpPr>
            <a:spLocks noGrp="1"/>
          </p:cNvSpPr>
          <p:nvPr>
            <p:ph idx="1" hasCustomPrompt="1"/>
          </p:nvPr>
        </p:nvSpPr>
        <p:spPr>
          <a:xfrm>
            <a:off x="457200" y="16462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
        <p:nvSpPr>
          <p:cNvPr id="7" name="Text Placeholder 6"/>
          <p:cNvSpPr>
            <a:spLocks noGrp="1"/>
          </p:cNvSpPr>
          <p:nvPr>
            <p:ph type="body" sz="quarter" idx="10" hasCustomPrompt="1"/>
          </p:nvPr>
        </p:nvSpPr>
        <p:spPr>
          <a:xfrm>
            <a:off x="444500" y="1193800"/>
            <a:ext cx="8280400" cy="482600"/>
          </a:xfrm>
        </p:spPr>
        <p:txBody>
          <a:bodyPr/>
          <a:lstStyle/>
          <a:p>
            <a:pPr marL="0" lvl="1" indent="0">
              <a:buNone/>
            </a:pPr>
            <a:r>
              <a:rPr lang="en-US" dirty="0"/>
              <a:t>This module will cover the following topics: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Group Activi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baseline="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Activity Debrie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de Activi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Module 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6" name="Title 5"/>
          <p:cNvSpPr>
            <a:spLocks noGrp="1"/>
          </p:cNvSpPr>
          <p:nvPr userDrawn="1">
            <p:ph type="title"/>
          </p:nvPr>
        </p:nvSpPr>
        <p:spPr>
          <a:xfrm>
            <a:off x="457200" y="127000"/>
            <a:ext cx="8229600" cy="928670"/>
          </a:xfrm>
        </p:spPr>
        <p:txBody>
          <a:bodyPr/>
          <a:lstStyle/>
          <a:p>
            <a:pPr algn="ctr"/>
            <a:r>
              <a:rPr lang="en-US" sz="3200" dirty="0">
                <a:solidFill>
                  <a:schemeClr val="bg1"/>
                </a:solidFill>
              </a:rPr>
              <a:t>Questions and Comments</a:t>
            </a:r>
          </a:p>
        </p:txBody>
      </p:sp>
      <p:sp>
        <p:nvSpPr>
          <p:cNvPr id="7" name="Text Box 111"/>
          <p:cNvSpPr txBox="1">
            <a:spLocks noChangeArrowheads="1"/>
          </p:cNvSpPr>
          <p:nvPr userDrawn="1"/>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a:solidFill>
                  <a:schemeClr val="bg1"/>
                </a:solidFill>
                <a:latin typeface="Arial" pitchFamily="34" charset="0"/>
                <a:cs typeface="Arial" pitchFamily="34" charset="0"/>
              </a:rPr>
              <a:t>Copyright © 2012 Accenture  All Rights Reserved.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See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extLst>
      <p:ext uri="{BB962C8B-B14F-4D97-AF65-F5344CB8AC3E}">
        <p14:creationId xmlns:p14="http://schemas.microsoft.com/office/powerpoint/2010/main" val="1655970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Solutio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extLst>
      <p:ext uri="{BB962C8B-B14F-4D97-AF65-F5344CB8AC3E}">
        <p14:creationId xmlns:p14="http://schemas.microsoft.com/office/powerpoint/2010/main" val="245195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8229600"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ry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extLst>
      <p:ext uri="{BB962C8B-B14F-4D97-AF65-F5344CB8AC3E}">
        <p14:creationId xmlns:p14="http://schemas.microsoft.com/office/powerpoint/2010/main" val="383084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Portrait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 with Portrait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920240"/>
            <a:ext cx="5597371" cy="3820145"/>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
        <p:nvSpPr>
          <p:cNvPr id="9" name="Text Placeholder 8"/>
          <p:cNvSpPr>
            <a:spLocks noGrp="1"/>
          </p:cNvSpPr>
          <p:nvPr>
            <p:ph type="body" sz="quarter" idx="11"/>
          </p:nvPr>
        </p:nvSpPr>
        <p:spPr>
          <a:xfrm>
            <a:off x="473075" y="1219200"/>
            <a:ext cx="8259763" cy="563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Checkpoint Ques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heckpoint Question N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999622"/>
            <a:ext cx="5597371" cy="37407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
        <p:nvSpPr>
          <p:cNvPr id="7" name="Content Placeholder 6"/>
          <p:cNvSpPr>
            <a:spLocks noGrp="1"/>
          </p:cNvSpPr>
          <p:nvPr>
            <p:ph sz="quarter" idx="10"/>
          </p:nvPr>
        </p:nvSpPr>
        <p:spPr>
          <a:xfrm>
            <a:off x="462223" y="1245996"/>
            <a:ext cx="7867389" cy="7442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page Image">
    <p:spTree>
      <p:nvGrpSpPr>
        <p:cNvPr id="1" name=""/>
        <p:cNvGrpSpPr/>
        <p:nvPr/>
      </p:nvGrpSpPr>
      <p:grpSpPr>
        <a:xfrm>
          <a:off x="0" y="0"/>
          <a:ext cx="0" cy="0"/>
          <a:chOff x="0" y="0"/>
          <a:chExt cx="0" cy="0"/>
        </a:xfrm>
      </p:grpSpPr>
      <p:sp>
        <p:nvSpPr>
          <p:cNvPr id="3" name="Rectangle 2"/>
          <p:cNvSpPr/>
          <p:nvPr userDrawn="1"/>
        </p:nvSpPr>
        <p:spPr>
          <a:xfrm>
            <a:off x="0" y="0"/>
            <a:ext cx="9144000" cy="1757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Picture Placeholder 5"/>
          <p:cNvSpPr>
            <a:spLocks noGrp="1"/>
          </p:cNvSpPr>
          <p:nvPr>
            <p:ph type="pic" sz="quarter" idx="10"/>
          </p:nvPr>
        </p:nvSpPr>
        <p:spPr>
          <a:xfrm>
            <a:off x="0" y="0"/>
            <a:ext cx="9144000" cy="6858000"/>
          </a:xfrm>
        </p:spPr>
        <p:txBody>
          <a:bodyPr anchor="ctr" anchorCtr="1"/>
          <a:lstStyle/>
          <a:p>
            <a:endParaRPr lang="en-US" dirty="0"/>
          </a:p>
        </p:txBody>
      </p:sp>
      <p:sp>
        <p:nvSpPr>
          <p:cNvPr id="4" name="TextBox 3"/>
          <p:cNvSpPr txBox="1"/>
          <p:nvPr userDrawn="1"/>
        </p:nvSpPr>
        <p:spPr>
          <a:xfrm>
            <a:off x="1118410" y="2242799"/>
            <a:ext cx="7003520" cy="2308324"/>
          </a:xfrm>
          <a:prstGeom prst="rect">
            <a:avLst/>
          </a:prstGeom>
          <a:noFill/>
        </p:spPr>
        <p:txBody>
          <a:bodyPr wrap="none" rtlCol="0">
            <a:spAutoFit/>
          </a:bodyPr>
          <a:lstStyle/>
          <a:p>
            <a:r>
              <a:rPr lang="en-GB" dirty="0">
                <a:solidFill>
                  <a:srgbClr val="FF0000"/>
                </a:solidFill>
              </a:rPr>
              <a:t>[Full-page</a:t>
            </a:r>
            <a:r>
              <a:rPr lang="en-GB" baseline="0" dirty="0">
                <a:solidFill>
                  <a:srgbClr val="FF0000"/>
                </a:solidFill>
              </a:rPr>
              <a:t> image: Size: 19.05cm x 25.4cm, Position: 0,0]</a:t>
            </a:r>
          </a:p>
          <a:p>
            <a:endParaRPr lang="en-GB" baseline="0" dirty="0">
              <a:solidFill>
                <a:srgbClr val="FF0000"/>
              </a:solidFill>
            </a:endParaRPr>
          </a:p>
          <a:p>
            <a:r>
              <a:rPr lang="en-GB" baseline="0" dirty="0">
                <a:solidFill>
                  <a:srgbClr val="FF0000"/>
                </a:solidFill>
              </a:rPr>
              <a:t>[Adjust title, content, page number and copyright notice</a:t>
            </a:r>
            <a:br>
              <a:rPr lang="en-GB" baseline="0" dirty="0">
                <a:solidFill>
                  <a:srgbClr val="FF0000"/>
                </a:solidFill>
              </a:rPr>
            </a:br>
            <a:r>
              <a:rPr lang="en-US" baseline="0" noProof="0" dirty="0">
                <a:solidFill>
                  <a:srgbClr val="FF0000"/>
                </a:solidFill>
              </a:rPr>
              <a:t>color</a:t>
            </a:r>
            <a:r>
              <a:rPr lang="en-GB" baseline="0" dirty="0">
                <a:solidFill>
                  <a:srgbClr val="FF0000"/>
                </a:solidFill>
              </a:rPr>
              <a:t> to suit the image. </a:t>
            </a:r>
          </a:p>
          <a:p>
            <a:endParaRPr lang="en-GB" baseline="0" dirty="0">
              <a:solidFill>
                <a:srgbClr val="FF0000"/>
              </a:solidFill>
            </a:endParaRPr>
          </a:p>
          <a:p>
            <a:r>
              <a:rPr lang="en-GB" baseline="0" dirty="0">
                <a:solidFill>
                  <a:srgbClr val="FF0000"/>
                </a:solidFill>
              </a:rPr>
              <a:t>Move title and content text to suit the image.</a:t>
            </a:r>
          </a:p>
          <a:p>
            <a:endParaRPr lang="en-GB" baseline="0" dirty="0">
              <a:solidFill>
                <a:srgbClr val="FF0000"/>
              </a:solidFill>
            </a:endParaRPr>
          </a:p>
          <a:p>
            <a:r>
              <a:rPr lang="en-GB" baseline="0" dirty="0">
                <a:solidFill>
                  <a:srgbClr val="FF0000"/>
                </a:solidFill>
              </a:rPr>
              <a:t>Try to select images with large areas of flat (uniformly dark/light) colour.]</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alf-page Imag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3611483"/>
            <a:ext cx="8229600" cy="2238925"/>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
        <p:nvSpPr>
          <p:cNvPr id="7" name="Title 2"/>
          <p:cNvSpPr>
            <a:spLocks noGrp="1"/>
          </p:cNvSpPr>
          <p:nvPr userDrawn="1">
            <p:ph type="title"/>
          </p:nvPr>
        </p:nvSpPr>
        <p:spPr>
          <a:xfrm>
            <a:off x="457200" y="2461200"/>
            <a:ext cx="8229600" cy="868362"/>
          </a:xfrm>
        </p:spPr>
        <p:txBody>
          <a:bodyPr/>
          <a:lstStyle>
            <a:lvl1pPr>
              <a:defRPr>
                <a:solidFill>
                  <a:srgbClr val="003344"/>
                </a:solidFill>
              </a:defRPr>
            </a:lvl1pPr>
          </a:lstStyle>
          <a:p>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214453"/>
            <a:ext cx="4038600" cy="4525963"/>
          </a:xfrm>
        </p:spPr>
        <p:txBody>
          <a:bodyPr/>
          <a:lstStyle>
            <a:lvl1pPr marL="0" indent="0">
              <a:defRPr sz="2400" baseline="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Slide copy uses this color (24pt)</a:t>
            </a:r>
          </a:p>
          <a:p>
            <a:pPr lvl="1"/>
            <a:r>
              <a:rPr lang="en-US" dirty="0"/>
              <a:t>First level (22pt)</a:t>
            </a:r>
          </a:p>
          <a:p>
            <a:pPr lvl="2"/>
            <a:r>
              <a:rPr lang="en-US" dirty="0"/>
              <a:t>Second level (20pt)</a:t>
            </a:r>
          </a:p>
          <a:p>
            <a:pPr lvl="3"/>
            <a:r>
              <a:rPr lang="en-US" dirty="0"/>
              <a:t>Third level (18pt)</a:t>
            </a:r>
          </a:p>
          <a:p>
            <a:pPr lvl="4"/>
            <a:r>
              <a:rPr lang="en-US" dirty="0"/>
              <a:t>Fourth level (16pt)</a:t>
            </a:r>
            <a:endParaRPr lang="en-GB" dirty="0"/>
          </a:p>
        </p:txBody>
      </p:sp>
      <p:sp>
        <p:nvSpPr>
          <p:cNvPr id="4" name="Content Placeholder 3"/>
          <p:cNvSpPr>
            <a:spLocks noGrp="1"/>
          </p:cNvSpPr>
          <p:nvPr>
            <p:ph sz="half" idx="2" hasCustomPrompt="1"/>
          </p:nvPr>
        </p:nvSpPr>
        <p:spPr>
          <a:xfrm>
            <a:off x="4648200" y="1214453"/>
            <a:ext cx="4038600" cy="4525963"/>
          </a:xfrm>
        </p:spPr>
        <p:txBody>
          <a:bodyPr/>
          <a:lstStyle>
            <a:lvl1pPr marL="0" indent="0">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Slide copy uses this color (24pt)</a:t>
            </a:r>
          </a:p>
          <a:p>
            <a:pPr lvl="1"/>
            <a:r>
              <a:rPr lang="en-US" dirty="0"/>
              <a:t>First level (22pt)</a:t>
            </a:r>
          </a:p>
          <a:p>
            <a:pPr lvl="2"/>
            <a:r>
              <a:rPr lang="en-US" dirty="0"/>
              <a:t>Second level (20pt)</a:t>
            </a:r>
          </a:p>
          <a:p>
            <a:pPr lvl="3"/>
            <a:r>
              <a:rPr lang="en-US" dirty="0"/>
              <a:t>Third level (18pt)</a:t>
            </a:r>
          </a:p>
          <a:p>
            <a:pPr lvl="4"/>
            <a:r>
              <a:rPr lang="en-US" dirty="0"/>
              <a:t>Fourth level (16pt)</a:t>
            </a:r>
            <a:endParaRPr lang="en-GB" dirty="0"/>
          </a:p>
        </p:txBody>
      </p:sp>
      <p:sp>
        <p:nvSpPr>
          <p:cNvPr id="6" name="Title 1"/>
          <p:cNvSpPr>
            <a:spLocks noGrp="1"/>
          </p:cNvSpPr>
          <p:nvPr>
            <p:ph type="title" hasCustomPrompt="1"/>
          </p:nvPr>
        </p:nvSpPr>
        <p:spPr>
          <a:xfrm>
            <a:off x="457200" y="185738"/>
            <a:ext cx="8229600" cy="868362"/>
          </a:xfrm>
        </p:spPr>
        <p:txBody>
          <a:bodyPr>
            <a:noAutofit/>
          </a:bodyPr>
          <a:lstStyle>
            <a:lvl1pPr>
              <a:defRPr sz="2800"/>
            </a:lvl1pPr>
          </a:lstStyle>
          <a:p>
            <a:r>
              <a:rPr lang="en-US" sz="2800" dirty="0"/>
              <a:t>[Content Slide - Insert Slide Title]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7000"/>
            <a:ext cx="8229600" cy="928670"/>
          </a:xfrm>
          <a:prstGeom prst="rect">
            <a:avLst/>
          </a:prstGeom>
        </p:spPr>
        <p:txBody>
          <a:bodyPr vert="horz" lIns="0" tIns="0" rIns="0" bIns="0" rtlCol="0" anchor="b" anchorCtr="0">
            <a:normAutofit/>
          </a:bodyPr>
          <a:lstStyle/>
          <a:p>
            <a:r>
              <a:rPr lang="en-US" dirty="0"/>
              <a:t>Slide title: uses this font color (28pt)</a:t>
            </a:r>
            <a:endParaRPr lang="en-GB" dirty="0"/>
          </a:p>
        </p:txBody>
      </p:sp>
      <p:sp>
        <p:nvSpPr>
          <p:cNvPr id="3" name="Text Placeholder 2"/>
          <p:cNvSpPr>
            <a:spLocks noGrp="1"/>
          </p:cNvSpPr>
          <p:nvPr>
            <p:ph type="body" idx="1"/>
          </p:nvPr>
        </p:nvSpPr>
        <p:spPr>
          <a:xfrm>
            <a:off x="457200" y="1213200"/>
            <a:ext cx="8229600" cy="4525963"/>
          </a:xfrm>
          <a:prstGeom prst="rect">
            <a:avLst/>
          </a:prstGeom>
        </p:spPr>
        <p:txBody>
          <a:bodyPr vert="horz" lIns="0" tIns="0" rIns="0" bIns="0" rtlCol="0">
            <a:normAutofit/>
          </a:body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90" r:id="rId4"/>
    <p:sldLayoutId id="2147483672" r:id="rId5"/>
    <p:sldLayoutId id="2147483691" r:id="rId6"/>
    <p:sldLayoutId id="2147483655" r:id="rId7"/>
    <p:sldLayoutId id="2147483658" r:id="rId8"/>
    <p:sldLayoutId id="2147483652" r:id="rId9"/>
    <p:sldLayoutId id="2147483677" r:id="rId10"/>
    <p:sldLayoutId id="2147483661" r:id="rId11"/>
    <p:sldLayoutId id="2147483689" r:id="rId12"/>
    <p:sldLayoutId id="2147483664" r:id="rId13"/>
    <p:sldLayoutId id="2147483676" r:id="rId14"/>
    <p:sldLayoutId id="2147483666" r:id="rId15"/>
    <p:sldLayoutId id="2147483668" r:id="rId16"/>
    <p:sldLayoutId id="2147483671" r:id="rId17"/>
    <p:sldLayoutId id="2147483692" r:id="rId18"/>
    <p:sldLayoutId id="2147483693" r:id="rId19"/>
    <p:sldLayoutId id="2147483694" r:id="rId20"/>
  </p:sldLayoutIdLst>
  <p:hf hdr="0" ftr="0" dt="0"/>
  <p:txStyles>
    <p:titleStyle>
      <a:lvl1pPr algn="l" defTabSz="914400" rtl="0" eaLnBrk="1" latinLnBrk="0" hangingPunct="1">
        <a:spcBef>
          <a:spcPct val="0"/>
        </a:spcBef>
        <a:buNone/>
        <a:defRPr sz="2800" kern="1200" baseline="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4.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20.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tags" Target="../tags/tag2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8.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8.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0.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0.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0.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0.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0.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0.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0.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0.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0.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0.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0.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0.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9.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9.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9.xml"/><Relationship Id="rId1" Type="http://schemas.openxmlformats.org/officeDocument/2006/relationships/tags" Target="../tags/tag4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9.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6.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0858-C7CF-4274-B105-10DBBA809F3B}"/>
              </a:ext>
            </a:extLst>
          </p:cNvPr>
          <p:cNvSpPr>
            <a:spLocks noGrp="1"/>
          </p:cNvSpPr>
          <p:nvPr>
            <p:ph type="ctrTitle"/>
          </p:nvPr>
        </p:nvSpPr>
        <p:spPr>
          <a:xfrm>
            <a:off x="662940" y="2948940"/>
            <a:ext cx="7818120" cy="960120"/>
          </a:xfrm>
        </p:spPr>
        <p:txBody>
          <a:bodyPr>
            <a:normAutofit/>
          </a:bodyPr>
          <a:lstStyle/>
          <a:p>
            <a:r>
              <a:rPr lang="en-US" sz="5400" dirty="0">
                <a:solidFill>
                  <a:schemeClr val="tx2">
                    <a:lumMod val="95000"/>
                    <a:lumOff val="5000"/>
                  </a:schemeClr>
                </a:solidFill>
              </a:rPr>
              <a:t>UNIT TESTING JUnit</a:t>
            </a:r>
          </a:p>
        </p:txBody>
      </p:sp>
    </p:spTree>
    <p:extLst>
      <p:ext uri="{BB962C8B-B14F-4D97-AF65-F5344CB8AC3E}">
        <p14:creationId xmlns:p14="http://schemas.microsoft.com/office/powerpoint/2010/main" val="1330023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sz="half" idx="1"/>
          </p:nvPr>
        </p:nvSpPr>
        <p:spPr/>
        <p:txBody>
          <a:bodyPr/>
          <a:lstStyle/>
          <a:p>
            <a:pPr lvl="1" eaLnBrk="1" hangingPunct="1"/>
            <a:endParaRPr lang="en-US" dirty="0"/>
          </a:p>
          <a:p>
            <a:pPr lvl="1" eaLnBrk="1" hangingPunct="1"/>
            <a:r>
              <a:rPr lang="en-US" dirty="0"/>
              <a:t>All executable statements</a:t>
            </a:r>
          </a:p>
          <a:p>
            <a:pPr lvl="2"/>
            <a:r>
              <a:rPr lang="en-US" dirty="0"/>
              <a:t>Executed at least once</a:t>
            </a:r>
          </a:p>
          <a:p>
            <a:pPr lvl="2"/>
            <a:r>
              <a:rPr lang="en-US" dirty="0"/>
              <a:t>Not all control logic checked</a:t>
            </a:r>
          </a:p>
        </p:txBody>
      </p:sp>
      <p:sp>
        <p:nvSpPr>
          <p:cNvPr id="17410" name="Rectangle 2"/>
          <p:cNvSpPr>
            <a:spLocks noGrp="1" noChangeArrowheads="1"/>
          </p:cNvSpPr>
          <p:nvPr>
            <p:ph type="title"/>
          </p:nvPr>
        </p:nvSpPr>
        <p:spPr/>
        <p:txBody>
          <a:bodyPr/>
          <a:lstStyle/>
          <a:p>
            <a:r>
              <a:rPr lang="en-US" dirty="0"/>
              <a:t>Unit Testing: Statement Coverage</a:t>
            </a:r>
          </a:p>
        </p:txBody>
      </p:sp>
      <p:sp>
        <p:nvSpPr>
          <p:cNvPr id="18" name="TextBox 17"/>
          <p:cNvSpPr txBox="1"/>
          <p:nvPr/>
        </p:nvSpPr>
        <p:spPr>
          <a:xfrm>
            <a:off x="4876800" y="1231392"/>
            <a:ext cx="1828800" cy="457200"/>
          </a:xfrm>
          <a:prstGeom prst="rect">
            <a:avLst/>
          </a:prstGeom>
          <a:ln w="38100">
            <a:solidFill>
              <a:schemeClr val="tx1"/>
            </a:solidFill>
          </a:ln>
        </p:spPr>
        <p:txBody>
          <a:bodyPr vert="horz" wrap="none" lIns="0" tIns="0" rIns="0" bIns="0" rtlCol="0" anchor="ctr"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Start</a:t>
            </a:r>
          </a:p>
        </p:txBody>
      </p:sp>
      <p:sp>
        <p:nvSpPr>
          <p:cNvPr id="19" name="TextBox 18"/>
          <p:cNvSpPr txBox="1"/>
          <p:nvPr/>
        </p:nvSpPr>
        <p:spPr>
          <a:xfrm>
            <a:off x="4876800" y="1972666"/>
            <a:ext cx="1828800" cy="457200"/>
          </a:xfrm>
          <a:prstGeom prst="rect">
            <a:avLst/>
          </a:prstGeom>
          <a:ln w="38100">
            <a:solidFill>
              <a:schemeClr val="tx1"/>
            </a:solidFill>
          </a:ln>
        </p:spPr>
        <p:txBody>
          <a:bodyPr vert="horz" wrap="none" lIns="0" tIns="0" rIns="0" bIns="0" rtlCol="0" anchor="ctr"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Read X</a:t>
            </a:r>
          </a:p>
        </p:txBody>
      </p:sp>
      <p:sp>
        <p:nvSpPr>
          <p:cNvPr id="20" name="TextBox 19"/>
          <p:cNvSpPr txBox="1"/>
          <p:nvPr/>
        </p:nvSpPr>
        <p:spPr>
          <a:xfrm>
            <a:off x="4876800" y="2698700"/>
            <a:ext cx="1828800" cy="457200"/>
          </a:xfrm>
          <a:prstGeom prst="rect">
            <a:avLst/>
          </a:prstGeom>
          <a:ln w="38100">
            <a:solidFill>
              <a:schemeClr val="tx1"/>
            </a:solidFill>
          </a:ln>
        </p:spPr>
        <p:txBody>
          <a:bodyPr vert="horz" wrap="none" lIns="0" tIns="0" rIns="0" bIns="0" rtlCol="0" anchor="ctr"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Read Y</a:t>
            </a:r>
          </a:p>
        </p:txBody>
      </p:sp>
      <p:sp>
        <p:nvSpPr>
          <p:cNvPr id="22" name="TextBox 21"/>
          <p:cNvSpPr txBox="1"/>
          <p:nvPr/>
        </p:nvSpPr>
        <p:spPr>
          <a:xfrm>
            <a:off x="7056120" y="3383280"/>
            <a:ext cx="1828800" cy="1093014"/>
          </a:xfrm>
          <a:prstGeom prst="rect">
            <a:avLst/>
          </a:prstGeom>
          <a:ln w="38100">
            <a:solidFill>
              <a:schemeClr val="tx1"/>
            </a:solidFill>
          </a:ln>
        </p:spPr>
        <p:txBody>
          <a:bodyPr vert="horz" wrap="none" lIns="0" tIns="0" rIns="0" bIns="0" rtlCol="0" anchor="ctr"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Print </a:t>
            </a:r>
          </a:p>
          <a:p>
            <a:pPr marL="0" marR="0" indent="0" algn="ctr"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“X+Y is </a:t>
            </a:r>
          </a:p>
          <a:p>
            <a:pPr marL="0" marR="0" indent="0" algn="ctr"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Large”</a:t>
            </a:r>
          </a:p>
        </p:txBody>
      </p:sp>
      <p:sp>
        <p:nvSpPr>
          <p:cNvPr id="23" name="TextBox 22"/>
          <p:cNvSpPr txBox="1"/>
          <p:nvPr/>
        </p:nvSpPr>
        <p:spPr>
          <a:xfrm>
            <a:off x="4876800" y="6187440"/>
            <a:ext cx="1828800" cy="457200"/>
          </a:xfrm>
          <a:prstGeom prst="rect">
            <a:avLst/>
          </a:prstGeom>
          <a:ln w="38100">
            <a:solidFill>
              <a:schemeClr val="tx1"/>
            </a:solidFill>
          </a:ln>
        </p:spPr>
        <p:txBody>
          <a:bodyPr vert="horz" wrap="none" lIns="0" tIns="0" rIns="0" bIns="0" rtlCol="0" anchor="ctr"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End</a:t>
            </a:r>
          </a:p>
        </p:txBody>
      </p:sp>
      <p:sp>
        <p:nvSpPr>
          <p:cNvPr id="25" name="Diamond 24"/>
          <p:cNvSpPr/>
          <p:nvPr/>
        </p:nvSpPr>
        <p:spPr>
          <a:xfrm>
            <a:off x="4899991" y="3379014"/>
            <a:ext cx="1767840" cy="1097280"/>
          </a:xfrm>
          <a:prstGeom prst="diamond">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a:solidFill>
                  <a:schemeClr val="tx1"/>
                </a:solidFill>
                <a:latin typeface="Arial" pitchFamily="34" charset="0"/>
                <a:cs typeface="Arial" pitchFamily="34" charset="0"/>
              </a:rPr>
              <a:t>X + Y</a:t>
            </a:r>
          </a:p>
          <a:p>
            <a:pPr algn="ctr"/>
            <a:r>
              <a:rPr lang="en-US" sz="2000" b="1" dirty="0">
                <a:solidFill>
                  <a:schemeClr val="tx1"/>
                </a:solidFill>
                <a:latin typeface="Arial" pitchFamily="34" charset="0"/>
                <a:cs typeface="Arial" pitchFamily="34" charset="0"/>
              </a:rPr>
              <a:t>&gt; 100?</a:t>
            </a:r>
          </a:p>
        </p:txBody>
      </p:sp>
      <p:cxnSp>
        <p:nvCxnSpPr>
          <p:cNvPr id="27" name="Straight Arrow Connector 26"/>
          <p:cNvCxnSpPr/>
          <p:nvPr/>
        </p:nvCxnSpPr>
        <p:spPr>
          <a:xfrm>
            <a:off x="5791200" y="1688592"/>
            <a:ext cx="0" cy="284074"/>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791200" y="2429866"/>
            <a:ext cx="0" cy="268834"/>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91200" y="3155900"/>
            <a:ext cx="0" cy="223114"/>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8" name="Diamond 57"/>
          <p:cNvSpPr/>
          <p:nvPr/>
        </p:nvSpPr>
        <p:spPr>
          <a:xfrm>
            <a:off x="4907280" y="4781094"/>
            <a:ext cx="1767840" cy="1097280"/>
          </a:xfrm>
          <a:prstGeom prst="diamond">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Arial" pitchFamily="34" charset="0"/>
                <a:cs typeface="Arial" pitchFamily="34" charset="0"/>
              </a:rPr>
              <a:t>X </a:t>
            </a:r>
          </a:p>
          <a:p>
            <a:pPr algn="ctr"/>
            <a:r>
              <a:rPr lang="en-US" sz="2000" b="1" dirty="0">
                <a:solidFill>
                  <a:schemeClr val="tx1"/>
                </a:solidFill>
                <a:latin typeface="Arial" pitchFamily="34" charset="0"/>
                <a:cs typeface="Arial" pitchFamily="34" charset="0"/>
              </a:rPr>
              <a:t>&gt; 50?</a:t>
            </a:r>
          </a:p>
        </p:txBody>
      </p:sp>
      <p:sp>
        <p:nvSpPr>
          <p:cNvPr id="59" name="TextBox 58"/>
          <p:cNvSpPr txBox="1"/>
          <p:nvPr/>
        </p:nvSpPr>
        <p:spPr>
          <a:xfrm>
            <a:off x="2682240" y="4922520"/>
            <a:ext cx="1828800" cy="814428"/>
          </a:xfrm>
          <a:prstGeom prst="rect">
            <a:avLst/>
          </a:prstGeom>
          <a:ln w="38100">
            <a:solidFill>
              <a:schemeClr val="tx1"/>
            </a:solidFill>
          </a:ln>
        </p:spPr>
        <p:txBody>
          <a:bodyPr vert="horz" wrap="none" lIns="0" tIns="0" rIns="0" bIns="0" rtlCol="0" anchor="ctr"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Print </a:t>
            </a:r>
          </a:p>
          <a:p>
            <a:pPr marL="0" marR="0" indent="0" algn="ctr"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“X is Large”</a:t>
            </a:r>
          </a:p>
        </p:txBody>
      </p:sp>
      <p:cxnSp>
        <p:nvCxnSpPr>
          <p:cNvPr id="62" name="Straight Arrow Connector 61"/>
          <p:cNvCxnSpPr>
            <a:stCxn id="25" idx="3"/>
            <a:endCxn id="22" idx="1"/>
          </p:cNvCxnSpPr>
          <p:nvPr/>
        </p:nvCxnSpPr>
        <p:spPr>
          <a:xfrm>
            <a:off x="6667831" y="3927654"/>
            <a:ext cx="388289" cy="213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791200" y="4476294"/>
            <a:ext cx="0" cy="30480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791200" y="5878374"/>
            <a:ext cx="0" cy="309066"/>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1"/>
            <a:endCxn id="59" idx="3"/>
          </p:cNvCxnSpPr>
          <p:nvPr/>
        </p:nvCxnSpPr>
        <p:spPr>
          <a:xfrm flipH="1">
            <a:off x="4511040" y="5329734"/>
            <a:ext cx="396240"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22" idx="2"/>
            <a:endCxn id="58" idx="3"/>
          </p:cNvCxnSpPr>
          <p:nvPr/>
        </p:nvCxnSpPr>
        <p:spPr>
          <a:xfrm rot="5400000">
            <a:off x="6896100" y="4255314"/>
            <a:ext cx="853440" cy="1295400"/>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1" name="Elbow Connector 98"/>
          <p:cNvCxnSpPr>
            <a:stCxn id="59" idx="2"/>
            <a:endCxn id="23" idx="1"/>
          </p:cNvCxnSpPr>
          <p:nvPr/>
        </p:nvCxnSpPr>
        <p:spPr>
          <a:xfrm rot="16200000" flipH="1">
            <a:off x="3897174" y="5436414"/>
            <a:ext cx="679092" cy="1280160"/>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634186" y="3610094"/>
            <a:ext cx="356188" cy="400110"/>
          </a:xfrm>
          <a:prstGeom prst="rect">
            <a:avLst/>
          </a:prstGeom>
        </p:spPr>
        <p:txBody>
          <a:bodyPr wrap="none">
            <a:spAutoFit/>
          </a:bodyPr>
          <a:lstStyle/>
          <a:p>
            <a:pPr algn="ctr">
              <a:spcBef>
                <a:spcPct val="0"/>
              </a:spcBef>
            </a:pPr>
            <a:r>
              <a:rPr lang="en-US" sz="2000" b="1" dirty="0">
                <a:latin typeface="Arial" pitchFamily="34" charset="0"/>
                <a:cs typeface="Arial" pitchFamily="34" charset="0"/>
              </a:rPr>
              <a:t>Y</a:t>
            </a:r>
          </a:p>
        </p:txBody>
      </p:sp>
      <p:sp>
        <p:nvSpPr>
          <p:cNvPr id="26" name="Rectangle 25"/>
          <p:cNvSpPr/>
          <p:nvPr/>
        </p:nvSpPr>
        <p:spPr>
          <a:xfrm>
            <a:off x="4637746" y="4996934"/>
            <a:ext cx="356188" cy="400110"/>
          </a:xfrm>
          <a:prstGeom prst="rect">
            <a:avLst/>
          </a:prstGeom>
        </p:spPr>
        <p:txBody>
          <a:bodyPr wrap="none">
            <a:spAutoFit/>
          </a:bodyPr>
          <a:lstStyle/>
          <a:p>
            <a:pPr algn="ctr">
              <a:spcBef>
                <a:spcPct val="0"/>
              </a:spcBef>
            </a:pPr>
            <a:r>
              <a:rPr lang="en-US" sz="2000" b="1" dirty="0">
                <a:latin typeface="Arial" pitchFamily="34" charset="0"/>
                <a:cs typeface="Arial" pitchFamily="34" charset="0"/>
              </a:rPr>
              <a:t>Y</a:t>
            </a:r>
          </a:p>
        </p:txBody>
      </p:sp>
      <p:sp>
        <p:nvSpPr>
          <p:cNvPr id="30" name="Rectangle 29"/>
          <p:cNvSpPr/>
          <p:nvPr/>
        </p:nvSpPr>
        <p:spPr>
          <a:xfrm>
            <a:off x="5407773" y="4478774"/>
            <a:ext cx="370615" cy="400110"/>
          </a:xfrm>
          <a:prstGeom prst="rect">
            <a:avLst/>
          </a:prstGeom>
        </p:spPr>
        <p:txBody>
          <a:bodyPr wrap="none">
            <a:spAutoFit/>
          </a:bodyPr>
          <a:lstStyle/>
          <a:p>
            <a:pPr algn="ctr">
              <a:spcBef>
                <a:spcPct val="0"/>
              </a:spcBef>
            </a:pPr>
            <a:r>
              <a:rPr lang="en-US" sz="2000" b="1" dirty="0">
                <a:latin typeface="Arial" pitchFamily="34" charset="0"/>
                <a:cs typeface="Arial" pitchFamily="34" charset="0"/>
              </a:rPr>
              <a:t>N</a:t>
            </a:r>
          </a:p>
        </p:txBody>
      </p:sp>
      <p:sp>
        <p:nvSpPr>
          <p:cNvPr id="32" name="Rectangle 31"/>
          <p:cNvSpPr/>
          <p:nvPr/>
        </p:nvSpPr>
        <p:spPr>
          <a:xfrm>
            <a:off x="5392533" y="5819894"/>
            <a:ext cx="370615" cy="400110"/>
          </a:xfrm>
          <a:prstGeom prst="rect">
            <a:avLst/>
          </a:prstGeom>
        </p:spPr>
        <p:txBody>
          <a:bodyPr wrap="none">
            <a:spAutoFit/>
          </a:bodyPr>
          <a:lstStyle/>
          <a:p>
            <a:pPr algn="ctr">
              <a:spcBef>
                <a:spcPct val="0"/>
              </a:spcBef>
            </a:pPr>
            <a:r>
              <a:rPr lang="en-US" sz="2000" b="1" dirty="0">
                <a:latin typeface="Arial" pitchFamily="34" charset="0"/>
                <a:cs typeface="Arial" pitchFamily="34" charset="0"/>
              </a:rPr>
              <a:t>N</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15</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6202680" y="242316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11" name="Rectangle 3"/>
          <p:cNvSpPr>
            <a:spLocks noGrp="1" noChangeArrowheads="1"/>
          </p:cNvSpPr>
          <p:nvPr>
            <p:ph sz="half" idx="1"/>
          </p:nvPr>
        </p:nvSpPr>
        <p:spPr/>
        <p:txBody>
          <a:bodyPr>
            <a:normAutofit/>
          </a:bodyPr>
          <a:lstStyle/>
          <a:p>
            <a:pPr lvl="1" eaLnBrk="1" hangingPunct="1"/>
            <a:endParaRPr lang="en-US" dirty="0"/>
          </a:p>
          <a:p>
            <a:pPr lvl="1"/>
            <a:r>
              <a:rPr lang="en-US" dirty="0"/>
              <a:t>All logic branches</a:t>
            </a:r>
          </a:p>
          <a:p>
            <a:pPr lvl="2"/>
            <a:r>
              <a:rPr lang="en-US" dirty="0"/>
              <a:t>If-else</a:t>
            </a:r>
          </a:p>
          <a:p>
            <a:pPr lvl="2"/>
            <a:r>
              <a:rPr lang="en-US" dirty="0"/>
              <a:t>Switch-case</a:t>
            </a:r>
          </a:p>
          <a:p>
            <a:pPr lvl="2"/>
            <a:r>
              <a:rPr lang="en-US" dirty="0"/>
              <a:t>For loop</a:t>
            </a:r>
          </a:p>
          <a:p>
            <a:pPr lvl="2"/>
            <a:r>
              <a:rPr lang="en-US" dirty="0"/>
              <a:t>While loop</a:t>
            </a:r>
          </a:p>
          <a:p>
            <a:pPr lvl="2"/>
            <a:r>
              <a:rPr lang="en-US" dirty="0"/>
              <a:t>Do-while loop</a:t>
            </a:r>
          </a:p>
          <a:p>
            <a:pPr lvl="1" eaLnBrk="1" hangingPunct="1"/>
            <a:endParaRPr lang="en-US" dirty="0"/>
          </a:p>
        </p:txBody>
      </p:sp>
      <p:sp>
        <p:nvSpPr>
          <p:cNvPr id="17410" name="Rectangle 2"/>
          <p:cNvSpPr>
            <a:spLocks noGrp="1" noChangeArrowheads="1"/>
          </p:cNvSpPr>
          <p:nvPr>
            <p:ph type="title"/>
          </p:nvPr>
        </p:nvSpPr>
        <p:spPr/>
        <p:txBody>
          <a:bodyPr/>
          <a:lstStyle/>
          <a:p>
            <a:r>
              <a:rPr lang="en-US" dirty="0">
                <a:solidFill>
                  <a:schemeClr val="tx1"/>
                </a:solidFill>
              </a:rPr>
              <a:t>Unit Testing: Branch Coverage</a:t>
            </a:r>
          </a:p>
        </p:txBody>
      </p:sp>
      <p:sp>
        <p:nvSpPr>
          <p:cNvPr id="11" name="Oval 10"/>
          <p:cNvSpPr/>
          <p:nvPr/>
        </p:nvSpPr>
        <p:spPr>
          <a:xfrm>
            <a:off x="6202680" y="169164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196840" y="290322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678680" y="368808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7391400" y="290322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6873240" y="368808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5775960" y="368808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7970520" y="368808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7391400" y="452628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196840" y="452628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6202680" y="5273040"/>
            <a:ext cx="411480" cy="36576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87440" y="176784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1</a:t>
            </a:r>
          </a:p>
        </p:txBody>
      </p:sp>
      <p:sp>
        <p:nvSpPr>
          <p:cNvPr id="23" name="TextBox 22"/>
          <p:cNvSpPr txBox="1"/>
          <p:nvPr/>
        </p:nvSpPr>
        <p:spPr>
          <a:xfrm>
            <a:off x="6187440" y="534924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11</a:t>
            </a:r>
          </a:p>
        </p:txBody>
      </p:sp>
      <p:sp>
        <p:nvSpPr>
          <p:cNvPr id="24" name="TextBox 23"/>
          <p:cNvSpPr txBox="1"/>
          <p:nvPr/>
        </p:nvSpPr>
        <p:spPr>
          <a:xfrm>
            <a:off x="7376160" y="460248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10</a:t>
            </a:r>
          </a:p>
        </p:txBody>
      </p:sp>
      <p:sp>
        <p:nvSpPr>
          <p:cNvPr id="25" name="TextBox 24"/>
          <p:cNvSpPr txBox="1"/>
          <p:nvPr/>
        </p:nvSpPr>
        <p:spPr>
          <a:xfrm>
            <a:off x="6187440" y="249936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2</a:t>
            </a:r>
          </a:p>
        </p:txBody>
      </p:sp>
      <p:sp>
        <p:nvSpPr>
          <p:cNvPr id="26" name="TextBox 25"/>
          <p:cNvSpPr txBox="1"/>
          <p:nvPr/>
        </p:nvSpPr>
        <p:spPr>
          <a:xfrm>
            <a:off x="5196840" y="298704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3</a:t>
            </a:r>
          </a:p>
        </p:txBody>
      </p:sp>
      <p:sp>
        <p:nvSpPr>
          <p:cNvPr id="27" name="TextBox 26"/>
          <p:cNvSpPr txBox="1"/>
          <p:nvPr/>
        </p:nvSpPr>
        <p:spPr>
          <a:xfrm>
            <a:off x="7376160" y="297180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4</a:t>
            </a:r>
          </a:p>
        </p:txBody>
      </p:sp>
      <p:sp>
        <p:nvSpPr>
          <p:cNvPr id="28" name="TextBox 27"/>
          <p:cNvSpPr txBox="1"/>
          <p:nvPr/>
        </p:nvSpPr>
        <p:spPr>
          <a:xfrm>
            <a:off x="4663440" y="377952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5</a:t>
            </a:r>
          </a:p>
        </p:txBody>
      </p:sp>
      <p:sp>
        <p:nvSpPr>
          <p:cNvPr id="29" name="TextBox 28"/>
          <p:cNvSpPr txBox="1"/>
          <p:nvPr/>
        </p:nvSpPr>
        <p:spPr>
          <a:xfrm>
            <a:off x="5760720" y="377952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6</a:t>
            </a:r>
          </a:p>
        </p:txBody>
      </p:sp>
      <p:sp>
        <p:nvSpPr>
          <p:cNvPr id="30" name="TextBox 29"/>
          <p:cNvSpPr txBox="1"/>
          <p:nvPr/>
        </p:nvSpPr>
        <p:spPr>
          <a:xfrm>
            <a:off x="6873240" y="377952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7</a:t>
            </a:r>
          </a:p>
        </p:txBody>
      </p:sp>
      <p:sp>
        <p:nvSpPr>
          <p:cNvPr id="31" name="TextBox 30"/>
          <p:cNvSpPr txBox="1"/>
          <p:nvPr/>
        </p:nvSpPr>
        <p:spPr>
          <a:xfrm>
            <a:off x="7970520" y="377952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8</a:t>
            </a:r>
          </a:p>
        </p:txBody>
      </p:sp>
      <p:sp>
        <p:nvSpPr>
          <p:cNvPr id="32" name="TextBox 31"/>
          <p:cNvSpPr txBox="1"/>
          <p:nvPr/>
        </p:nvSpPr>
        <p:spPr>
          <a:xfrm>
            <a:off x="5181600" y="4663440"/>
            <a:ext cx="426720" cy="19812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i="0" u="none" strike="noStrike" kern="1200" cap="none" spc="0" normalizeH="0" baseline="0" noProof="0" dirty="0">
                <a:ln>
                  <a:noFill/>
                </a:ln>
                <a:effectLst/>
                <a:uLnTx/>
                <a:uFillTx/>
                <a:latin typeface="Arial" pitchFamily="34" charset="0"/>
                <a:ea typeface="+mj-ea"/>
                <a:cs typeface="Arial" pitchFamily="34" charset="0"/>
              </a:rPr>
              <a:t>9</a:t>
            </a:r>
          </a:p>
        </p:txBody>
      </p:sp>
      <p:cxnSp>
        <p:nvCxnSpPr>
          <p:cNvPr id="34" name="Straight Arrow Connector 33"/>
          <p:cNvCxnSpPr>
            <a:stCxn id="11" idx="4"/>
            <a:endCxn id="18" idx="0"/>
          </p:cNvCxnSpPr>
          <p:nvPr/>
        </p:nvCxnSpPr>
        <p:spPr>
          <a:xfrm>
            <a:off x="6408420" y="2057400"/>
            <a:ext cx="0" cy="365760"/>
          </a:xfrm>
          <a:prstGeom prst="straightConnector1">
            <a:avLst/>
          </a:prstGeom>
          <a:ln w="254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3" idx="0"/>
          </p:cNvCxnSpPr>
          <p:nvPr/>
        </p:nvCxnSpPr>
        <p:spPr>
          <a:xfrm flipH="1">
            <a:off x="4884420" y="3230880"/>
            <a:ext cx="373380" cy="457200"/>
          </a:xfrm>
          <a:prstGeom prst="straightConnector1">
            <a:avLst/>
          </a:prstGeom>
          <a:ln w="254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5" idx="1"/>
            <a:endCxn id="12" idx="7"/>
          </p:cNvCxnSpPr>
          <p:nvPr/>
        </p:nvCxnSpPr>
        <p:spPr>
          <a:xfrm flipH="1">
            <a:off x="5548060" y="2628900"/>
            <a:ext cx="639380" cy="327884"/>
          </a:xfrm>
          <a:prstGeom prst="straightConnector1">
            <a:avLst/>
          </a:prstGeom>
          <a:ln w="254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5" idx="3"/>
            <a:endCxn id="14" idx="2"/>
          </p:cNvCxnSpPr>
          <p:nvPr/>
        </p:nvCxnSpPr>
        <p:spPr>
          <a:xfrm>
            <a:off x="6614160" y="2628900"/>
            <a:ext cx="777240" cy="457200"/>
          </a:xfrm>
          <a:prstGeom prst="straightConnector1">
            <a:avLst/>
          </a:prstGeom>
          <a:ln w="254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6" idx="1"/>
            <a:endCxn id="12" idx="5"/>
          </p:cNvCxnSpPr>
          <p:nvPr/>
        </p:nvCxnSpPr>
        <p:spPr>
          <a:xfrm flipH="1" flipV="1">
            <a:off x="5548060" y="3215416"/>
            <a:ext cx="288160" cy="526228"/>
          </a:xfrm>
          <a:prstGeom prst="straightConnector1">
            <a:avLst/>
          </a:prstGeom>
          <a:ln w="254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5" idx="7"/>
            <a:endCxn id="14" idx="3"/>
          </p:cNvCxnSpPr>
          <p:nvPr/>
        </p:nvCxnSpPr>
        <p:spPr>
          <a:xfrm flipV="1">
            <a:off x="7224460" y="3215416"/>
            <a:ext cx="227200" cy="526228"/>
          </a:xfrm>
          <a:prstGeom prst="straightConnector1">
            <a:avLst/>
          </a:prstGeom>
          <a:ln w="254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1"/>
            <a:endCxn id="14" idx="5"/>
          </p:cNvCxnSpPr>
          <p:nvPr/>
        </p:nvCxnSpPr>
        <p:spPr>
          <a:xfrm flipH="1" flipV="1">
            <a:off x="7742620" y="3215416"/>
            <a:ext cx="288160" cy="526228"/>
          </a:xfrm>
          <a:prstGeom prst="straightConnector1">
            <a:avLst/>
          </a:prstGeom>
          <a:ln w="254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0" idx="1"/>
            <a:endCxn id="13" idx="4"/>
          </p:cNvCxnSpPr>
          <p:nvPr/>
        </p:nvCxnSpPr>
        <p:spPr>
          <a:xfrm flipH="1" flipV="1">
            <a:off x="4884420" y="4053840"/>
            <a:ext cx="372680" cy="526004"/>
          </a:xfrm>
          <a:prstGeom prst="straightConnector1">
            <a:avLst/>
          </a:prstGeom>
          <a:ln w="254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7"/>
            <a:endCxn id="16" idx="4"/>
          </p:cNvCxnSpPr>
          <p:nvPr/>
        </p:nvCxnSpPr>
        <p:spPr>
          <a:xfrm flipV="1">
            <a:off x="5548060" y="4053840"/>
            <a:ext cx="433640" cy="526004"/>
          </a:xfrm>
          <a:prstGeom prst="straightConnector1">
            <a:avLst/>
          </a:prstGeom>
          <a:ln w="254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1"/>
            <a:endCxn id="15" idx="4"/>
          </p:cNvCxnSpPr>
          <p:nvPr/>
        </p:nvCxnSpPr>
        <p:spPr>
          <a:xfrm flipH="1" flipV="1">
            <a:off x="7078980" y="4053840"/>
            <a:ext cx="372680" cy="526004"/>
          </a:xfrm>
          <a:prstGeom prst="straightConnector1">
            <a:avLst/>
          </a:prstGeom>
          <a:ln w="254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9" idx="7"/>
            <a:endCxn id="31" idx="2"/>
          </p:cNvCxnSpPr>
          <p:nvPr/>
        </p:nvCxnSpPr>
        <p:spPr>
          <a:xfrm flipV="1">
            <a:off x="7742620" y="4038600"/>
            <a:ext cx="441260" cy="541244"/>
          </a:xfrm>
          <a:prstGeom prst="straightConnector1">
            <a:avLst/>
          </a:prstGeom>
          <a:ln w="254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3" idx="1"/>
            <a:endCxn id="20" idx="5"/>
          </p:cNvCxnSpPr>
          <p:nvPr/>
        </p:nvCxnSpPr>
        <p:spPr>
          <a:xfrm flipH="1" flipV="1">
            <a:off x="5548060" y="4838476"/>
            <a:ext cx="640080" cy="640304"/>
          </a:xfrm>
          <a:prstGeom prst="straightConnector1">
            <a:avLst/>
          </a:prstGeom>
          <a:ln w="254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3" idx="3"/>
          </p:cNvCxnSpPr>
          <p:nvPr/>
        </p:nvCxnSpPr>
        <p:spPr>
          <a:xfrm flipV="1">
            <a:off x="6614160" y="4876800"/>
            <a:ext cx="914400" cy="601980"/>
          </a:xfrm>
          <a:prstGeom prst="straightConnector1">
            <a:avLst/>
          </a:prstGeom>
          <a:ln w="254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Curved Connector 83"/>
          <p:cNvCxnSpPr/>
          <p:nvPr/>
        </p:nvCxnSpPr>
        <p:spPr>
          <a:xfrm flipV="1">
            <a:off x="7741920" y="3055620"/>
            <a:ext cx="12700" cy="1554480"/>
          </a:xfrm>
          <a:prstGeom prst="curvedConnector3">
            <a:avLst>
              <a:gd name="adj1" fmla="val 8400003"/>
            </a:avLst>
          </a:prstGeom>
          <a:ln w="254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Shape 100"/>
          <p:cNvCxnSpPr>
            <a:stCxn id="32" idx="1"/>
          </p:cNvCxnSpPr>
          <p:nvPr/>
        </p:nvCxnSpPr>
        <p:spPr>
          <a:xfrm rot="10800000" flipH="1">
            <a:off x="5181600" y="2484120"/>
            <a:ext cx="1051560" cy="2278380"/>
          </a:xfrm>
          <a:prstGeom prst="curvedConnector4">
            <a:avLst>
              <a:gd name="adj1" fmla="val -73913"/>
              <a:gd name="adj2" fmla="val 101672"/>
            </a:avLst>
          </a:prstGeom>
          <a:ln w="254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54040" y="483108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T</a:t>
            </a:r>
          </a:p>
        </p:txBody>
      </p:sp>
      <p:sp>
        <p:nvSpPr>
          <p:cNvPr id="44" name="TextBox 43"/>
          <p:cNvSpPr txBox="1"/>
          <p:nvPr/>
        </p:nvSpPr>
        <p:spPr>
          <a:xfrm>
            <a:off x="6736080" y="257556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F</a:t>
            </a:r>
          </a:p>
        </p:txBody>
      </p:sp>
      <p:sp>
        <p:nvSpPr>
          <p:cNvPr id="45" name="TextBox 44"/>
          <p:cNvSpPr txBox="1"/>
          <p:nvPr/>
        </p:nvSpPr>
        <p:spPr>
          <a:xfrm>
            <a:off x="4815840" y="321564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T</a:t>
            </a:r>
          </a:p>
        </p:txBody>
      </p:sp>
      <p:sp>
        <p:nvSpPr>
          <p:cNvPr id="46" name="TextBox 45"/>
          <p:cNvSpPr txBox="1"/>
          <p:nvPr/>
        </p:nvSpPr>
        <p:spPr>
          <a:xfrm>
            <a:off x="7040880" y="326136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T</a:t>
            </a:r>
          </a:p>
        </p:txBody>
      </p:sp>
      <p:sp>
        <p:nvSpPr>
          <p:cNvPr id="47" name="TextBox 46"/>
          <p:cNvSpPr txBox="1"/>
          <p:nvPr/>
        </p:nvSpPr>
        <p:spPr>
          <a:xfrm>
            <a:off x="5669280" y="256032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T</a:t>
            </a:r>
          </a:p>
        </p:txBody>
      </p:sp>
      <p:sp>
        <p:nvSpPr>
          <p:cNvPr id="49" name="TextBox 48"/>
          <p:cNvSpPr txBox="1"/>
          <p:nvPr/>
        </p:nvSpPr>
        <p:spPr>
          <a:xfrm>
            <a:off x="6766560" y="495300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T</a:t>
            </a:r>
          </a:p>
        </p:txBody>
      </p:sp>
      <p:sp>
        <p:nvSpPr>
          <p:cNvPr id="51" name="TextBox 50"/>
          <p:cNvSpPr txBox="1"/>
          <p:nvPr/>
        </p:nvSpPr>
        <p:spPr>
          <a:xfrm>
            <a:off x="5532120" y="316992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F</a:t>
            </a:r>
          </a:p>
        </p:txBody>
      </p:sp>
      <p:sp>
        <p:nvSpPr>
          <p:cNvPr id="52" name="TextBox 51"/>
          <p:cNvSpPr txBox="1"/>
          <p:nvPr/>
        </p:nvSpPr>
        <p:spPr>
          <a:xfrm>
            <a:off x="7741920" y="326136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F</a:t>
            </a:r>
          </a:p>
        </p:txBody>
      </p:sp>
      <p:sp>
        <p:nvSpPr>
          <p:cNvPr id="53" name="TextBox 52"/>
          <p:cNvSpPr txBox="1"/>
          <p:nvPr/>
        </p:nvSpPr>
        <p:spPr>
          <a:xfrm>
            <a:off x="8061960" y="425196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F</a:t>
            </a:r>
          </a:p>
        </p:txBody>
      </p:sp>
      <p:sp>
        <p:nvSpPr>
          <p:cNvPr id="55" name="TextBox 54"/>
          <p:cNvSpPr txBox="1"/>
          <p:nvPr/>
        </p:nvSpPr>
        <p:spPr>
          <a:xfrm>
            <a:off x="4693920" y="4389120"/>
            <a:ext cx="426720" cy="25908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i="0" u="none" strike="noStrike" kern="1200" cap="none" spc="0" normalizeH="0" baseline="0" noProof="0" dirty="0">
                <a:ln>
                  <a:noFill/>
                </a:ln>
                <a:effectLst/>
                <a:uLnTx/>
                <a:uFillTx/>
                <a:latin typeface="Arial" pitchFamily="34" charset="0"/>
                <a:ea typeface="+mj-ea"/>
                <a:cs typeface="Arial" pitchFamily="34" charset="0"/>
              </a:rPr>
              <a:t>F</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16</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solidFill>
                  <a:schemeClr val="tx1"/>
                </a:solidFill>
              </a:rPr>
              <a:t>Unit Testing: Condition Coverage (1 of 2)</a:t>
            </a:r>
          </a:p>
        </p:txBody>
      </p:sp>
      <p:sp>
        <p:nvSpPr>
          <p:cNvPr id="18435" name="Rectangle 3"/>
          <p:cNvSpPr>
            <a:spLocks noGrp="1" noChangeArrowheads="1"/>
          </p:cNvSpPr>
          <p:nvPr>
            <p:ph idx="1"/>
          </p:nvPr>
        </p:nvSpPr>
        <p:spPr/>
        <p:txBody>
          <a:bodyPr/>
          <a:lstStyle/>
          <a:p>
            <a:pPr lvl="1" eaLnBrk="1" hangingPunct="1"/>
            <a:endParaRPr lang="en-US" dirty="0"/>
          </a:p>
          <a:p>
            <a:pPr lvl="1" eaLnBrk="1" hangingPunct="1"/>
            <a:r>
              <a:rPr lang="en-US" dirty="0"/>
              <a:t>Every possible value of every judgment executed at least once</a:t>
            </a:r>
          </a:p>
          <a:p>
            <a:pPr lvl="1" eaLnBrk="1" hangingPunct="1"/>
            <a:r>
              <a:rPr lang="en-US" dirty="0"/>
              <a:t>Boundary conditions </a:t>
            </a:r>
          </a:p>
          <a:p>
            <a:pPr lvl="2"/>
            <a:r>
              <a:rPr lang="en-US" dirty="0"/>
              <a:t>Conditions that allow ranges</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17</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solidFill>
                  <a:schemeClr val="tx1"/>
                </a:solidFill>
              </a:rPr>
              <a:t>Unit Testing: Condition Coverage (2 of 2)</a:t>
            </a:r>
          </a:p>
        </p:txBody>
      </p:sp>
      <p:sp>
        <p:nvSpPr>
          <p:cNvPr id="10" name="TextBox 9"/>
          <p:cNvSpPr txBox="1"/>
          <p:nvPr/>
        </p:nvSpPr>
        <p:spPr>
          <a:xfrm>
            <a:off x="914400" y="4084320"/>
            <a:ext cx="4434840" cy="152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4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11" name="TextBox 10"/>
          <p:cNvSpPr txBox="1"/>
          <p:nvPr/>
        </p:nvSpPr>
        <p:spPr>
          <a:xfrm>
            <a:off x="1021080" y="3901440"/>
            <a:ext cx="4602480" cy="1432560"/>
          </a:xfrm>
          <a:prstGeom prst="rect">
            <a:avLst/>
          </a:prstGeom>
        </p:spPr>
        <p:txBody>
          <a:bodyPr vert="horz" wrap="square" lIns="0" tIns="0" rIns="0" bIns="0" rtlCol="0" anchor="b" anchorCtr="0">
            <a:noAutofit/>
          </a:bodyPr>
          <a:lstStyle/>
          <a:p>
            <a:pPr marL="0" marR="0" indent="0" defTabSz="914400" rtl="0" eaLnBrk="1" fontAlgn="auto" latinLnBrk="0" hangingPunct="1">
              <a:lnSpc>
                <a:spcPct val="100000"/>
              </a:lnSpc>
              <a:spcBef>
                <a:spcPct val="0"/>
              </a:spcBef>
              <a:spcAft>
                <a:spcPts val="0"/>
              </a:spcAft>
              <a:buClrTx/>
              <a:buSzTx/>
              <a:buFontTx/>
              <a:buNone/>
              <a:tabLst/>
            </a:pPr>
            <a:endParaRPr kumimoji="0" lang="en-US" sz="16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12" name="TextBox 11"/>
          <p:cNvSpPr txBox="1"/>
          <p:nvPr/>
        </p:nvSpPr>
        <p:spPr>
          <a:xfrm>
            <a:off x="457200" y="2011680"/>
            <a:ext cx="3200400" cy="365760"/>
          </a:xfrm>
          <a:prstGeom prst="rect">
            <a:avLst/>
          </a:prstGeom>
          <a:solidFill>
            <a:schemeClr val="bg1"/>
          </a:solidFill>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400" dirty="0">
                <a:latin typeface="Arial" pitchFamily="34" charset="0"/>
                <a:ea typeface="+mj-ea"/>
                <a:cs typeface="Arial" pitchFamily="34" charset="0"/>
              </a:rPr>
              <a:t>i</a:t>
            </a:r>
            <a:r>
              <a:rPr kumimoji="0" lang="en-US" sz="2400" b="0" i="0" u="none" strike="noStrike" kern="1200" cap="none" spc="0" normalizeH="0" baseline="0" noProof="0" dirty="0">
                <a:ln>
                  <a:noFill/>
                </a:ln>
                <a:effectLst/>
                <a:uLnTx/>
                <a:uFillTx/>
                <a:latin typeface="Arial" pitchFamily="34" charset="0"/>
                <a:ea typeface="+mj-ea"/>
                <a:cs typeface="Arial" pitchFamily="34" charset="0"/>
              </a:rPr>
              <a:t>f ((A</a:t>
            </a:r>
            <a:r>
              <a:rPr kumimoji="0" lang="en-US" sz="2400" b="0" i="0" u="none" strike="noStrike" kern="1200" cap="none" spc="0" normalizeH="0" noProof="0" dirty="0">
                <a:ln>
                  <a:noFill/>
                </a:ln>
                <a:effectLst/>
                <a:uLnTx/>
                <a:uFillTx/>
                <a:latin typeface="Arial" pitchFamily="34" charset="0"/>
                <a:ea typeface="+mj-ea"/>
                <a:cs typeface="Arial" pitchFamily="34" charset="0"/>
              </a:rPr>
              <a:t>) || (B &amp;&amp; C &amp;&amp; D))</a:t>
            </a:r>
            <a:endParaRPr kumimoji="0" lang="en-US" sz="2400" b="0" i="0" u="none" strike="noStrike" kern="1200" cap="none" spc="0" normalizeH="0" baseline="0" noProof="0" dirty="0">
              <a:ln>
                <a:noFill/>
              </a:ln>
              <a:effectLst/>
              <a:uLnTx/>
              <a:uFillTx/>
              <a:latin typeface="Arial" pitchFamily="34" charset="0"/>
              <a:ea typeface="+mj-ea"/>
              <a:cs typeface="Arial" pitchFamily="34" charset="0"/>
            </a:endParaRPr>
          </a:p>
        </p:txBody>
      </p:sp>
      <p:graphicFrame>
        <p:nvGraphicFramePr>
          <p:cNvPr id="13" name="Table 12"/>
          <p:cNvGraphicFramePr>
            <a:graphicFrameLocks noGrp="1"/>
          </p:cNvGraphicFramePr>
          <p:nvPr/>
        </p:nvGraphicFramePr>
        <p:xfrm>
          <a:off x="457200" y="4018280"/>
          <a:ext cx="3566160" cy="792480"/>
        </p:xfrm>
        <a:graphic>
          <a:graphicData uri="http://schemas.openxmlformats.org/drawingml/2006/table">
            <a:tbl>
              <a:tblPr firstRow="1">
                <a:tableStyleId>{93296810-A885-4BE3-A3E7-6D5BEEA58F35}</a:tableStyleId>
              </a:tblPr>
              <a:tblGrid>
                <a:gridCol w="82296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70840">
                <a:tc>
                  <a:txBody>
                    <a:bodyPr/>
                    <a:lstStyle/>
                    <a:p>
                      <a:r>
                        <a:rPr lang="en-US" sz="2000" dirty="0">
                          <a:latin typeface="Arial" pitchFamily="34" charset="0"/>
                          <a:cs typeface="Arial" pitchFamily="34" charset="0"/>
                        </a:rPr>
                        <a:t>A</a:t>
                      </a:r>
                    </a:p>
                  </a:txBody>
                  <a:tcPr/>
                </a:tc>
                <a:tc>
                  <a:txBody>
                    <a:bodyPr/>
                    <a:lstStyle/>
                    <a:p>
                      <a:r>
                        <a:rPr lang="en-US" sz="2000" dirty="0">
                          <a:latin typeface="Arial" pitchFamily="34" charset="0"/>
                          <a:cs typeface="Arial" pitchFamily="34" charset="0"/>
                        </a:rPr>
                        <a:t>B</a:t>
                      </a:r>
                    </a:p>
                  </a:txBody>
                  <a:tcPr/>
                </a:tc>
                <a:tc>
                  <a:txBody>
                    <a:bodyPr/>
                    <a:lstStyle/>
                    <a:p>
                      <a:r>
                        <a:rPr lang="en-US" sz="2000" dirty="0">
                          <a:latin typeface="Arial" pitchFamily="34" charset="0"/>
                          <a:cs typeface="Arial" pitchFamily="34" charset="0"/>
                        </a:rPr>
                        <a:t>C</a:t>
                      </a:r>
                    </a:p>
                  </a:txBody>
                  <a:tcPr/>
                </a:tc>
                <a:tc>
                  <a:txBody>
                    <a:bodyPr/>
                    <a:lstStyle/>
                    <a:p>
                      <a:r>
                        <a:rPr lang="en-US" sz="2000" dirty="0">
                          <a:latin typeface="Arial" pitchFamily="34" charset="0"/>
                          <a:cs typeface="Arial" pitchFamily="34" charset="0"/>
                        </a:rPr>
                        <a:t>D</a:t>
                      </a:r>
                    </a:p>
                  </a:txBody>
                  <a:tcPr/>
                </a:tc>
                <a:extLst>
                  <a:ext uri="{0D108BD9-81ED-4DB2-BD59-A6C34878D82A}">
                    <a16:rowId xmlns:a16="http://schemas.microsoft.com/office/drawing/2014/main" val="10000"/>
                  </a:ext>
                </a:extLst>
              </a:tr>
              <a:tr h="370840">
                <a:tc>
                  <a:txBody>
                    <a:bodyPr/>
                    <a:lstStyle/>
                    <a:p>
                      <a:r>
                        <a:rPr lang="en-US" sz="2000" dirty="0">
                          <a:latin typeface="Arial" pitchFamily="34" charset="0"/>
                          <a:cs typeface="Arial" pitchFamily="34" charset="0"/>
                        </a:rPr>
                        <a:t>T</a:t>
                      </a:r>
                    </a:p>
                  </a:txBody>
                  <a:tcPr/>
                </a:tc>
                <a:tc>
                  <a:txBody>
                    <a:bodyPr/>
                    <a:lstStyle/>
                    <a:p>
                      <a:r>
                        <a:rPr lang="en-US" sz="2000" dirty="0">
                          <a:latin typeface="Arial" pitchFamily="34" charset="0"/>
                          <a:cs typeface="Arial" pitchFamily="34" charset="0"/>
                        </a:rPr>
                        <a:t>X</a:t>
                      </a:r>
                    </a:p>
                  </a:txBody>
                  <a:tcPr/>
                </a:tc>
                <a:tc>
                  <a:txBody>
                    <a:bodyPr/>
                    <a:lstStyle/>
                    <a:p>
                      <a:r>
                        <a:rPr lang="en-US" sz="2000" dirty="0">
                          <a:latin typeface="Arial" pitchFamily="34" charset="0"/>
                          <a:cs typeface="Arial" pitchFamily="34" charset="0"/>
                        </a:rPr>
                        <a:t>X</a:t>
                      </a:r>
                    </a:p>
                  </a:txBody>
                  <a:tcPr/>
                </a:tc>
                <a:tc>
                  <a:txBody>
                    <a:bodyPr/>
                    <a:lstStyle/>
                    <a:p>
                      <a:r>
                        <a:rPr lang="en-US" sz="2000" dirty="0">
                          <a:latin typeface="Arial" pitchFamily="34" charset="0"/>
                          <a:cs typeface="Arial" pitchFamily="34" charset="0"/>
                        </a:rPr>
                        <a:t>X</a:t>
                      </a:r>
                    </a:p>
                  </a:txBody>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63290113"/>
              </p:ext>
            </p:extLst>
          </p:nvPr>
        </p:nvGraphicFramePr>
        <p:xfrm>
          <a:off x="4283213" y="1645920"/>
          <a:ext cx="4492487" cy="2255520"/>
        </p:xfrm>
        <a:graphic>
          <a:graphicData uri="http://schemas.openxmlformats.org/drawingml/2006/table">
            <a:tbl>
              <a:tblPr firstRow="1" bandRow="1">
                <a:tableStyleId>{93296810-A885-4BE3-A3E7-6D5BEEA58F35}</a:tableStyleId>
              </a:tblPr>
              <a:tblGrid>
                <a:gridCol w="457200">
                  <a:extLst>
                    <a:ext uri="{9D8B030D-6E8A-4147-A177-3AD203B41FA5}">
                      <a16:colId xmlns:a16="http://schemas.microsoft.com/office/drawing/2014/main" val="20000"/>
                    </a:ext>
                  </a:extLst>
                </a:gridCol>
                <a:gridCol w="4035287">
                  <a:extLst>
                    <a:ext uri="{9D8B030D-6E8A-4147-A177-3AD203B41FA5}">
                      <a16:colId xmlns:a16="http://schemas.microsoft.com/office/drawing/2014/main" val="20001"/>
                    </a:ext>
                  </a:extLst>
                </a:gridCol>
              </a:tblGrid>
              <a:tr h="27432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2000" dirty="0">
                          <a:latin typeface="Arial" pitchFamily="34" charset="0"/>
                          <a:cs typeface="Arial" pitchFamily="34" charset="0"/>
                        </a:rPr>
                        <a:t>A</a:t>
                      </a:r>
                    </a:p>
                  </a:txBody>
                  <a:tcPr/>
                </a:tc>
                <a:tc>
                  <a:txBody>
                    <a:bodyPr/>
                    <a:lstStyle/>
                    <a:p>
                      <a:r>
                        <a:rPr lang="en-US" sz="2000" dirty="0">
                          <a:latin typeface="Arial" pitchFamily="34" charset="0"/>
                          <a:cs typeface="Arial" pitchFamily="34" charset="0"/>
                        </a:rPr>
                        <a:t>householdIncome &gt;=250000.00</a:t>
                      </a:r>
                    </a:p>
                  </a:txBody>
                  <a:tcPr/>
                </a:tc>
                <a:extLst>
                  <a:ext uri="{0D108BD9-81ED-4DB2-BD59-A6C34878D82A}">
                    <a16:rowId xmlns:a16="http://schemas.microsoft.com/office/drawing/2014/main" val="10001"/>
                  </a:ext>
                </a:extLst>
              </a:tr>
              <a:tr h="370840">
                <a:tc>
                  <a:txBody>
                    <a:bodyPr/>
                    <a:lstStyle/>
                    <a:p>
                      <a:r>
                        <a:rPr lang="en-US" sz="2000" dirty="0">
                          <a:latin typeface="Arial" pitchFamily="34" charset="0"/>
                          <a:cs typeface="Arial" pitchFamily="34" charset="0"/>
                        </a:rPr>
                        <a:t>B</a:t>
                      </a:r>
                    </a:p>
                  </a:txBody>
                  <a:tcPr/>
                </a:tc>
                <a:tc>
                  <a:txBody>
                    <a:bodyPr/>
                    <a:lstStyle/>
                    <a:p>
                      <a:r>
                        <a:rPr lang="en-US" sz="2000" dirty="0">
                          <a:latin typeface="Arial" pitchFamily="34" charset="0"/>
                          <a:cs typeface="Arial" pitchFamily="34" charset="0"/>
                        </a:rPr>
                        <a:t>creditScore &gt;= 700</a:t>
                      </a:r>
                    </a:p>
                  </a:txBody>
                  <a:tcPr/>
                </a:tc>
                <a:extLst>
                  <a:ext uri="{0D108BD9-81ED-4DB2-BD59-A6C34878D82A}">
                    <a16:rowId xmlns:a16="http://schemas.microsoft.com/office/drawing/2014/main" val="10002"/>
                  </a:ext>
                </a:extLst>
              </a:tr>
              <a:tr h="370840">
                <a:tc>
                  <a:txBody>
                    <a:bodyPr/>
                    <a:lstStyle/>
                    <a:p>
                      <a:r>
                        <a:rPr lang="en-US" sz="2000" dirty="0">
                          <a:latin typeface="Arial" pitchFamily="34" charset="0"/>
                          <a:cs typeface="Arial" pitchFamily="34" charset="0"/>
                        </a:rPr>
                        <a:t>C</a:t>
                      </a:r>
                    </a:p>
                  </a:txBody>
                  <a:tcPr/>
                </a:tc>
                <a:tc>
                  <a:txBody>
                    <a:bodyPr/>
                    <a:lstStyle/>
                    <a:p>
                      <a:r>
                        <a:rPr lang="en-US" sz="2000" dirty="0">
                          <a:latin typeface="Arial" pitchFamily="34" charset="0"/>
                          <a:cs typeface="Arial" pitchFamily="34" charset="0"/>
                        </a:rPr>
                        <a:t>numberOfChildren</a:t>
                      </a:r>
                      <a:r>
                        <a:rPr lang="en-US" sz="2000" baseline="0" dirty="0">
                          <a:latin typeface="Arial" pitchFamily="34" charset="0"/>
                          <a:cs typeface="Arial" pitchFamily="34" charset="0"/>
                        </a:rPr>
                        <a:t> &lt;= getChildLimit(householdIncome)</a:t>
                      </a:r>
                      <a:endParaRPr lang="en-US" sz="2000"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sz="2000" dirty="0">
                          <a:latin typeface="Arial" pitchFamily="34" charset="0"/>
                          <a:cs typeface="Arial" pitchFamily="34" charset="0"/>
                        </a:rPr>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itchFamily="34" charset="0"/>
                          <a:cs typeface="Arial" pitchFamily="34" charset="0"/>
                        </a:rPr>
                        <a:t>householdIncome &gt;=100000.00</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457200" y="4810760"/>
          <a:ext cx="3566160" cy="792480"/>
        </p:xfrm>
        <a:graphic>
          <a:graphicData uri="http://schemas.openxmlformats.org/drawingml/2006/table">
            <a:tbl>
              <a:tblPr>
                <a:tableStyleId>{93296810-A885-4BE3-A3E7-6D5BEEA58F35}</a:tableStyleId>
              </a:tblPr>
              <a:tblGrid>
                <a:gridCol w="82296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70840">
                <a:tc>
                  <a:txBody>
                    <a:bodyPr/>
                    <a:lstStyle/>
                    <a:p>
                      <a:r>
                        <a:rPr lang="en-US" sz="2000" dirty="0">
                          <a:latin typeface="Arial" pitchFamily="34" charset="0"/>
                          <a:cs typeface="Arial" pitchFamily="34" charset="0"/>
                        </a:rPr>
                        <a:t>F</a:t>
                      </a:r>
                    </a:p>
                  </a:txBody>
                  <a:tcPr/>
                </a:tc>
                <a:tc>
                  <a:txBody>
                    <a:bodyPr/>
                    <a:lstStyle/>
                    <a:p>
                      <a:r>
                        <a:rPr lang="en-US" sz="2000" dirty="0">
                          <a:latin typeface="Arial" pitchFamily="34" charset="0"/>
                          <a:cs typeface="Arial" pitchFamily="34" charset="0"/>
                        </a:rPr>
                        <a:t>T</a:t>
                      </a:r>
                    </a:p>
                  </a:txBody>
                  <a:tcPr/>
                </a:tc>
                <a:tc>
                  <a:txBody>
                    <a:bodyPr/>
                    <a:lstStyle/>
                    <a:p>
                      <a:r>
                        <a:rPr lang="en-US" sz="2000" dirty="0">
                          <a:latin typeface="Arial" pitchFamily="34" charset="0"/>
                          <a:cs typeface="Arial" pitchFamily="34" charset="0"/>
                        </a:rPr>
                        <a:t>T</a:t>
                      </a:r>
                    </a:p>
                  </a:txBody>
                  <a:tcPr/>
                </a:tc>
                <a:tc>
                  <a:txBody>
                    <a:bodyPr/>
                    <a:lstStyle/>
                    <a:p>
                      <a:r>
                        <a:rPr lang="en-US" sz="2000" dirty="0">
                          <a:latin typeface="Arial" pitchFamily="34" charset="0"/>
                          <a:cs typeface="Arial" pitchFamily="34" charset="0"/>
                        </a:rPr>
                        <a:t>T</a:t>
                      </a:r>
                    </a:p>
                  </a:txBody>
                  <a:tcPr/>
                </a:tc>
                <a:extLst>
                  <a:ext uri="{0D108BD9-81ED-4DB2-BD59-A6C34878D82A}">
                    <a16:rowId xmlns:a16="http://schemas.microsoft.com/office/drawing/2014/main" val="10000"/>
                  </a:ext>
                </a:extLst>
              </a:tr>
              <a:tr h="370840">
                <a:tc>
                  <a:txBody>
                    <a:bodyPr/>
                    <a:lstStyle/>
                    <a:p>
                      <a:r>
                        <a:rPr lang="en-US" sz="2000" dirty="0">
                          <a:latin typeface="Arial" pitchFamily="34" charset="0"/>
                          <a:cs typeface="Arial" pitchFamily="34" charset="0"/>
                        </a:rPr>
                        <a:t>F</a:t>
                      </a:r>
                    </a:p>
                  </a:txBody>
                  <a:tcPr/>
                </a:tc>
                <a:tc>
                  <a:txBody>
                    <a:bodyPr/>
                    <a:lstStyle/>
                    <a:p>
                      <a:r>
                        <a:rPr lang="en-US" sz="2000" dirty="0">
                          <a:latin typeface="Arial" pitchFamily="34" charset="0"/>
                          <a:cs typeface="Arial" pitchFamily="34" charset="0"/>
                        </a:rPr>
                        <a:t>T</a:t>
                      </a:r>
                    </a:p>
                  </a:txBody>
                  <a:tcPr/>
                </a:tc>
                <a:tc>
                  <a:txBody>
                    <a:bodyPr/>
                    <a:lstStyle/>
                    <a:p>
                      <a:r>
                        <a:rPr lang="en-US" sz="2000" dirty="0">
                          <a:latin typeface="Arial" pitchFamily="34" charset="0"/>
                          <a:cs typeface="Arial" pitchFamily="34" charset="0"/>
                        </a:rPr>
                        <a:t>T</a:t>
                      </a:r>
                    </a:p>
                  </a:txBody>
                  <a:tcPr/>
                </a:tc>
                <a:tc>
                  <a:txBody>
                    <a:bodyPr/>
                    <a:lstStyle/>
                    <a:p>
                      <a:r>
                        <a:rPr lang="en-US" sz="2000" dirty="0">
                          <a:latin typeface="Arial" pitchFamily="34" charset="0"/>
                          <a:cs typeface="Arial" pitchFamily="34" charset="0"/>
                        </a:rPr>
                        <a:t>F</a:t>
                      </a:r>
                    </a:p>
                  </a:txBody>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nvGraphicFramePr>
        <p:xfrm>
          <a:off x="457200" y="5603240"/>
          <a:ext cx="3566160" cy="792480"/>
        </p:xfrm>
        <a:graphic>
          <a:graphicData uri="http://schemas.openxmlformats.org/drawingml/2006/table">
            <a:tbl>
              <a:tblPr>
                <a:tableStyleId>{93296810-A885-4BE3-A3E7-6D5BEEA58F35}</a:tableStyleId>
              </a:tblPr>
              <a:tblGrid>
                <a:gridCol w="82296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70840">
                <a:tc>
                  <a:txBody>
                    <a:bodyPr/>
                    <a:lstStyle/>
                    <a:p>
                      <a:r>
                        <a:rPr lang="en-US" sz="2000" dirty="0">
                          <a:latin typeface="Arial" pitchFamily="34" charset="0"/>
                          <a:cs typeface="Arial" pitchFamily="34" charset="0"/>
                        </a:rPr>
                        <a:t>F</a:t>
                      </a:r>
                    </a:p>
                  </a:txBody>
                  <a:tcPr/>
                </a:tc>
                <a:tc>
                  <a:txBody>
                    <a:bodyPr/>
                    <a:lstStyle/>
                    <a:p>
                      <a:r>
                        <a:rPr lang="en-US" sz="2000" dirty="0">
                          <a:latin typeface="Arial" pitchFamily="34" charset="0"/>
                          <a:cs typeface="Arial" pitchFamily="34" charset="0"/>
                        </a:rPr>
                        <a:t>T</a:t>
                      </a:r>
                    </a:p>
                  </a:txBody>
                  <a:tcPr/>
                </a:tc>
                <a:tc>
                  <a:txBody>
                    <a:bodyPr/>
                    <a:lstStyle/>
                    <a:p>
                      <a:r>
                        <a:rPr lang="en-US" sz="2000" dirty="0">
                          <a:latin typeface="Arial" pitchFamily="34" charset="0"/>
                          <a:cs typeface="Arial" pitchFamily="34" charset="0"/>
                        </a:rPr>
                        <a:t>F</a:t>
                      </a:r>
                    </a:p>
                  </a:txBody>
                  <a:tcPr/>
                </a:tc>
                <a:tc>
                  <a:txBody>
                    <a:bodyPr/>
                    <a:lstStyle/>
                    <a:p>
                      <a:r>
                        <a:rPr lang="en-US" sz="2000" dirty="0">
                          <a:latin typeface="Arial" pitchFamily="34" charset="0"/>
                          <a:cs typeface="Arial" pitchFamily="34" charset="0"/>
                        </a:rPr>
                        <a:t>X</a:t>
                      </a:r>
                    </a:p>
                  </a:txBody>
                  <a:tcPr/>
                </a:tc>
                <a:extLst>
                  <a:ext uri="{0D108BD9-81ED-4DB2-BD59-A6C34878D82A}">
                    <a16:rowId xmlns:a16="http://schemas.microsoft.com/office/drawing/2014/main" val="10000"/>
                  </a:ext>
                </a:extLst>
              </a:tr>
              <a:tr h="370840">
                <a:tc>
                  <a:txBody>
                    <a:bodyPr/>
                    <a:lstStyle/>
                    <a:p>
                      <a:r>
                        <a:rPr lang="en-US" sz="2000" dirty="0">
                          <a:latin typeface="Arial" pitchFamily="34" charset="0"/>
                          <a:cs typeface="Arial" pitchFamily="34" charset="0"/>
                        </a:rPr>
                        <a:t>F</a:t>
                      </a:r>
                    </a:p>
                  </a:txBody>
                  <a:tcPr/>
                </a:tc>
                <a:tc>
                  <a:txBody>
                    <a:bodyPr/>
                    <a:lstStyle/>
                    <a:p>
                      <a:r>
                        <a:rPr lang="en-US" sz="2000" dirty="0">
                          <a:latin typeface="Arial" pitchFamily="34" charset="0"/>
                          <a:cs typeface="Arial" pitchFamily="34" charset="0"/>
                        </a:rPr>
                        <a:t>F</a:t>
                      </a:r>
                    </a:p>
                  </a:txBody>
                  <a:tcPr/>
                </a:tc>
                <a:tc>
                  <a:txBody>
                    <a:bodyPr/>
                    <a:lstStyle/>
                    <a:p>
                      <a:r>
                        <a:rPr lang="en-US" sz="2000" dirty="0">
                          <a:latin typeface="Arial" pitchFamily="34" charset="0"/>
                          <a:cs typeface="Arial" pitchFamily="34" charset="0"/>
                        </a:rPr>
                        <a:t>X</a:t>
                      </a:r>
                    </a:p>
                  </a:txBody>
                  <a:tcPr/>
                </a:tc>
                <a:tc>
                  <a:txBody>
                    <a:bodyPr/>
                    <a:lstStyle/>
                    <a:p>
                      <a:r>
                        <a:rPr lang="en-US" sz="2000" dirty="0">
                          <a:latin typeface="Arial" pitchFamily="34" charset="0"/>
                          <a:cs typeface="Arial" pitchFamily="34" charset="0"/>
                        </a:rPr>
                        <a:t>X</a:t>
                      </a:r>
                    </a:p>
                  </a:txBody>
                  <a:tcPr/>
                </a:tc>
                <a:extLst>
                  <a:ext uri="{0D108BD9-81ED-4DB2-BD59-A6C34878D82A}">
                    <a16:rowId xmlns:a16="http://schemas.microsoft.com/office/drawing/2014/main" val="10001"/>
                  </a:ext>
                </a:extLst>
              </a:tr>
            </a:tbl>
          </a:graphicData>
        </a:graphic>
      </p:graphicFrame>
      <p:sp>
        <p:nvSpPr>
          <p:cNvPr id="2" name="TextBox 1"/>
          <p:cNvSpPr txBox="1"/>
          <p:nvPr/>
        </p:nvSpPr>
        <p:spPr>
          <a:xfrm>
            <a:off x="457200" y="1645920"/>
            <a:ext cx="3041374" cy="27829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a:ln>
                  <a:noFill/>
                </a:ln>
                <a:effectLst/>
                <a:uLnTx/>
                <a:uFillTx/>
                <a:latin typeface="Arial" pitchFamily="34" charset="0"/>
                <a:ea typeface="+mj-ea"/>
                <a:cs typeface="Arial" pitchFamily="34" charset="0"/>
              </a:rPr>
              <a:t>Build the</a:t>
            </a:r>
            <a:r>
              <a:rPr kumimoji="0" lang="en-US" sz="2400" b="0" i="0" u="none" strike="noStrike" kern="1200" cap="none" spc="0" normalizeH="0" noProof="0" dirty="0">
                <a:ln>
                  <a:noFill/>
                </a:ln>
                <a:effectLst/>
                <a:uLnTx/>
                <a:uFillTx/>
                <a:latin typeface="Arial" pitchFamily="34" charset="0"/>
                <a:ea typeface="+mj-ea"/>
                <a:cs typeface="Arial" pitchFamily="34" charset="0"/>
              </a:rPr>
              <a:t> Truth Table:</a:t>
            </a:r>
            <a:endParaRPr kumimoji="0" lang="en-US" sz="24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US" sz="2800" dirty="0">
                <a:solidFill>
                  <a:schemeClr val="tx1"/>
                </a:solidFill>
              </a:rPr>
              <a:t>Unit Testing: Positive Testing</a:t>
            </a:r>
          </a:p>
        </p:txBody>
      </p:sp>
      <p:sp>
        <p:nvSpPr>
          <p:cNvPr id="74756" name="Rectangle 3"/>
          <p:cNvSpPr>
            <a:spLocks noGrp="1" noChangeArrowheads="1"/>
          </p:cNvSpPr>
          <p:nvPr>
            <p:ph type="body" idx="1"/>
          </p:nvPr>
        </p:nvSpPr>
        <p:spPr>
          <a:xfrm>
            <a:off x="161925" y="1295399"/>
            <a:ext cx="8458200" cy="4943475"/>
          </a:xfrm>
        </p:spPr>
        <p:txBody>
          <a:bodyPr>
            <a:normAutofit/>
          </a:bodyPr>
          <a:lstStyle/>
          <a:p>
            <a:endParaRPr lang="en-US" dirty="0"/>
          </a:p>
          <a:p>
            <a:endParaRPr lang="en-US" dirty="0"/>
          </a:p>
          <a:p>
            <a:endParaRPr lang="en-US" dirty="0"/>
          </a:p>
          <a:p>
            <a:endParaRPr lang="en-US" dirty="0"/>
          </a:p>
          <a:p>
            <a:endParaRPr lang="en-US" dirty="0"/>
          </a:p>
          <a:p>
            <a:endParaRPr lang="en-US" dirty="0"/>
          </a:p>
        </p:txBody>
      </p:sp>
      <p:graphicFrame>
        <p:nvGraphicFramePr>
          <p:cNvPr id="5" name="Diagram 4"/>
          <p:cNvGraphicFramePr/>
          <p:nvPr/>
        </p:nvGraphicFramePr>
        <p:xfrm>
          <a:off x="457200" y="1737360"/>
          <a:ext cx="8001000" cy="3516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19</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en-US" dirty="0">
                <a:solidFill>
                  <a:schemeClr val="tx1"/>
                </a:solidFill>
              </a:rPr>
              <a:t>Unit Testing: Negative Testing</a:t>
            </a:r>
          </a:p>
        </p:txBody>
      </p:sp>
      <p:graphicFrame>
        <p:nvGraphicFramePr>
          <p:cNvPr id="9" name="Diagram 8"/>
          <p:cNvGraphicFramePr/>
          <p:nvPr/>
        </p:nvGraphicFramePr>
        <p:xfrm>
          <a:off x="457200" y="1737360"/>
          <a:ext cx="8001000" cy="3516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20</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solidFill>
                  <a:schemeClr val="tx1"/>
                </a:solidFill>
              </a:rPr>
              <a:t>Unit Testing: Test Data Overview</a:t>
            </a:r>
          </a:p>
        </p:txBody>
      </p:sp>
      <p:sp>
        <p:nvSpPr>
          <p:cNvPr id="20483" name="Rectangle 3"/>
          <p:cNvSpPr>
            <a:spLocks noGrp="1" noChangeArrowheads="1"/>
          </p:cNvSpPr>
          <p:nvPr>
            <p:ph idx="1"/>
          </p:nvPr>
        </p:nvSpPr>
        <p:spPr/>
        <p:txBody>
          <a:bodyPr>
            <a:normAutofit/>
          </a:bodyPr>
          <a:lstStyle/>
          <a:p>
            <a:pPr lvl="1">
              <a:lnSpc>
                <a:spcPct val="90000"/>
              </a:lnSpc>
            </a:pPr>
            <a:endParaRPr lang="en-US" dirty="0"/>
          </a:p>
          <a:p>
            <a:pPr lvl="1">
              <a:lnSpc>
                <a:spcPct val="90000"/>
              </a:lnSpc>
            </a:pPr>
            <a:r>
              <a:rPr lang="en-US" dirty="0"/>
              <a:t>Values that cause a condition to exist</a:t>
            </a:r>
            <a:endParaRPr lang="en-US" dirty="0">
              <a:solidFill>
                <a:srgbClr val="FF0000"/>
              </a:solidFill>
            </a:endParaRPr>
          </a:p>
          <a:p>
            <a:pPr lvl="1">
              <a:lnSpc>
                <a:spcPct val="90000"/>
              </a:lnSpc>
            </a:pPr>
            <a:r>
              <a:rPr lang="en-US" dirty="0"/>
              <a:t>Provided by various data sources</a:t>
            </a:r>
          </a:p>
          <a:p>
            <a:pPr lvl="1">
              <a:lnSpc>
                <a:spcPct val="90000"/>
              </a:lnSpc>
            </a:pPr>
            <a:r>
              <a:rPr lang="en-US" dirty="0"/>
              <a:t>Used in all stages of testing</a:t>
            </a:r>
          </a:p>
          <a:p>
            <a:pPr lvl="1">
              <a:lnSpc>
                <a:spcPct val="90000"/>
              </a:lnSpc>
            </a:pPr>
            <a:r>
              <a:rPr lang="en-US" dirty="0"/>
              <a:t>Realistic</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22</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solidFill>
                  <a:schemeClr val="tx1"/>
                </a:solidFill>
              </a:rPr>
              <a:t>Unit Testing: Test Data Creation</a:t>
            </a:r>
          </a:p>
        </p:txBody>
      </p:sp>
      <p:sp>
        <p:nvSpPr>
          <p:cNvPr id="20483" name="Rectangle 3"/>
          <p:cNvSpPr>
            <a:spLocks noGrp="1" noChangeArrowheads="1"/>
          </p:cNvSpPr>
          <p:nvPr>
            <p:ph idx="1"/>
          </p:nvPr>
        </p:nvSpPr>
        <p:spPr/>
        <p:txBody>
          <a:bodyPr>
            <a:normAutofit/>
          </a:bodyPr>
          <a:lstStyle/>
          <a:p>
            <a:pPr lvl="1">
              <a:lnSpc>
                <a:spcPct val="90000"/>
              </a:lnSpc>
            </a:pPr>
            <a:endParaRPr lang="en-US" dirty="0"/>
          </a:p>
          <a:p>
            <a:pPr lvl="1">
              <a:lnSpc>
                <a:spcPct val="90000"/>
              </a:lnSpc>
            </a:pPr>
            <a:r>
              <a:rPr lang="en-US" dirty="0"/>
              <a:t>Occurs before test execution</a:t>
            </a:r>
            <a:endParaRPr lang="en-US" dirty="0">
              <a:solidFill>
                <a:srgbClr val="FF0000"/>
              </a:solidFill>
            </a:endParaRPr>
          </a:p>
          <a:p>
            <a:pPr lvl="1">
              <a:lnSpc>
                <a:spcPct val="90000"/>
              </a:lnSpc>
            </a:pPr>
            <a:r>
              <a:rPr lang="en-US" dirty="0"/>
              <a:t>Determine values needed for all test condition types</a:t>
            </a:r>
          </a:p>
          <a:p>
            <a:pPr lvl="1">
              <a:lnSpc>
                <a:spcPct val="90000"/>
              </a:lnSpc>
            </a:pPr>
            <a:r>
              <a:rPr lang="en-US" dirty="0"/>
              <a:t>Anticipate the logic paths to travel</a:t>
            </a:r>
          </a:p>
          <a:p>
            <a:pPr lvl="1">
              <a:lnSpc>
                <a:spcPct val="90000"/>
              </a:lnSpc>
            </a:pPr>
            <a:r>
              <a:rPr lang="en-US" dirty="0"/>
              <a:t>Cover normal and alternate flow of Use Cases</a:t>
            </a:r>
          </a:p>
          <a:p>
            <a:pPr lvl="1">
              <a:lnSpc>
                <a:spcPct val="90000"/>
              </a:lnSpc>
            </a:pPr>
            <a:r>
              <a:rPr lang="en-US" dirty="0"/>
              <a:t>Data type dependent</a:t>
            </a:r>
          </a:p>
          <a:p>
            <a:pPr lvl="1">
              <a:lnSpc>
                <a:spcPct val="90000"/>
              </a:lnSpc>
            </a:pPr>
            <a:r>
              <a:rPr lang="en-US" dirty="0"/>
              <a:t>Performed manually or using a tool</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23</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tx1"/>
                </a:solidFill>
              </a:rPr>
              <a:t>Stubs: Overview</a:t>
            </a:r>
          </a:p>
        </p:txBody>
      </p:sp>
      <p:sp>
        <p:nvSpPr>
          <p:cNvPr id="2" name="Content Placeholder 1"/>
          <p:cNvSpPr>
            <a:spLocks noGrp="1"/>
          </p:cNvSpPr>
          <p:nvPr>
            <p:ph idx="1"/>
          </p:nvPr>
        </p:nvSpPr>
        <p:spPr/>
        <p:txBody>
          <a:bodyPr>
            <a:normAutofit/>
          </a:bodyPr>
          <a:lstStyle/>
          <a:p>
            <a:pPr lvl="1">
              <a:buNone/>
            </a:pPr>
            <a:endParaRPr lang="en-US" dirty="0"/>
          </a:p>
          <a:p>
            <a:pPr lvl="1"/>
            <a:r>
              <a:rPr lang="en-US" dirty="0"/>
              <a:t>‘Stand-in’ interface implementation</a:t>
            </a:r>
          </a:p>
          <a:p>
            <a:pPr lvl="2"/>
            <a:r>
              <a:rPr lang="en-US" dirty="0"/>
              <a:t>Return test value</a:t>
            </a:r>
          </a:p>
          <a:p>
            <a:pPr lvl="1"/>
            <a:r>
              <a:rPr lang="en-US" dirty="0"/>
              <a:t>Dependency independent testing</a:t>
            </a:r>
          </a:p>
          <a:p>
            <a:pPr lvl="1">
              <a:buNone/>
            </a:pPr>
            <a:endParaRPr lang="en-US" dirty="0">
              <a:solidFill>
                <a:srgbClr val="FF0000"/>
              </a:solidFill>
            </a:endParaRPr>
          </a:p>
        </p:txBody>
      </p:sp>
      <p:sp>
        <p:nvSpPr>
          <p:cNvPr id="6" name="TextBox 5"/>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a:p>
          <a:p>
            <a:pPr lvl="1"/>
            <a:r>
              <a:rPr lang="en-US" dirty="0"/>
              <a:t>Create class: stub of required class for testing</a:t>
            </a:r>
          </a:p>
          <a:p>
            <a:pPr lvl="1"/>
            <a:r>
              <a:rPr lang="en-US" dirty="0"/>
              <a:t>Add stub code in methods of created class</a:t>
            </a:r>
          </a:p>
          <a:p>
            <a:pPr lvl="1"/>
            <a:r>
              <a:rPr lang="en-US" dirty="0"/>
              <a:t>Test Script</a:t>
            </a:r>
          </a:p>
          <a:p>
            <a:pPr lvl="2"/>
            <a:r>
              <a:rPr lang="en-US" dirty="0"/>
              <a:t>Import package containing stub</a:t>
            </a:r>
          </a:p>
          <a:p>
            <a:pPr lvl="2"/>
            <a:r>
              <a:rPr lang="en-US" dirty="0"/>
              <a:t>Create and use stub object</a:t>
            </a:r>
          </a:p>
        </p:txBody>
      </p:sp>
      <p:sp>
        <p:nvSpPr>
          <p:cNvPr id="4" name="Title 3"/>
          <p:cNvSpPr>
            <a:spLocks noGrp="1"/>
          </p:cNvSpPr>
          <p:nvPr>
            <p:ph type="title"/>
          </p:nvPr>
        </p:nvSpPr>
        <p:spPr/>
        <p:txBody>
          <a:bodyPr/>
          <a:lstStyle/>
          <a:p>
            <a:br>
              <a:rPr lang="en-US" dirty="0">
                <a:solidFill>
                  <a:schemeClr val="tx1"/>
                </a:solidFill>
              </a:rPr>
            </a:br>
            <a:r>
              <a:rPr lang="en-US" dirty="0">
                <a:solidFill>
                  <a:schemeClr val="tx1"/>
                </a:solidFill>
              </a:rPr>
              <a:t>Stubs: Creation</a:t>
            </a:r>
          </a:p>
        </p:txBody>
      </p:sp>
      <p:sp>
        <p:nvSpPr>
          <p:cNvPr id="6" name="TextBox 5"/>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41</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Module Objectives (1 of 2)</a:t>
            </a:r>
          </a:p>
        </p:txBody>
      </p:sp>
      <p:sp>
        <p:nvSpPr>
          <p:cNvPr id="3" name="Content Placeholder 2"/>
          <p:cNvSpPr>
            <a:spLocks noGrp="1"/>
          </p:cNvSpPr>
          <p:nvPr>
            <p:ph idx="1"/>
          </p:nvPr>
        </p:nvSpPr>
        <p:spPr>
          <a:xfrm>
            <a:off x="457200" y="889275"/>
            <a:ext cx="5980670" cy="5387957"/>
          </a:xfrm>
        </p:spPr>
        <p:txBody>
          <a:bodyPr>
            <a:normAutofit/>
          </a:bodyPr>
          <a:lstStyle/>
          <a:p>
            <a:pPr lvl="1"/>
            <a:r>
              <a:rPr lang="en-US" dirty="0"/>
              <a:t>Define the Unit Testing concept.</a:t>
            </a:r>
          </a:p>
          <a:p>
            <a:pPr lvl="1"/>
            <a:r>
              <a:rPr lang="en-US" dirty="0"/>
              <a:t>State the purpose, benefits, and scope of Unit Testing.</a:t>
            </a:r>
          </a:p>
          <a:p>
            <a:pPr lvl="1"/>
            <a:r>
              <a:rPr lang="en-US" dirty="0"/>
              <a:t>Summarize how and where Unit Testing fits in the software development lifecycle.</a:t>
            </a:r>
          </a:p>
          <a:p>
            <a:pPr lvl="1"/>
            <a:r>
              <a:rPr lang="en-US" dirty="0"/>
              <a:t>Explain features of the JUnit framework including its usage and benefits.</a:t>
            </a:r>
          </a:p>
          <a:p>
            <a:pPr lvl="1"/>
            <a:r>
              <a:rPr lang="en-US" dirty="0"/>
              <a:t>Describe how to use the JUnit framework to test Java programs by creating and using automated test cases.</a:t>
            </a:r>
          </a:p>
          <a:p>
            <a:pPr lvl="1"/>
            <a:endParaRPr lang="en-US" dirty="0"/>
          </a:p>
        </p:txBody>
      </p:sp>
      <p:sp>
        <p:nvSpPr>
          <p:cNvPr id="8" name="Text Placeholder 7"/>
          <p:cNvSpPr>
            <a:spLocks noGrp="1"/>
          </p:cNvSpPr>
          <p:nvPr>
            <p:ph type="body" sz="quarter" idx="10"/>
          </p:nvPr>
        </p:nvSpPr>
        <p:spPr>
          <a:xfrm>
            <a:off x="457200" y="418843"/>
            <a:ext cx="8229600" cy="390525"/>
          </a:xfrm>
        </p:spPr>
        <p:txBody>
          <a:bodyPr/>
          <a:lstStyle/>
          <a:p>
            <a:r>
              <a:rPr lang="en-US" dirty="0"/>
              <a:t>At the end of this module participants will be able to:</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2</a:t>
            </a:r>
          </a:p>
        </p:txBody>
      </p:sp>
    </p:spTree>
    <p:extLst>
      <p:ext uri="{BB962C8B-B14F-4D97-AF65-F5344CB8AC3E}">
        <p14:creationId xmlns:p14="http://schemas.microsoft.com/office/powerpoint/2010/main" val="258176268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6020"/>
            <a:ext cx="8229600" cy="2238925"/>
          </a:xfrm>
        </p:spPr>
        <p:txBody>
          <a:bodyPr>
            <a:normAutofit/>
          </a:bodyPr>
          <a:lstStyle/>
          <a:p>
            <a:pPr marL="342900" indent="-342900">
              <a:buFont typeface="Arial" pitchFamily="34" charset="0"/>
              <a:buChar char="•"/>
            </a:pPr>
            <a:r>
              <a:rPr lang="en-US" dirty="0"/>
              <a:t>Test early, test often</a:t>
            </a:r>
          </a:p>
          <a:p>
            <a:pPr marL="342900" indent="-342900">
              <a:buFont typeface="Arial" pitchFamily="34" charset="0"/>
              <a:buChar char="•"/>
            </a:pPr>
            <a:r>
              <a:rPr lang="en-US" dirty="0"/>
              <a:t>Paradigm shift – Test first, then code</a:t>
            </a:r>
          </a:p>
          <a:p>
            <a:pPr marL="342900" indent="-342900">
              <a:buFont typeface="Arial" pitchFamily="34" charset="0"/>
              <a:buChar char="•"/>
            </a:pPr>
            <a:r>
              <a:rPr lang="en-US" dirty="0"/>
              <a:t>Done iteratively, in smaller increments</a:t>
            </a:r>
          </a:p>
        </p:txBody>
      </p:sp>
      <p:sp>
        <p:nvSpPr>
          <p:cNvPr id="4" name="Title 3"/>
          <p:cNvSpPr>
            <a:spLocks noGrp="1"/>
          </p:cNvSpPr>
          <p:nvPr>
            <p:ph type="title"/>
          </p:nvPr>
        </p:nvSpPr>
        <p:spPr/>
        <p:txBody>
          <a:bodyPr/>
          <a:lstStyle/>
          <a:p>
            <a:br>
              <a:rPr lang="en-US" dirty="0">
                <a:solidFill>
                  <a:schemeClr val="bg1"/>
                </a:solidFill>
              </a:rPr>
            </a:br>
            <a:r>
              <a:rPr lang="en-US" dirty="0">
                <a:solidFill>
                  <a:schemeClr val="tx1"/>
                </a:solidFill>
              </a:rPr>
              <a:t>Test Driven Development (TDD)</a:t>
            </a:r>
          </a:p>
        </p:txBody>
      </p:sp>
      <p:sp>
        <p:nvSpPr>
          <p:cNvPr id="6" name="TextBox 5"/>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42</a:t>
            </a:r>
          </a:p>
        </p:txBody>
      </p:sp>
    </p:spTree>
    <p:extLst>
      <p:ext uri="{BB962C8B-B14F-4D97-AF65-F5344CB8AC3E}">
        <p14:creationId xmlns:p14="http://schemas.microsoft.com/office/powerpoint/2010/main" val="8874557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br>
              <a:rPr lang="en-US" dirty="0">
                <a:solidFill>
                  <a:schemeClr val="tx1"/>
                </a:solidFill>
              </a:rPr>
            </a:br>
            <a:r>
              <a:rPr lang="en-US" dirty="0">
                <a:solidFill>
                  <a:schemeClr val="tx1"/>
                </a:solidFill>
              </a:rPr>
              <a:t>Test Driven Development (TDD)</a:t>
            </a:r>
            <a:br>
              <a:rPr lang="en-US" dirty="0">
                <a:solidFill>
                  <a:schemeClr val="tx1"/>
                </a:solidFill>
              </a:rPr>
            </a:br>
            <a:r>
              <a:rPr lang="en-US" dirty="0">
                <a:solidFill>
                  <a:schemeClr val="tx1"/>
                </a:solidFill>
              </a:rPr>
              <a:t>Development Cycle</a:t>
            </a:r>
          </a:p>
        </p:txBody>
      </p:sp>
      <p:graphicFrame>
        <p:nvGraphicFramePr>
          <p:cNvPr id="4" name="Diagram 3"/>
          <p:cNvGraphicFramePr/>
          <p:nvPr>
            <p:extLst>
              <p:ext uri="{D42A27DB-BD31-4B8C-83A1-F6EECF244321}">
                <p14:modId xmlns:p14="http://schemas.microsoft.com/office/powerpoint/2010/main" val="1831335487"/>
              </p:ext>
            </p:extLst>
          </p:nvPr>
        </p:nvGraphicFramePr>
        <p:xfrm>
          <a:off x="1163052" y="2323432"/>
          <a:ext cx="5418222" cy="35239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Curved Up Arrow 7"/>
          <p:cNvSpPr/>
          <p:nvPr/>
        </p:nvSpPr>
        <p:spPr>
          <a:xfrm rot="13500000">
            <a:off x="3229539" y="1778743"/>
            <a:ext cx="4083654" cy="2046163"/>
          </a:xfrm>
          <a:prstGeom prst="curvedUpArrow">
            <a:avLst/>
          </a:prstGeom>
          <a:solidFill>
            <a:srgbClr val="F4F4B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43</a:t>
            </a:r>
          </a:p>
        </p:txBody>
      </p:sp>
    </p:spTree>
    <p:extLst>
      <p:ext uri="{BB962C8B-B14F-4D97-AF65-F5344CB8AC3E}">
        <p14:creationId xmlns:p14="http://schemas.microsoft.com/office/powerpoint/2010/main" val="1209003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br>
              <a:rPr lang="en-US" dirty="0">
                <a:solidFill>
                  <a:schemeClr val="tx1"/>
                </a:solidFill>
              </a:rPr>
            </a:br>
            <a:r>
              <a:rPr lang="en-US" dirty="0">
                <a:solidFill>
                  <a:schemeClr val="tx1"/>
                </a:solidFill>
              </a:rPr>
              <a:t>JUnit: Overview</a:t>
            </a:r>
          </a:p>
        </p:txBody>
      </p:sp>
      <p:sp>
        <p:nvSpPr>
          <p:cNvPr id="21507" name="Rectangle 3"/>
          <p:cNvSpPr>
            <a:spLocks noGrp="1" noChangeArrowheads="1"/>
          </p:cNvSpPr>
          <p:nvPr>
            <p:ph idx="1"/>
          </p:nvPr>
        </p:nvSpPr>
        <p:spPr/>
        <p:txBody>
          <a:bodyPr>
            <a:normAutofit/>
          </a:bodyPr>
          <a:lstStyle/>
          <a:p>
            <a:pPr lvl="1"/>
            <a:endParaRPr lang="en-US" dirty="0"/>
          </a:p>
          <a:p>
            <a:pPr lvl="1"/>
            <a:r>
              <a:rPr lang="en-US" dirty="0"/>
              <a:t>Open source Java testing framework</a:t>
            </a:r>
          </a:p>
          <a:p>
            <a:pPr lvl="2"/>
            <a:r>
              <a:rPr lang="en-US" dirty="0"/>
              <a:t> Supported within Eclipse </a:t>
            </a:r>
          </a:p>
          <a:p>
            <a:pPr lvl="1"/>
            <a:r>
              <a:rPr lang="en-US" dirty="0"/>
              <a:t>Features include: </a:t>
            </a:r>
          </a:p>
          <a:p>
            <a:pPr lvl="2"/>
            <a:r>
              <a:rPr lang="en-US" dirty="0"/>
              <a:t>Assertions</a:t>
            </a:r>
          </a:p>
          <a:p>
            <a:pPr lvl="2"/>
            <a:r>
              <a:rPr lang="en-US" dirty="0"/>
              <a:t>Test fixtures</a:t>
            </a:r>
          </a:p>
          <a:p>
            <a:pPr lvl="2"/>
            <a:r>
              <a:rPr lang="en-US" dirty="0"/>
              <a:t>Test suites</a:t>
            </a:r>
          </a:p>
          <a:p>
            <a:pPr lvl="2"/>
            <a:r>
              <a:rPr lang="en-US" dirty="0"/>
              <a:t>Graphical and textual test runners</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44</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br>
              <a:rPr lang="en-US" dirty="0">
                <a:solidFill>
                  <a:schemeClr val="tx1"/>
                </a:solidFill>
              </a:rPr>
            </a:br>
            <a:r>
              <a:rPr lang="en-US" dirty="0">
                <a:solidFill>
                  <a:schemeClr val="tx1"/>
                </a:solidFill>
              </a:rPr>
              <a:t>JUnit: Benefits</a:t>
            </a:r>
          </a:p>
        </p:txBody>
      </p:sp>
      <p:sp>
        <p:nvSpPr>
          <p:cNvPr id="22531" name="Rectangle 3"/>
          <p:cNvSpPr>
            <a:spLocks noGrp="1" noChangeArrowheads="1"/>
          </p:cNvSpPr>
          <p:nvPr>
            <p:ph idx="1"/>
          </p:nvPr>
        </p:nvSpPr>
        <p:spPr/>
        <p:txBody>
          <a:bodyPr/>
          <a:lstStyle/>
          <a:p>
            <a:pPr lvl="1"/>
            <a:endParaRPr lang="en-US" dirty="0"/>
          </a:p>
          <a:p>
            <a:pPr lvl="1"/>
            <a:r>
              <a:rPr lang="en-US" dirty="0"/>
              <a:t>Code</a:t>
            </a:r>
          </a:p>
          <a:p>
            <a:pPr lvl="2"/>
            <a:r>
              <a:rPr lang="en-US" dirty="0"/>
              <a:t>Write faster </a:t>
            </a:r>
          </a:p>
          <a:p>
            <a:pPr lvl="2"/>
            <a:r>
              <a:rPr lang="en-US" dirty="0"/>
              <a:t>Elegantly simple</a:t>
            </a:r>
          </a:p>
          <a:p>
            <a:pPr lvl="2"/>
            <a:r>
              <a:rPr lang="en-US" dirty="0"/>
              <a:t>Increased quality</a:t>
            </a:r>
          </a:p>
          <a:p>
            <a:pPr lvl="2"/>
            <a:r>
              <a:rPr lang="en-US" dirty="0"/>
              <a:t>Increased software stability</a:t>
            </a:r>
          </a:p>
          <a:p>
            <a:pPr lvl="1"/>
            <a:r>
              <a:rPr lang="en-US" dirty="0"/>
              <a:t>Tool</a:t>
            </a:r>
          </a:p>
          <a:p>
            <a:pPr lvl="2"/>
            <a:r>
              <a:rPr lang="en-US" dirty="0"/>
              <a:t>Checks results </a:t>
            </a:r>
          </a:p>
          <a:p>
            <a:pPr lvl="2"/>
            <a:r>
              <a:rPr lang="en-US" dirty="0"/>
              <a:t>Immediate feedback</a:t>
            </a:r>
          </a:p>
          <a:p>
            <a:pPr lvl="2"/>
            <a:r>
              <a:rPr lang="en-US" dirty="0"/>
              <a:t>Used by developers</a:t>
            </a:r>
          </a:p>
          <a:p>
            <a:pPr lvl="2"/>
            <a:r>
              <a:rPr lang="en-US" dirty="0"/>
              <a:t>Written in Java</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br>
              <a:rPr lang="en-US" dirty="0">
                <a:solidFill>
                  <a:schemeClr val="tx1"/>
                </a:solidFill>
              </a:rPr>
            </a:br>
            <a:r>
              <a:rPr lang="en-US" dirty="0">
                <a:solidFill>
                  <a:schemeClr val="tx1"/>
                </a:solidFill>
              </a:rPr>
              <a:t>JUnit: JUnit Test  Creation</a:t>
            </a:r>
          </a:p>
        </p:txBody>
      </p:sp>
      <p:sp>
        <p:nvSpPr>
          <p:cNvPr id="31747" name="Rectangle 3"/>
          <p:cNvSpPr>
            <a:spLocks noGrp="1" noChangeArrowheads="1"/>
          </p:cNvSpPr>
          <p:nvPr>
            <p:ph idx="1"/>
          </p:nvPr>
        </p:nvSpPr>
        <p:spPr/>
        <p:txBody>
          <a:bodyPr>
            <a:normAutofit/>
          </a:bodyPr>
          <a:lstStyle/>
          <a:p>
            <a:pPr eaLnBrk="1" hangingPunct="1"/>
            <a:endParaRPr lang="en-US" dirty="0"/>
          </a:p>
          <a:p>
            <a:pPr marL="274320" indent="-274320" eaLnBrk="1" hangingPunct="1">
              <a:buFont typeface="Arial" pitchFamily="34" charset="0"/>
              <a:buChar char="•"/>
            </a:pPr>
            <a:r>
              <a:rPr lang="en-US" dirty="0"/>
              <a:t>Select class</a:t>
            </a:r>
          </a:p>
          <a:p>
            <a:pPr marL="274320" indent="-274320" eaLnBrk="1" hangingPunct="1">
              <a:buFont typeface="Arial" pitchFamily="34" charset="0"/>
              <a:buChar char="•"/>
            </a:pPr>
            <a:r>
              <a:rPr lang="en-US" dirty="0"/>
              <a:t>Create test package (folder)</a:t>
            </a:r>
          </a:p>
          <a:p>
            <a:pPr lvl="1"/>
            <a:r>
              <a:rPr lang="en-US" dirty="0"/>
              <a:t>Select methods</a:t>
            </a:r>
          </a:p>
          <a:p>
            <a:pPr lvl="2"/>
            <a:r>
              <a:rPr lang="en-US" dirty="0"/>
              <a:t>setUp()</a:t>
            </a:r>
          </a:p>
          <a:p>
            <a:pPr lvl="2"/>
            <a:r>
              <a:rPr lang="en-US" dirty="0"/>
              <a:t>Method under test</a:t>
            </a:r>
          </a:p>
          <a:p>
            <a:pPr lvl="2"/>
            <a:r>
              <a:rPr lang="en-US" dirty="0"/>
              <a:t>tearDown()</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46</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br>
              <a:rPr lang="en-US" dirty="0">
                <a:solidFill>
                  <a:schemeClr val="tx1"/>
                </a:solidFill>
              </a:rPr>
            </a:br>
            <a:r>
              <a:rPr lang="en-US" dirty="0">
                <a:solidFill>
                  <a:schemeClr val="tx1"/>
                </a:solidFill>
              </a:rPr>
              <a:t>JUnit: setUp, tearDown Methods</a:t>
            </a:r>
          </a:p>
        </p:txBody>
      </p:sp>
      <p:sp>
        <p:nvSpPr>
          <p:cNvPr id="33795" name="Rectangle 3"/>
          <p:cNvSpPr>
            <a:spLocks noGrp="1" noChangeArrowheads="1"/>
          </p:cNvSpPr>
          <p:nvPr>
            <p:ph idx="1"/>
          </p:nvPr>
        </p:nvSpPr>
        <p:spPr/>
        <p:txBody>
          <a:bodyPr>
            <a:normAutofit/>
          </a:bodyPr>
          <a:lstStyle/>
          <a:p>
            <a:pPr eaLnBrk="1" hangingPunct="1"/>
            <a:endParaRPr lang="en-US" dirty="0"/>
          </a:p>
          <a:p>
            <a:pPr marL="274320" indent="-274320" eaLnBrk="1" hangingPunct="1">
              <a:buFont typeface="Arial" pitchFamily="34" charset="0"/>
              <a:buChar char="•"/>
            </a:pPr>
            <a:r>
              <a:rPr lang="en-US" dirty="0"/>
              <a:t>setUp()</a:t>
            </a:r>
          </a:p>
          <a:p>
            <a:pPr lvl="2"/>
            <a:r>
              <a:rPr lang="en-US" sz="2400" dirty="0"/>
              <a:t>Allocate resources for tests </a:t>
            </a:r>
          </a:p>
          <a:p>
            <a:pPr lvl="2"/>
            <a:r>
              <a:rPr lang="en-US" sz="2400" dirty="0"/>
              <a:t>Example: initialize variables</a:t>
            </a:r>
          </a:p>
          <a:p>
            <a:pPr lvl="2"/>
            <a:r>
              <a:rPr lang="en-US" sz="2400" dirty="0"/>
              <a:t>@Before annotation required</a:t>
            </a:r>
          </a:p>
          <a:p>
            <a:pPr lvl="2"/>
            <a:endParaRPr lang="en-US" sz="2400" dirty="0"/>
          </a:p>
          <a:p>
            <a:pPr marL="274320" indent="-274320">
              <a:buFont typeface="Arial" pitchFamily="34" charset="0"/>
              <a:buChar char="•"/>
            </a:pPr>
            <a:r>
              <a:rPr lang="en-US" dirty="0"/>
              <a:t>tearDown()</a:t>
            </a:r>
          </a:p>
          <a:p>
            <a:pPr lvl="2"/>
            <a:r>
              <a:rPr lang="en-US" sz="2400" dirty="0"/>
              <a:t>Free resources used for tests</a:t>
            </a:r>
          </a:p>
          <a:p>
            <a:pPr lvl="2"/>
            <a:r>
              <a:rPr lang="en-US" sz="2400" dirty="0"/>
              <a:t>Example: garbage collection</a:t>
            </a:r>
          </a:p>
          <a:p>
            <a:pPr lvl="2"/>
            <a:r>
              <a:rPr lang="en-US" sz="2400" dirty="0"/>
              <a:t>@After annotation required</a:t>
            </a:r>
          </a:p>
          <a:p>
            <a:pPr eaLnBrk="1" hangingPunct="1"/>
            <a:endParaRPr lang="en-US" dirty="0"/>
          </a:p>
          <a:p>
            <a:pPr eaLnBrk="1" hangingPunct="1"/>
            <a:endParaRPr lang="en-US" dirty="0"/>
          </a:p>
          <a:p>
            <a:pPr eaLnBrk="1" hangingPunct="1"/>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47</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br>
              <a:rPr lang="en-US" dirty="0">
                <a:solidFill>
                  <a:schemeClr val="tx1"/>
                </a:solidFill>
              </a:rPr>
            </a:br>
            <a:r>
              <a:rPr lang="en-US" dirty="0">
                <a:solidFill>
                  <a:schemeClr val="tx1"/>
                </a:solidFill>
              </a:rPr>
              <a:t>JUnit: JUnit Test  – Execution</a:t>
            </a:r>
          </a:p>
        </p:txBody>
      </p:sp>
      <p:sp>
        <p:nvSpPr>
          <p:cNvPr id="31747" name="Rectangle 3"/>
          <p:cNvSpPr>
            <a:spLocks noGrp="1" noChangeArrowheads="1"/>
          </p:cNvSpPr>
          <p:nvPr>
            <p:ph idx="1"/>
          </p:nvPr>
        </p:nvSpPr>
        <p:spPr/>
        <p:txBody>
          <a:bodyPr>
            <a:normAutofit/>
          </a:bodyPr>
          <a:lstStyle/>
          <a:p>
            <a:pPr eaLnBrk="1" hangingPunct="1"/>
            <a:endParaRPr lang="en-US" dirty="0"/>
          </a:p>
          <a:p>
            <a:pPr marL="274320" indent="-274320" eaLnBrk="1" hangingPunct="1">
              <a:buFont typeface="Arial" pitchFamily="34" charset="0"/>
              <a:buChar char="•"/>
            </a:pPr>
            <a:r>
              <a:rPr lang="en-US" dirty="0"/>
              <a:t>Select test class to run</a:t>
            </a:r>
          </a:p>
          <a:p>
            <a:pPr marL="274320" indent="-274320" eaLnBrk="1" hangingPunct="1">
              <a:buFont typeface="Arial" pitchFamily="34" charset="0"/>
              <a:buChar char="•"/>
            </a:pPr>
            <a:r>
              <a:rPr lang="en-US" dirty="0"/>
              <a:t>Select ‘Run As’ option</a:t>
            </a:r>
          </a:p>
          <a:p>
            <a:pPr lvl="1"/>
            <a:r>
              <a:rPr lang="en-US" dirty="0"/>
              <a:t>Select ‘JUnit Test’</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48</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JUnit Test  -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792704" y="2016252"/>
            <a:ext cx="4473155" cy="297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49</a:t>
            </a:r>
          </a:p>
        </p:txBody>
      </p:sp>
    </p:spTree>
    <p:extLst>
      <p:ext uri="{BB962C8B-B14F-4D97-AF65-F5344CB8AC3E}">
        <p14:creationId xmlns:p14="http://schemas.microsoft.com/office/powerpoint/2010/main" val="257350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JUnit Test  Creation / Execution: See It (1 of 6)</a:t>
            </a:r>
          </a:p>
        </p:txBody>
      </p:sp>
      <p:sp>
        <p:nvSpPr>
          <p:cNvPr id="17" name="Content Placeholder 4"/>
          <p:cNvSpPr>
            <a:spLocks noGrp="1"/>
          </p:cNvSpPr>
          <p:nvPr>
            <p:ph idx="1"/>
          </p:nvPr>
        </p:nvSpPr>
        <p:spPr>
          <a:xfrm>
            <a:off x="457199" y="1214423"/>
            <a:ext cx="6727371" cy="801829"/>
          </a:xfrm>
        </p:spPr>
        <p:txBody>
          <a:bodyPr>
            <a:normAutofit lnSpcReduction="10000"/>
          </a:bodyPr>
          <a:lstStyle/>
          <a:p>
            <a:pPr lvl="0">
              <a:defRPr/>
            </a:pPr>
            <a:r>
              <a:rPr lang="en-US" sz="1800" b="1" noProof="0" dirty="0"/>
              <a:t>Demonstration:</a:t>
            </a:r>
          </a:p>
          <a:p>
            <a:pPr marL="0" lvl="1" indent="0">
              <a:buNone/>
            </a:pPr>
            <a:r>
              <a:rPr lang="en-US" sz="1800" noProof="0" dirty="0"/>
              <a:t>Faculty will demonstrate how to 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194560"/>
            <a:ext cx="8318501" cy="4949047"/>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2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TestMyCalculatorSeeIt.java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457200" lvl="0" indent="-457200">
              <a:buFont typeface="+mj-lt"/>
              <a:buAutoNum type="arabicPeriod"/>
            </a:pPr>
            <a:r>
              <a:rPr lang="en-US" dirty="0">
                <a:latin typeface="Arial" pitchFamily="34" charset="0"/>
                <a:cs typeface="Arial" pitchFamily="34" charset="0"/>
              </a:rPr>
              <a:t>Open the project Week1n2Codebase_participant in Eclipse</a:t>
            </a:r>
          </a:p>
          <a:p>
            <a:pPr marL="457200" lvl="0" indent="-457200">
              <a:buFont typeface="+mj-lt"/>
              <a:buAutoNum type="arabicPeriod"/>
            </a:pPr>
            <a:r>
              <a:rPr lang="en-US" dirty="0">
                <a:latin typeface="Arial" pitchFamily="34" charset="0"/>
                <a:cs typeface="Arial" pitchFamily="34" charset="0"/>
              </a:rPr>
              <a:t>Go to the src folder</a:t>
            </a:r>
          </a:p>
          <a:p>
            <a:pPr marL="457200" lvl="0" indent="-457200">
              <a:buFont typeface="+mj-lt"/>
              <a:buAutoNum type="arabicPeriod"/>
            </a:pPr>
            <a:r>
              <a:rPr lang="en-US" dirty="0">
                <a:latin typeface="Arial" pitchFamily="34" charset="0"/>
                <a:cs typeface="Arial" pitchFamily="34" charset="0"/>
              </a:rPr>
              <a:t>Open the package com.accenture.adf.newcodington.module16.sample </a:t>
            </a:r>
          </a:p>
          <a:p>
            <a:pPr marL="457200" lvl="0" indent="-457200">
              <a:buFont typeface="+mj-lt"/>
              <a:buAutoNum type="arabicPeriod"/>
            </a:pPr>
            <a:r>
              <a:rPr lang="en-US" dirty="0">
                <a:latin typeface="Arial" pitchFamily="34" charset="0"/>
                <a:cs typeface="Arial" pitchFamily="34" charset="0"/>
              </a:rPr>
              <a:t>Open </a:t>
            </a:r>
            <a:r>
              <a:rPr lang="en-US" b="1" dirty="0">
                <a:latin typeface="Arial" pitchFamily="34" charset="0"/>
                <a:cs typeface="Arial" pitchFamily="34" charset="0"/>
              </a:rPr>
              <a:t>TestMyCalculatorSeeIt</a:t>
            </a:r>
            <a:r>
              <a:rPr lang="en-US" dirty="0">
                <a:latin typeface="Arial" pitchFamily="34" charset="0"/>
                <a:cs typeface="Arial" pitchFamily="34" charset="0"/>
              </a:rPr>
              <a:t>.java</a:t>
            </a:r>
          </a:p>
          <a:p>
            <a:pPr marL="457200" lvl="0" indent="-457200">
              <a:buFont typeface="+mj-lt"/>
              <a:buAutoNum type="arabicPeriod"/>
            </a:pPr>
            <a:r>
              <a:rPr lang="en-US" dirty="0">
                <a:latin typeface="Arial" pitchFamily="34" charset="0"/>
                <a:cs typeface="Arial" pitchFamily="34" charset="0"/>
              </a:rPr>
              <a:t>Complete See It </a:t>
            </a:r>
            <a:r>
              <a:rPr lang="en-US" b="1" dirty="0">
                <a:latin typeface="Arial" pitchFamily="34" charset="0"/>
                <a:cs typeface="Arial" pitchFamily="34" charset="0"/>
              </a:rPr>
              <a:t>TODOs 1-3 </a:t>
            </a:r>
            <a:r>
              <a:rPr lang="en-US" dirty="0">
                <a:latin typeface="Arial" pitchFamily="34" charset="0"/>
                <a:cs typeface="Arial" pitchFamily="34" charset="0"/>
              </a:rPr>
              <a:t>to </a:t>
            </a:r>
            <a:r>
              <a:rPr lang="en-US" i="1" dirty="0">
                <a:latin typeface="Arial" pitchFamily="34" charset="0"/>
                <a:cs typeface="Arial" pitchFamily="34" charset="0"/>
              </a:rPr>
              <a:t>(Note, only perform the TODO associated with this See It.)</a:t>
            </a:r>
          </a:p>
          <a:p>
            <a:pPr marL="914400" lvl="1" indent="-457200">
              <a:buFont typeface="+mj-lt"/>
              <a:buAutoNum type="alphaLcParenR"/>
            </a:pPr>
            <a:r>
              <a:rPr lang="en-US" dirty="0">
                <a:latin typeface="Arial" pitchFamily="34" charset="0"/>
                <a:cs typeface="Arial" pitchFamily="34" charset="0"/>
              </a:rPr>
              <a:t>Create a new MyCalculatorSeeIt instance</a:t>
            </a:r>
          </a:p>
          <a:p>
            <a:pPr marL="914400" lvl="1" indent="-457200">
              <a:buFont typeface="+mj-lt"/>
              <a:buAutoNum type="alphaLcParenR"/>
            </a:pPr>
            <a:r>
              <a:rPr lang="en-US" dirty="0">
                <a:latin typeface="Arial" pitchFamily="34" charset="0"/>
                <a:cs typeface="Arial" pitchFamily="34" charset="0"/>
              </a:rPr>
              <a:t>Declare and initialize two operand variables</a:t>
            </a:r>
          </a:p>
          <a:p>
            <a:pPr marL="914400" lvl="1" indent="-457200">
              <a:buFont typeface="+mj-lt"/>
              <a:buAutoNum type="alphaLcParenR"/>
            </a:pPr>
            <a:r>
              <a:rPr lang="en-US" dirty="0">
                <a:latin typeface="Arial" pitchFamily="34" charset="0"/>
                <a:cs typeface="Arial" pitchFamily="34" charset="0"/>
              </a:rPr>
              <a:t>Invoke the assertEquals method to test the addNumbers method()</a:t>
            </a:r>
          </a:p>
          <a:p>
            <a:pPr marL="457200" indent="-457200">
              <a:buFont typeface="+mj-lt"/>
              <a:buAutoNum type="arabicPeriod"/>
            </a:pPr>
            <a:r>
              <a:rPr lang="en-US" dirty="0">
                <a:latin typeface="Arial" pitchFamily="34" charset="0"/>
                <a:cs typeface="Arial" pitchFamily="34" charset="0"/>
              </a:rPr>
              <a:t>Run the JUnit test. </a:t>
            </a:r>
          </a:p>
          <a:p>
            <a:pPr lvl="1"/>
            <a:r>
              <a:rPr lang="en-US" b="1" dirty="0">
                <a:latin typeface="Arial" pitchFamily="34" charset="0"/>
                <a:cs typeface="Arial" pitchFamily="34" charset="0"/>
              </a:rPr>
              <a:t>The test is EXPECTED to fail. This is the normal result in Test Driven Development.</a:t>
            </a:r>
          </a:p>
          <a:p>
            <a:pPr marL="914400" lvl="1" indent="-457200">
              <a:buFont typeface="+mj-lt"/>
              <a:buAutoNum type="alphaLcParenR"/>
            </a:pPr>
            <a:endParaRPr lang="en-US" i="1" dirty="0">
              <a:latin typeface="Arial" pitchFamily="34" charset="0"/>
              <a:cs typeface="Arial" pitchFamily="34" charset="0"/>
            </a:endParaRPr>
          </a:p>
          <a:p>
            <a:pPr marL="839787" lvl="1" indent="-285750">
              <a:lnSpc>
                <a:spcPct val="110000"/>
              </a:lnSpc>
              <a:buFont typeface="Arial" pitchFamily="34" charset="0"/>
              <a:buChar char="•"/>
              <a:defRPr/>
            </a:pPr>
            <a:endParaRPr lang="en-US" sz="1600"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50</a:t>
            </a:r>
          </a:p>
        </p:txBody>
      </p:sp>
    </p:spTree>
    <p:extLst>
      <p:ext uri="{BB962C8B-B14F-4D97-AF65-F5344CB8AC3E}">
        <p14:creationId xmlns:p14="http://schemas.microsoft.com/office/powerpoint/2010/main" val="1076081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JUnit Test  Creation / Execution: See It (2 of 6)</a:t>
            </a:r>
          </a:p>
        </p:txBody>
      </p:sp>
      <p:sp>
        <p:nvSpPr>
          <p:cNvPr id="17" name="Content Placeholder 4"/>
          <p:cNvSpPr>
            <a:spLocks noGrp="1"/>
          </p:cNvSpPr>
          <p:nvPr>
            <p:ph idx="1"/>
          </p:nvPr>
        </p:nvSpPr>
        <p:spPr>
          <a:xfrm>
            <a:off x="457199" y="1214423"/>
            <a:ext cx="6727371" cy="801829"/>
          </a:xfrm>
        </p:spPr>
        <p:txBody>
          <a:bodyPr>
            <a:normAutofit lnSpcReduction="10000"/>
          </a:bodyPr>
          <a:lstStyle/>
          <a:p>
            <a:pPr lvl="0">
              <a:defRPr/>
            </a:pPr>
            <a:r>
              <a:rPr lang="en-US" sz="1800" b="1" noProof="0" dirty="0"/>
              <a:t>Demonstration:</a:t>
            </a:r>
          </a:p>
          <a:p>
            <a:pPr marL="0" lvl="1" indent="0">
              <a:buNone/>
            </a:pPr>
            <a:r>
              <a:rPr lang="en-US" sz="1800" noProof="0" dirty="0"/>
              <a:t>Faculty will demonstrate how to 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194560"/>
            <a:ext cx="8318501" cy="3293209"/>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2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MyCalculatorSeeIt.java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457200" lvl="0" indent="-457200">
              <a:buFont typeface="+mj-lt"/>
              <a:buAutoNum type="arabicPeriod" startAt="7"/>
            </a:pPr>
            <a:r>
              <a:rPr lang="en-US" dirty="0">
                <a:latin typeface="Arial" pitchFamily="34" charset="0"/>
                <a:cs typeface="Arial" pitchFamily="34" charset="0"/>
              </a:rPr>
              <a:t>Open </a:t>
            </a:r>
            <a:r>
              <a:rPr lang="en-US" b="1" dirty="0">
                <a:latin typeface="Arial" pitchFamily="34" charset="0"/>
                <a:cs typeface="Arial" pitchFamily="34" charset="0"/>
              </a:rPr>
              <a:t>MyCalculatorSeeIt</a:t>
            </a:r>
            <a:r>
              <a:rPr lang="en-US" dirty="0">
                <a:latin typeface="Arial" pitchFamily="34" charset="0"/>
                <a:cs typeface="Arial" pitchFamily="34" charset="0"/>
              </a:rPr>
              <a:t>.java</a:t>
            </a:r>
          </a:p>
          <a:p>
            <a:pPr marL="457200" lvl="0" indent="-457200">
              <a:buFont typeface="+mj-lt"/>
              <a:buAutoNum type="arabicPeriod" startAt="7"/>
            </a:pPr>
            <a:r>
              <a:rPr lang="en-US" dirty="0">
                <a:latin typeface="Arial" pitchFamily="34" charset="0"/>
                <a:cs typeface="Arial" pitchFamily="34" charset="0"/>
              </a:rPr>
              <a:t>Complete See It </a:t>
            </a:r>
            <a:r>
              <a:rPr lang="en-US" b="1" dirty="0">
                <a:latin typeface="Arial" pitchFamily="34" charset="0"/>
                <a:cs typeface="Arial" pitchFamily="34" charset="0"/>
              </a:rPr>
              <a:t>TODOs 1-3 </a:t>
            </a:r>
            <a:r>
              <a:rPr lang="en-US" dirty="0">
                <a:latin typeface="Arial" pitchFamily="34" charset="0"/>
                <a:cs typeface="Arial" pitchFamily="34" charset="0"/>
              </a:rPr>
              <a:t>to </a:t>
            </a:r>
            <a:r>
              <a:rPr lang="en-US" i="1" dirty="0">
                <a:latin typeface="Arial" pitchFamily="34" charset="0"/>
                <a:cs typeface="Arial" pitchFamily="34" charset="0"/>
              </a:rPr>
              <a:t>(Note, only perform the TODO associated with this See It.)</a:t>
            </a:r>
          </a:p>
          <a:p>
            <a:pPr marL="914400" lvl="1" indent="-457200">
              <a:buFont typeface="+mj-lt"/>
              <a:buAutoNum type="alphaLcParenR"/>
            </a:pPr>
            <a:r>
              <a:rPr lang="en-US" dirty="0">
                <a:latin typeface="Arial" pitchFamily="34" charset="0"/>
                <a:cs typeface="Arial" pitchFamily="34" charset="0"/>
              </a:rPr>
              <a:t>Create the addNumbers() method</a:t>
            </a:r>
          </a:p>
          <a:p>
            <a:pPr marL="914400" lvl="1" indent="-457200">
              <a:buFont typeface="+mj-lt"/>
              <a:buAutoNum type="alphaLcParenR"/>
            </a:pPr>
            <a:r>
              <a:rPr lang="en-US" dirty="0">
                <a:latin typeface="Arial" pitchFamily="34" charset="0"/>
                <a:cs typeface="Arial" pitchFamily="34" charset="0"/>
              </a:rPr>
              <a:t>Add the two numbers (operands)</a:t>
            </a:r>
          </a:p>
          <a:p>
            <a:pPr marL="914400" lvl="1" indent="-457200">
              <a:buFont typeface="+mj-lt"/>
              <a:buAutoNum type="alphaLcParenR"/>
            </a:pPr>
            <a:r>
              <a:rPr lang="en-US" dirty="0">
                <a:latin typeface="Arial" pitchFamily="34" charset="0"/>
                <a:cs typeface="Arial" pitchFamily="34" charset="0"/>
              </a:rPr>
              <a:t>Return the result</a:t>
            </a:r>
          </a:p>
          <a:p>
            <a:pPr lvl="2"/>
            <a:r>
              <a:rPr lang="en-US" dirty="0">
                <a:latin typeface="Arial" pitchFamily="34" charset="0"/>
                <a:cs typeface="Arial" pitchFamily="34" charset="0"/>
              </a:rPr>
              <a:t>This also fulfills </a:t>
            </a:r>
            <a:r>
              <a:rPr lang="en-US" b="1" dirty="0">
                <a:latin typeface="Arial" pitchFamily="34" charset="0"/>
                <a:cs typeface="Arial" pitchFamily="34" charset="0"/>
              </a:rPr>
              <a:t>TODO 4 </a:t>
            </a:r>
            <a:r>
              <a:rPr lang="en-US" dirty="0">
                <a:latin typeface="Arial" pitchFamily="34" charset="0"/>
                <a:cs typeface="Arial" pitchFamily="34" charset="0"/>
              </a:rPr>
              <a:t>in TestMyCalculatorSeeIt.java</a:t>
            </a:r>
          </a:p>
          <a:p>
            <a:pPr marL="457200" indent="-457200">
              <a:buFont typeface="+mj-lt"/>
              <a:buAutoNum type="arabicPeriod" startAt="7"/>
            </a:pPr>
            <a:r>
              <a:rPr lang="en-US" dirty="0">
                <a:latin typeface="Arial" pitchFamily="34" charset="0"/>
                <a:cs typeface="Arial" pitchFamily="34" charset="0"/>
              </a:rPr>
              <a:t>Save the file.</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51</a:t>
            </a:r>
          </a:p>
        </p:txBody>
      </p:sp>
    </p:spTree>
    <p:extLst>
      <p:ext uri="{BB962C8B-B14F-4D97-AF65-F5344CB8AC3E}">
        <p14:creationId xmlns:p14="http://schemas.microsoft.com/office/powerpoint/2010/main" val="275248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Agenda</a:t>
            </a:r>
          </a:p>
        </p:txBody>
      </p:sp>
      <p:sp>
        <p:nvSpPr>
          <p:cNvPr id="11" name="Content Placeholder 10"/>
          <p:cNvSpPr>
            <a:spLocks noGrp="1"/>
          </p:cNvSpPr>
          <p:nvPr>
            <p:ph idx="1"/>
          </p:nvPr>
        </p:nvSpPr>
        <p:spPr/>
        <p:txBody>
          <a:bodyPr>
            <a:normAutofit/>
          </a:bodyPr>
          <a:lstStyle/>
          <a:p>
            <a:pPr lvl="1">
              <a:defRPr/>
            </a:pPr>
            <a:r>
              <a:rPr lang="en-US" dirty="0"/>
              <a:t>Unit Testing</a:t>
            </a:r>
          </a:p>
          <a:p>
            <a:pPr lvl="2">
              <a:defRPr/>
            </a:pPr>
            <a:r>
              <a:rPr lang="en-US" dirty="0"/>
              <a:t>Overview</a:t>
            </a:r>
          </a:p>
          <a:p>
            <a:pPr lvl="2">
              <a:defRPr/>
            </a:pPr>
            <a:r>
              <a:rPr lang="en-US" dirty="0"/>
              <a:t>Test Documentation</a:t>
            </a:r>
          </a:p>
          <a:p>
            <a:pPr lvl="1">
              <a:defRPr/>
            </a:pPr>
            <a:r>
              <a:rPr lang="en-US" dirty="0" err="1"/>
              <a:t>JUnit</a:t>
            </a:r>
            <a:endParaRPr lang="en-US" dirty="0"/>
          </a:p>
          <a:p>
            <a:pPr lvl="2">
              <a:defRPr/>
            </a:pPr>
            <a:r>
              <a:rPr lang="en-US" dirty="0"/>
              <a:t>Activity : Create and run JUnit Tests</a:t>
            </a:r>
          </a:p>
        </p:txBody>
      </p:sp>
      <p:sp>
        <p:nvSpPr>
          <p:cNvPr id="7" name="Content Placeholder 2"/>
          <p:cNvSpPr txBox="1">
            <a:spLocks/>
          </p:cNvSpPr>
          <p:nvPr/>
        </p:nvSpPr>
        <p:spPr>
          <a:xfrm>
            <a:off x="457200" y="1214422"/>
            <a:ext cx="4100514" cy="4525963"/>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JUnit Test  Creation / Execution: See It (3 of 6)</a:t>
            </a:r>
          </a:p>
        </p:txBody>
      </p:sp>
      <p:sp>
        <p:nvSpPr>
          <p:cNvPr id="17" name="Content Placeholder 4"/>
          <p:cNvSpPr>
            <a:spLocks noGrp="1"/>
          </p:cNvSpPr>
          <p:nvPr>
            <p:ph idx="1"/>
          </p:nvPr>
        </p:nvSpPr>
        <p:spPr>
          <a:xfrm>
            <a:off x="457199" y="1214423"/>
            <a:ext cx="6727371" cy="801829"/>
          </a:xfrm>
        </p:spPr>
        <p:txBody>
          <a:bodyPr>
            <a:normAutofit lnSpcReduction="10000"/>
          </a:bodyPr>
          <a:lstStyle/>
          <a:p>
            <a:pPr lvl="0">
              <a:defRPr/>
            </a:pPr>
            <a:r>
              <a:rPr lang="en-US" sz="1800" b="1" noProof="0" dirty="0"/>
              <a:t>Demonstration:</a:t>
            </a:r>
          </a:p>
          <a:p>
            <a:pPr marL="0" lvl="1" indent="0">
              <a:buNone/>
            </a:pPr>
            <a:r>
              <a:rPr lang="en-US" sz="1800" noProof="0" dirty="0"/>
              <a:t>Faculty will demonstrate how to 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194560"/>
            <a:ext cx="8318501" cy="2456057"/>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1 minute</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TestMyCalculatorSeeIt.java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457200" lvl="0" indent="-457200">
              <a:buFont typeface="+mj-lt"/>
              <a:buAutoNum type="arabicPeriod" startAt="10"/>
            </a:pPr>
            <a:r>
              <a:rPr lang="en-US" dirty="0">
                <a:latin typeface="Arial" pitchFamily="34" charset="0"/>
                <a:cs typeface="Arial" pitchFamily="34" charset="0"/>
              </a:rPr>
              <a:t>Open </a:t>
            </a:r>
            <a:r>
              <a:rPr lang="en-US" b="1" dirty="0">
                <a:latin typeface="Arial" pitchFamily="34" charset="0"/>
                <a:cs typeface="Arial" pitchFamily="34" charset="0"/>
              </a:rPr>
              <a:t>TestMyCalculatorSeeIt</a:t>
            </a:r>
            <a:r>
              <a:rPr lang="en-US" dirty="0">
                <a:latin typeface="Arial" pitchFamily="34" charset="0"/>
                <a:cs typeface="Arial" pitchFamily="34" charset="0"/>
              </a:rPr>
              <a:t>.java (if not still open)</a:t>
            </a:r>
          </a:p>
          <a:p>
            <a:pPr marL="457200" indent="-457200">
              <a:buFont typeface="+mj-lt"/>
              <a:buAutoNum type="arabicPeriod" startAt="10"/>
            </a:pPr>
            <a:r>
              <a:rPr lang="en-US" dirty="0">
                <a:latin typeface="Arial" pitchFamily="34" charset="0"/>
                <a:cs typeface="Arial" pitchFamily="34" charset="0"/>
              </a:rPr>
              <a:t>Rerun the JUnit test. </a:t>
            </a:r>
          </a:p>
          <a:p>
            <a:pPr lvl="1"/>
            <a:r>
              <a:rPr lang="en-US" dirty="0">
                <a:latin typeface="Arial" pitchFamily="34" charset="0"/>
                <a:cs typeface="Arial" pitchFamily="34" charset="0"/>
              </a:rPr>
              <a:t>The test should now pass since the addNumbers() method has been created in MyCalculatorSeeIt.java.</a:t>
            </a:r>
            <a:endParaRPr lang="en-US" i="1" dirty="0">
              <a:latin typeface="Arial" pitchFamily="34" charset="0"/>
              <a:cs typeface="Arial" pitchFamily="34" charset="0"/>
            </a:endParaRPr>
          </a:p>
          <a:p>
            <a:pPr marL="839787" lvl="1" indent="-285750">
              <a:lnSpc>
                <a:spcPct val="110000"/>
              </a:lnSpc>
              <a:buFont typeface="Arial" pitchFamily="34" charset="0"/>
              <a:buChar char="•"/>
              <a:defRPr/>
            </a:pPr>
            <a:endParaRPr lang="en-US" sz="1600"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52</a:t>
            </a:r>
          </a:p>
        </p:txBody>
      </p:sp>
    </p:spTree>
    <p:extLst>
      <p:ext uri="{BB962C8B-B14F-4D97-AF65-F5344CB8AC3E}">
        <p14:creationId xmlns:p14="http://schemas.microsoft.com/office/powerpoint/2010/main" val="3877791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JUnit Test  Creation / Execution: See It (4 of 6)</a:t>
            </a:r>
          </a:p>
        </p:txBody>
      </p:sp>
      <p:sp>
        <p:nvSpPr>
          <p:cNvPr id="17" name="Content Placeholder 4"/>
          <p:cNvSpPr>
            <a:spLocks noGrp="1"/>
          </p:cNvSpPr>
          <p:nvPr>
            <p:ph idx="1"/>
          </p:nvPr>
        </p:nvSpPr>
        <p:spPr>
          <a:xfrm>
            <a:off x="457199" y="1214423"/>
            <a:ext cx="6727371" cy="801829"/>
          </a:xfrm>
        </p:spPr>
        <p:txBody>
          <a:bodyPr>
            <a:normAutofit lnSpcReduction="10000"/>
          </a:bodyPr>
          <a:lstStyle/>
          <a:p>
            <a:pPr lvl="0">
              <a:defRPr/>
            </a:pPr>
            <a:r>
              <a:rPr lang="en-US" sz="1600" b="1" noProof="0" dirty="0"/>
              <a:t>Demonstration:</a:t>
            </a:r>
          </a:p>
          <a:p>
            <a:pPr marL="0" lvl="1" indent="0">
              <a:buNone/>
            </a:pPr>
            <a:r>
              <a:rPr lang="en-US" sz="1600" noProof="0" dirty="0"/>
              <a:t>Faculty will demonstrate how to create and execute JUnit test cases for a basic 4 Function Calculator</a:t>
            </a:r>
            <a:r>
              <a:rPr lang="en-US" sz="1800" noProof="0" dirty="0"/>
              <a:t>.</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194560"/>
            <a:ext cx="8318501" cy="4210383"/>
          </a:xfrm>
          <a:prstGeom prst="rect">
            <a:avLst/>
          </a:prstGeom>
        </p:spPr>
        <p:txBody>
          <a:bodyPr wrap="square">
            <a:spAutoFit/>
          </a:bodyPr>
          <a:lstStyle/>
          <a:p>
            <a:pPr lvl="0">
              <a:spcBef>
                <a:spcPts val="600"/>
              </a:spcBef>
              <a:defRPr/>
            </a:pPr>
            <a:r>
              <a:rPr lang="en-US" sz="1600" b="1" dirty="0">
                <a:latin typeface="Arial" pitchFamily="34" charset="0"/>
                <a:cs typeface="Arial" pitchFamily="34" charset="0"/>
              </a:rPr>
              <a:t>Time Allocated: </a:t>
            </a:r>
            <a:r>
              <a:rPr lang="en-US" sz="1600" dirty="0">
                <a:latin typeface="Arial" pitchFamily="34" charset="0"/>
                <a:cs typeface="Arial" pitchFamily="34" charset="0"/>
              </a:rPr>
              <a:t>2 minutes</a:t>
            </a:r>
          </a:p>
          <a:p>
            <a:pPr lvl="0">
              <a:spcBef>
                <a:spcPts val="600"/>
              </a:spcBef>
              <a:defRPr/>
            </a:pPr>
            <a:r>
              <a:rPr lang="en-US" sz="1600" b="1" dirty="0">
                <a:latin typeface="Arial" pitchFamily="34" charset="0"/>
                <a:cs typeface="Arial" pitchFamily="34" charset="0"/>
              </a:rPr>
              <a:t>Environment or File: </a:t>
            </a:r>
            <a:r>
              <a:rPr lang="en-US" sz="1600" dirty="0">
                <a:latin typeface="Arial" pitchFamily="34" charset="0"/>
                <a:cs typeface="Arial" pitchFamily="34" charset="0"/>
              </a:rPr>
              <a:t>TestMyCalculatorSeeIt.java</a:t>
            </a:r>
            <a:endParaRPr lang="en-US" sz="1600" b="1" dirty="0">
              <a:latin typeface="Arial" pitchFamily="34" charset="0"/>
              <a:cs typeface="Arial" pitchFamily="34" charset="0"/>
            </a:endParaRPr>
          </a:p>
          <a:p>
            <a:pPr lvl="0">
              <a:spcBef>
                <a:spcPts val="600"/>
              </a:spcBef>
              <a:defRPr/>
            </a:pPr>
            <a:r>
              <a:rPr lang="en-US" sz="1600" b="1" dirty="0">
                <a:latin typeface="Arial" pitchFamily="34" charset="0"/>
                <a:cs typeface="Arial" pitchFamily="34" charset="0"/>
              </a:rPr>
              <a:t>Steps: </a:t>
            </a:r>
            <a:endParaRPr lang="en-US" sz="1600" dirty="0">
              <a:latin typeface="Arial" pitchFamily="34" charset="0"/>
              <a:cs typeface="Arial" pitchFamily="34" charset="0"/>
            </a:endParaRPr>
          </a:p>
          <a:p>
            <a:pPr marL="457200" lvl="0" indent="-457200">
              <a:buFont typeface="+mj-lt"/>
              <a:buAutoNum type="arabicPeriod" startAt="12"/>
            </a:pPr>
            <a:r>
              <a:rPr lang="en-US" sz="1600" dirty="0">
                <a:latin typeface="Arial" pitchFamily="34" charset="0"/>
                <a:cs typeface="Arial" pitchFamily="34" charset="0"/>
              </a:rPr>
              <a:t>Open </a:t>
            </a:r>
            <a:r>
              <a:rPr lang="en-US" sz="1600" b="1" dirty="0">
                <a:latin typeface="Arial" pitchFamily="34" charset="0"/>
                <a:cs typeface="Arial" pitchFamily="34" charset="0"/>
              </a:rPr>
              <a:t>TestMyCalculatorSeeIt</a:t>
            </a:r>
            <a:r>
              <a:rPr lang="en-US" sz="1600" dirty="0">
                <a:latin typeface="Arial" pitchFamily="34" charset="0"/>
                <a:cs typeface="Arial" pitchFamily="34" charset="0"/>
              </a:rPr>
              <a:t>.java (if not still open)</a:t>
            </a:r>
          </a:p>
          <a:p>
            <a:pPr marL="457200" lvl="0" indent="-457200">
              <a:buFont typeface="+mj-lt"/>
              <a:buAutoNum type="arabicPeriod" startAt="12"/>
            </a:pPr>
            <a:r>
              <a:rPr lang="en-US" sz="1600" dirty="0">
                <a:latin typeface="Arial" pitchFamily="34" charset="0"/>
                <a:cs typeface="Arial" pitchFamily="34" charset="0"/>
              </a:rPr>
              <a:t>Complete See It </a:t>
            </a:r>
            <a:r>
              <a:rPr lang="en-US" sz="1600" b="1" dirty="0">
                <a:latin typeface="Arial" pitchFamily="34" charset="0"/>
                <a:cs typeface="Arial" pitchFamily="34" charset="0"/>
              </a:rPr>
              <a:t>TODOs 5-7 </a:t>
            </a:r>
            <a:r>
              <a:rPr lang="en-US" sz="1600" dirty="0">
                <a:latin typeface="Arial" pitchFamily="34" charset="0"/>
                <a:cs typeface="Arial" pitchFamily="34" charset="0"/>
              </a:rPr>
              <a:t>to </a:t>
            </a:r>
            <a:r>
              <a:rPr lang="en-US" sz="1600" i="1" dirty="0">
                <a:latin typeface="Arial" pitchFamily="34" charset="0"/>
                <a:cs typeface="Arial" pitchFamily="34" charset="0"/>
              </a:rPr>
              <a:t>(Note, only perform the TODO associated with this See It.)</a:t>
            </a:r>
          </a:p>
          <a:p>
            <a:pPr marL="914400" lvl="1" indent="-457200">
              <a:buFont typeface="+mj-lt"/>
              <a:buAutoNum type="alphaLcParenR"/>
            </a:pPr>
            <a:r>
              <a:rPr lang="en-US" sz="1600" dirty="0">
                <a:latin typeface="Arial" pitchFamily="34" charset="0"/>
                <a:cs typeface="Arial" pitchFamily="34" charset="0"/>
              </a:rPr>
              <a:t>Create a testAddNumbers_Negative() method</a:t>
            </a:r>
          </a:p>
          <a:p>
            <a:pPr marL="914400" lvl="1" indent="-457200">
              <a:buFont typeface="+mj-lt"/>
              <a:buAutoNum type="alphaLcParenR"/>
            </a:pPr>
            <a:r>
              <a:rPr lang="en-US" sz="1600" dirty="0">
                <a:latin typeface="Arial" pitchFamily="34" charset="0"/>
                <a:cs typeface="Arial" pitchFamily="34" charset="0"/>
              </a:rPr>
              <a:t>Declare and initialize operand variables, one of which has a value of 99999999</a:t>
            </a:r>
          </a:p>
          <a:p>
            <a:pPr marL="914400" lvl="1" indent="-457200">
              <a:buFont typeface="+mj-lt"/>
              <a:buAutoNum type="alphaLcParenR"/>
            </a:pPr>
            <a:r>
              <a:rPr lang="en-US" sz="1600" dirty="0">
                <a:latin typeface="Arial" pitchFamily="34" charset="0"/>
                <a:cs typeface="Arial" pitchFamily="34" charset="0"/>
              </a:rPr>
              <a:t>Invoke the assertEquals method to test the addNumbers method()</a:t>
            </a:r>
          </a:p>
          <a:p>
            <a:pPr lvl="2"/>
            <a:r>
              <a:rPr lang="en-US" sz="1600" dirty="0">
                <a:latin typeface="Arial" pitchFamily="34" charset="0"/>
                <a:cs typeface="Arial" pitchFamily="34" charset="0"/>
              </a:rPr>
              <a:t>The first parameter is the correct total followed by the call to addNumbers() method.</a:t>
            </a:r>
          </a:p>
          <a:p>
            <a:pPr lvl="2"/>
            <a:r>
              <a:rPr lang="en-US" sz="1600" dirty="0">
                <a:latin typeface="Arial" pitchFamily="34" charset="0"/>
                <a:cs typeface="Arial" pitchFamily="34" charset="0"/>
              </a:rPr>
              <a:t>Surround the statement with the try-catch clause. Use assertEquals() method to display error messages.</a:t>
            </a:r>
          </a:p>
          <a:p>
            <a:pPr marL="457200" indent="-457200">
              <a:buFont typeface="+mj-lt"/>
              <a:buAutoNum type="arabicPeriod" startAt="12"/>
            </a:pPr>
            <a:r>
              <a:rPr lang="en-US" sz="1600" dirty="0">
                <a:latin typeface="Arial" pitchFamily="34" charset="0"/>
                <a:cs typeface="Arial" pitchFamily="34" charset="0"/>
              </a:rPr>
              <a:t>Run the JUnit tests. </a:t>
            </a:r>
          </a:p>
          <a:p>
            <a:pPr lvl="1"/>
            <a:r>
              <a:rPr lang="en-US" sz="1600" b="1" dirty="0">
                <a:latin typeface="Arial" pitchFamily="34" charset="0"/>
                <a:cs typeface="Arial" pitchFamily="34" charset="0"/>
              </a:rPr>
              <a:t>The new test is EXPECTED to fail.</a:t>
            </a:r>
            <a:endParaRPr lang="en-US" sz="1600" b="1" i="1" dirty="0">
              <a:latin typeface="Arial" pitchFamily="34" charset="0"/>
              <a:cs typeface="Arial" pitchFamily="34" charset="0"/>
            </a:endParaRPr>
          </a:p>
          <a:p>
            <a:pPr marL="839787" lvl="1" indent="-285750">
              <a:lnSpc>
                <a:spcPct val="110000"/>
              </a:lnSpc>
              <a:buFont typeface="Arial" pitchFamily="34" charset="0"/>
              <a:buChar char="•"/>
              <a:defRPr/>
            </a:pPr>
            <a:endParaRPr lang="en-US" sz="1600"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53</a:t>
            </a:r>
          </a:p>
        </p:txBody>
      </p:sp>
    </p:spTree>
    <p:extLst>
      <p:ext uri="{BB962C8B-B14F-4D97-AF65-F5344CB8AC3E}">
        <p14:creationId xmlns:p14="http://schemas.microsoft.com/office/powerpoint/2010/main" val="2572246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JUnit Test  Creation / Execution: See It (5 of 6)</a:t>
            </a:r>
          </a:p>
        </p:txBody>
      </p:sp>
      <p:sp>
        <p:nvSpPr>
          <p:cNvPr id="17" name="Content Placeholder 4"/>
          <p:cNvSpPr>
            <a:spLocks noGrp="1"/>
          </p:cNvSpPr>
          <p:nvPr>
            <p:ph idx="1"/>
          </p:nvPr>
        </p:nvSpPr>
        <p:spPr>
          <a:xfrm>
            <a:off x="457199" y="1214423"/>
            <a:ext cx="6727371" cy="801829"/>
          </a:xfrm>
        </p:spPr>
        <p:txBody>
          <a:bodyPr>
            <a:normAutofit lnSpcReduction="10000"/>
          </a:bodyPr>
          <a:lstStyle/>
          <a:p>
            <a:pPr lvl="0">
              <a:defRPr/>
            </a:pPr>
            <a:r>
              <a:rPr lang="en-US" sz="1800" b="1" noProof="0" dirty="0"/>
              <a:t>Demonstration:</a:t>
            </a:r>
          </a:p>
          <a:p>
            <a:pPr marL="0" lvl="1" indent="0">
              <a:buNone/>
            </a:pPr>
            <a:r>
              <a:rPr lang="en-US" sz="1800" noProof="0" dirty="0"/>
              <a:t>Faculty will demonstrate how to 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194560"/>
            <a:ext cx="8318501" cy="3293209"/>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1 minute</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MyCalculatorSeeIt.java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457200" lvl="0" indent="-457200">
              <a:buFont typeface="+mj-lt"/>
              <a:buAutoNum type="arabicPeriod" startAt="15"/>
            </a:pPr>
            <a:r>
              <a:rPr lang="en-US" dirty="0">
                <a:latin typeface="Arial" pitchFamily="34" charset="0"/>
                <a:cs typeface="Arial" pitchFamily="34" charset="0"/>
              </a:rPr>
              <a:t>Open </a:t>
            </a:r>
            <a:r>
              <a:rPr lang="en-US" b="1" dirty="0">
                <a:latin typeface="Arial" pitchFamily="34" charset="0"/>
                <a:cs typeface="Arial" pitchFamily="34" charset="0"/>
              </a:rPr>
              <a:t>MyCalculatorSeeIt</a:t>
            </a:r>
            <a:r>
              <a:rPr lang="en-US" dirty="0">
                <a:latin typeface="Arial" pitchFamily="34" charset="0"/>
                <a:cs typeface="Arial" pitchFamily="34" charset="0"/>
              </a:rPr>
              <a:t>.java (if not still open)</a:t>
            </a:r>
          </a:p>
          <a:p>
            <a:pPr marL="457200" lvl="0" indent="-457200">
              <a:buFont typeface="+mj-lt"/>
              <a:buAutoNum type="arabicPeriod" startAt="15"/>
            </a:pPr>
            <a:r>
              <a:rPr lang="en-US" dirty="0">
                <a:latin typeface="Arial" pitchFamily="34" charset="0"/>
                <a:cs typeface="Arial" pitchFamily="34" charset="0"/>
              </a:rPr>
              <a:t>Complete See It </a:t>
            </a:r>
            <a:r>
              <a:rPr lang="en-US" b="1" dirty="0">
                <a:latin typeface="Arial" pitchFamily="34" charset="0"/>
                <a:cs typeface="Arial" pitchFamily="34" charset="0"/>
              </a:rPr>
              <a:t>TODOs 4-5 </a:t>
            </a:r>
            <a:r>
              <a:rPr lang="en-US" dirty="0">
                <a:latin typeface="Arial" pitchFamily="34" charset="0"/>
                <a:cs typeface="Arial" pitchFamily="34" charset="0"/>
              </a:rPr>
              <a:t>to </a:t>
            </a:r>
            <a:r>
              <a:rPr lang="en-US" i="1" dirty="0">
                <a:latin typeface="Arial" pitchFamily="34" charset="0"/>
                <a:cs typeface="Arial" pitchFamily="34" charset="0"/>
              </a:rPr>
              <a:t>(Note, only perform the TODO associated with this See It.)</a:t>
            </a:r>
          </a:p>
          <a:p>
            <a:pPr marL="914400" lvl="1" indent="-457200">
              <a:buFont typeface="+mj-lt"/>
              <a:buAutoNum type="alphaLcParenR"/>
            </a:pPr>
            <a:r>
              <a:rPr lang="en-US" dirty="0">
                <a:latin typeface="Arial" pitchFamily="34" charset="0"/>
                <a:cs typeface="Arial" pitchFamily="34" charset="0"/>
              </a:rPr>
              <a:t>Update the addNumbers() method to test of the calculated result is larger than an 8-digit positive or 8-digit negative value</a:t>
            </a:r>
          </a:p>
          <a:p>
            <a:pPr marL="914400" lvl="1" indent="-457200">
              <a:buFont typeface="+mj-lt"/>
              <a:buAutoNum type="alphaLcParenR"/>
            </a:pPr>
            <a:r>
              <a:rPr lang="en-US" dirty="0">
                <a:latin typeface="Arial" pitchFamily="34" charset="0"/>
                <a:cs typeface="Arial" pitchFamily="34" charset="0"/>
              </a:rPr>
              <a:t>Throw a new Arithmetic Exception if the result is out of range</a:t>
            </a:r>
          </a:p>
          <a:p>
            <a:pPr lvl="2"/>
            <a:r>
              <a:rPr lang="en-US" dirty="0">
                <a:latin typeface="Arial" pitchFamily="34" charset="0"/>
                <a:cs typeface="Arial" pitchFamily="34" charset="0"/>
              </a:rPr>
              <a:t>This also fulfills </a:t>
            </a:r>
            <a:r>
              <a:rPr lang="en-US" b="1" dirty="0">
                <a:latin typeface="Arial" pitchFamily="34" charset="0"/>
                <a:cs typeface="Arial" pitchFamily="34" charset="0"/>
              </a:rPr>
              <a:t>TODO 8 </a:t>
            </a:r>
            <a:r>
              <a:rPr lang="en-US" dirty="0">
                <a:latin typeface="Arial" pitchFamily="34" charset="0"/>
                <a:cs typeface="Arial" pitchFamily="34" charset="0"/>
              </a:rPr>
              <a:t>in TestMyCalculatorSeeIt.java</a:t>
            </a:r>
          </a:p>
          <a:p>
            <a:pPr marL="457200" indent="-457200">
              <a:buFont typeface="+mj-lt"/>
              <a:buAutoNum type="arabicPeriod" startAt="15"/>
            </a:pPr>
            <a:r>
              <a:rPr lang="en-US" dirty="0">
                <a:latin typeface="Arial" pitchFamily="34" charset="0"/>
                <a:cs typeface="Arial" pitchFamily="34" charset="0"/>
              </a:rPr>
              <a:t>Save the file.</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54</a:t>
            </a:r>
          </a:p>
        </p:txBody>
      </p:sp>
    </p:spTree>
    <p:extLst>
      <p:ext uri="{BB962C8B-B14F-4D97-AF65-F5344CB8AC3E}">
        <p14:creationId xmlns:p14="http://schemas.microsoft.com/office/powerpoint/2010/main" val="3759691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JUnit Test  Creation / Execution: See It (6 of 6)</a:t>
            </a:r>
          </a:p>
        </p:txBody>
      </p:sp>
      <p:sp>
        <p:nvSpPr>
          <p:cNvPr id="17" name="Content Placeholder 4"/>
          <p:cNvSpPr>
            <a:spLocks noGrp="1"/>
          </p:cNvSpPr>
          <p:nvPr>
            <p:ph idx="1"/>
          </p:nvPr>
        </p:nvSpPr>
        <p:spPr>
          <a:xfrm>
            <a:off x="457199" y="1214423"/>
            <a:ext cx="6727371" cy="801829"/>
          </a:xfrm>
        </p:spPr>
        <p:txBody>
          <a:bodyPr>
            <a:normAutofit lnSpcReduction="10000"/>
          </a:bodyPr>
          <a:lstStyle/>
          <a:p>
            <a:pPr lvl="0">
              <a:defRPr/>
            </a:pPr>
            <a:r>
              <a:rPr lang="en-US" sz="1800" b="1" noProof="0" dirty="0"/>
              <a:t>Demonstration:</a:t>
            </a:r>
          </a:p>
          <a:p>
            <a:pPr marL="0" lvl="1" indent="0">
              <a:buNone/>
            </a:pPr>
            <a:r>
              <a:rPr lang="en-US" sz="1800" noProof="0" dirty="0"/>
              <a:t>Faculty will demonstrate how to 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194560"/>
            <a:ext cx="8318501" cy="2456057"/>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1 minute</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TestMyCalculatorSeeIt.java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457200" lvl="0" indent="-457200">
              <a:buFont typeface="+mj-lt"/>
              <a:buAutoNum type="arabicPeriod" startAt="18"/>
            </a:pPr>
            <a:r>
              <a:rPr lang="en-US" dirty="0">
                <a:latin typeface="Arial" pitchFamily="34" charset="0"/>
                <a:cs typeface="Arial" pitchFamily="34" charset="0"/>
              </a:rPr>
              <a:t>Open </a:t>
            </a:r>
            <a:r>
              <a:rPr lang="en-US" b="1" dirty="0">
                <a:latin typeface="Arial" pitchFamily="34" charset="0"/>
                <a:cs typeface="Arial" pitchFamily="34" charset="0"/>
              </a:rPr>
              <a:t>TestMyCalculatorSeeIt</a:t>
            </a:r>
            <a:r>
              <a:rPr lang="en-US" dirty="0">
                <a:latin typeface="Arial" pitchFamily="34" charset="0"/>
                <a:cs typeface="Arial" pitchFamily="34" charset="0"/>
              </a:rPr>
              <a:t>.java (if not still open)</a:t>
            </a:r>
          </a:p>
          <a:p>
            <a:pPr marL="457200" indent="-457200">
              <a:buFont typeface="+mj-lt"/>
              <a:buAutoNum type="arabicPeriod" startAt="18"/>
            </a:pPr>
            <a:r>
              <a:rPr lang="en-US" dirty="0">
                <a:latin typeface="Arial" pitchFamily="34" charset="0"/>
                <a:cs typeface="Arial" pitchFamily="34" charset="0"/>
              </a:rPr>
              <a:t>Rerun the JUnit tests. </a:t>
            </a:r>
          </a:p>
          <a:p>
            <a:pPr lvl="1"/>
            <a:r>
              <a:rPr lang="en-US" dirty="0">
                <a:latin typeface="Arial" pitchFamily="34" charset="0"/>
                <a:cs typeface="Arial" pitchFamily="34" charset="0"/>
              </a:rPr>
              <a:t>Both tests should now pass since the addNumbers() method has been modified in MyCalculatorSeeIt.java.</a:t>
            </a:r>
            <a:endParaRPr lang="en-US" i="1" dirty="0">
              <a:latin typeface="Arial" pitchFamily="34" charset="0"/>
              <a:cs typeface="Arial" pitchFamily="34" charset="0"/>
            </a:endParaRPr>
          </a:p>
          <a:p>
            <a:pPr marL="839787" lvl="1" indent="-285750">
              <a:lnSpc>
                <a:spcPct val="110000"/>
              </a:lnSpc>
              <a:buFont typeface="Arial" pitchFamily="34" charset="0"/>
              <a:buChar char="•"/>
              <a:defRPr/>
            </a:pPr>
            <a:endParaRPr lang="en-US" sz="1600"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55</a:t>
            </a:r>
          </a:p>
        </p:txBody>
      </p:sp>
    </p:spTree>
    <p:extLst>
      <p:ext uri="{BB962C8B-B14F-4D97-AF65-F5344CB8AC3E}">
        <p14:creationId xmlns:p14="http://schemas.microsoft.com/office/powerpoint/2010/main" val="4278469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JUnit Test  Creation / Execution: Try It (1 of 6) BASIC</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BASIC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4678204"/>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4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TestMyCalculatorTryIt_basic.java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a:defRPr/>
            </a:pPr>
            <a:r>
              <a:rPr lang="en-US" dirty="0">
                <a:latin typeface="Arial" pitchFamily="34" charset="0"/>
                <a:cs typeface="Arial" pitchFamily="34" charset="0"/>
              </a:rPr>
              <a:t>Open the project Week1n2Codebase_participant in Eclipse</a:t>
            </a:r>
          </a:p>
          <a:p>
            <a:pPr marL="554037" lvl="0" indent="-457200">
              <a:buFont typeface="+mj-lt"/>
              <a:buAutoNum type="arabicPeriod"/>
              <a:defRPr/>
            </a:pPr>
            <a:r>
              <a:rPr lang="en-US" dirty="0">
                <a:latin typeface="Arial" pitchFamily="34" charset="0"/>
                <a:cs typeface="Arial" pitchFamily="34" charset="0"/>
              </a:rPr>
              <a:t>Go to the src folder</a:t>
            </a:r>
          </a:p>
          <a:p>
            <a:pPr marL="554037" lvl="0" indent="-457200">
              <a:buFont typeface="+mj-lt"/>
              <a:buAutoNum type="arabicPeriod"/>
              <a:defRPr/>
            </a:pPr>
            <a:r>
              <a:rPr lang="en-US" dirty="0">
                <a:latin typeface="Arial" pitchFamily="34" charset="0"/>
                <a:cs typeface="Arial" pitchFamily="34" charset="0"/>
              </a:rPr>
              <a:t>Open the package com.accenture.adf.newcodington.module16.sample </a:t>
            </a:r>
          </a:p>
          <a:p>
            <a:pPr marL="554037" lvl="0" indent="-457200">
              <a:buFont typeface="+mj-lt"/>
              <a:buAutoNum type="arabicPeriod"/>
              <a:defRPr/>
            </a:pPr>
            <a:r>
              <a:rPr lang="en-US" dirty="0">
                <a:latin typeface="Arial" pitchFamily="34" charset="0"/>
                <a:cs typeface="Arial" pitchFamily="34" charset="0"/>
              </a:rPr>
              <a:t>Open </a:t>
            </a:r>
            <a:r>
              <a:rPr lang="en-US" b="1" dirty="0">
                <a:latin typeface="Arial" pitchFamily="34" charset="0"/>
                <a:cs typeface="Arial" pitchFamily="34" charset="0"/>
              </a:rPr>
              <a:t>TestMyCalculatorTryIt_basic</a:t>
            </a:r>
            <a:r>
              <a:rPr lang="en-US" dirty="0">
                <a:latin typeface="Arial" pitchFamily="34" charset="0"/>
                <a:cs typeface="Arial" pitchFamily="34" charset="0"/>
              </a:rPr>
              <a:t>.java</a:t>
            </a:r>
          </a:p>
          <a:p>
            <a:pPr marL="554037" lvl="0" indent="-457200">
              <a:buFont typeface="+mj-lt"/>
              <a:buAutoNum type="arabicPeriod"/>
              <a:defRPr/>
            </a:pPr>
            <a:r>
              <a:rPr lang="en-US" dirty="0">
                <a:latin typeface="Arial" pitchFamily="34" charset="0"/>
                <a:cs typeface="Arial" pitchFamily="34" charset="0"/>
              </a:rPr>
              <a:t>Complete Try It </a:t>
            </a:r>
            <a:r>
              <a:rPr lang="en-US" b="1" dirty="0">
                <a:latin typeface="Arial" pitchFamily="34" charset="0"/>
                <a:cs typeface="Arial" pitchFamily="34" charset="0"/>
              </a:rPr>
              <a:t>TODOs 1-4 </a:t>
            </a:r>
            <a:r>
              <a:rPr lang="en-US" dirty="0">
                <a:latin typeface="Arial" pitchFamily="34" charset="0"/>
                <a:cs typeface="Arial" pitchFamily="34" charset="0"/>
              </a:rPr>
              <a:t>to </a:t>
            </a:r>
          </a:p>
          <a:p>
            <a:pPr marL="1011237" lvl="1" indent="-457200">
              <a:buFont typeface="+mj-lt"/>
              <a:buAutoNum type="alphaLcParenR"/>
              <a:defRPr/>
            </a:pPr>
            <a:r>
              <a:rPr lang="en-US" dirty="0">
                <a:latin typeface="Arial" pitchFamily="34" charset="0"/>
                <a:cs typeface="Arial" pitchFamily="34" charset="0"/>
              </a:rPr>
              <a:t>Create a new MyCalculatorTryIt_basic instance</a:t>
            </a:r>
          </a:p>
          <a:p>
            <a:pPr marL="1011237" lvl="1" indent="-457200">
              <a:buFont typeface="+mj-lt"/>
              <a:buAutoNum type="alphaLcParenR"/>
              <a:defRPr/>
            </a:pPr>
            <a:r>
              <a:rPr lang="en-US" dirty="0">
                <a:latin typeface="Arial" pitchFamily="34" charset="0"/>
                <a:cs typeface="Arial" pitchFamily="34" charset="0"/>
              </a:rPr>
              <a:t>Create a testSubtractNumbers_Positive() method</a:t>
            </a:r>
          </a:p>
          <a:p>
            <a:pPr marL="1011237" lvl="1" indent="-457200">
              <a:buFont typeface="+mj-lt"/>
              <a:buAutoNum type="alphaLcParenR"/>
              <a:defRPr/>
            </a:pPr>
            <a:r>
              <a:rPr lang="en-US" dirty="0">
                <a:latin typeface="Arial" pitchFamily="34" charset="0"/>
                <a:cs typeface="Arial" pitchFamily="34" charset="0"/>
              </a:rPr>
              <a:t>Declare and initialize two operand variables</a:t>
            </a:r>
          </a:p>
          <a:p>
            <a:pPr marL="1011237" lvl="1" indent="-457200">
              <a:buFont typeface="+mj-lt"/>
              <a:buAutoNum type="alphaLcParenR"/>
              <a:defRPr/>
            </a:pPr>
            <a:r>
              <a:rPr lang="en-US" dirty="0">
                <a:latin typeface="Arial" pitchFamily="34" charset="0"/>
                <a:cs typeface="Arial" pitchFamily="34" charset="0"/>
              </a:rPr>
              <a:t>Invoke the assertEquals method to test the subtractNumbers() method</a:t>
            </a:r>
          </a:p>
          <a:p>
            <a:pPr marL="554037" lvl="0" indent="-457200">
              <a:buFont typeface="+mj-lt"/>
              <a:buAutoNum type="arabicPeriod"/>
              <a:defRPr/>
            </a:pPr>
            <a:r>
              <a:rPr lang="en-US" dirty="0">
                <a:latin typeface="Arial" pitchFamily="34" charset="0"/>
                <a:cs typeface="Arial" pitchFamily="34" charset="0"/>
              </a:rPr>
              <a:t>Run the JUnit test. </a:t>
            </a:r>
          </a:p>
          <a:p>
            <a:pPr marL="554037" lvl="1">
              <a:defRPr/>
            </a:pPr>
            <a:r>
              <a:rPr lang="en-US" b="1" dirty="0">
                <a:latin typeface="Arial" pitchFamily="34" charset="0"/>
                <a:cs typeface="Arial" pitchFamily="34" charset="0"/>
              </a:rPr>
              <a:t>The test is EXPECTED to fail. This is the normal result in Test Driven Development.</a:t>
            </a:r>
          </a:p>
          <a:p>
            <a:pPr marL="554037" indent="-457200">
              <a:buFont typeface="+mj-lt"/>
              <a:buAutoNum type="arabicPeriod"/>
              <a:defRPr/>
            </a:pPr>
            <a:r>
              <a:rPr lang="en-US" dirty="0">
                <a:latin typeface="Arial" pitchFamily="34" charset="0"/>
                <a:cs typeface="Arial" pitchFamily="34" charset="0"/>
              </a:rPr>
              <a:t>(Only perform the TODOs that your instructor assigns at this time)</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56</a:t>
            </a:r>
          </a:p>
        </p:txBody>
      </p:sp>
    </p:spTree>
    <p:extLst>
      <p:ext uri="{BB962C8B-B14F-4D97-AF65-F5344CB8AC3E}">
        <p14:creationId xmlns:p14="http://schemas.microsoft.com/office/powerpoint/2010/main" val="259869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JUnit Test  Creation / Execution: Try It (2 of 6) BASIC</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BASIC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3570208"/>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4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MyCalculatorTryIt_basic.java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8"/>
              <a:defRPr/>
            </a:pPr>
            <a:r>
              <a:rPr lang="en-US" dirty="0">
                <a:latin typeface="Arial" pitchFamily="34" charset="0"/>
                <a:cs typeface="Arial" pitchFamily="34" charset="0"/>
              </a:rPr>
              <a:t>Open </a:t>
            </a:r>
            <a:r>
              <a:rPr lang="en-US" b="1" dirty="0">
                <a:latin typeface="Arial" pitchFamily="34" charset="0"/>
                <a:cs typeface="Arial" pitchFamily="34" charset="0"/>
              </a:rPr>
              <a:t>MyCalculatorTryIt_basic</a:t>
            </a:r>
            <a:r>
              <a:rPr lang="en-US" dirty="0">
                <a:latin typeface="Arial" pitchFamily="34" charset="0"/>
                <a:cs typeface="Arial" pitchFamily="34" charset="0"/>
              </a:rPr>
              <a:t>.java</a:t>
            </a:r>
          </a:p>
          <a:p>
            <a:pPr marL="554037" lvl="0" indent="-457200">
              <a:buFont typeface="+mj-lt"/>
              <a:buAutoNum type="arabicPeriod" startAt="8"/>
              <a:defRPr/>
            </a:pPr>
            <a:r>
              <a:rPr lang="en-US" dirty="0">
                <a:latin typeface="Arial" pitchFamily="34" charset="0"/>
                <a:cs typeface="Arial" pitchFamily="34" charset="0"/>
              </a:rPr>
              <a:t>Complete Try It </a:t>
            </a:r>
            <a:r>
              <a:rPr lang="en-US" b="1" dirty="0">
                <a:latin typeface="Arial" pitchFamily="34" charset="0"/>
                <a:cs typeface="Arial" pitchFamily="34" charset="0"/>
              </a:rPr>
              <a:t>TODOs 4-6 </a:t>
            </a:r>
            <a:r>
              <a:rPr lang="en-US" dirty="0">
                <a:latin typeface="Arial" pitchFamily="34" charset="0"/>
                <a:cs typeface="Arial" pitchFamily="34" charset="0"/>
              </a:rPr>
              <a:t>to </a:t>
            </a:r>
          </a:p>
          <a:p>
            <a:pPr marL="1011237" lvl="1" indent="-457200">
              <a:buFont typeface="+mj-lt"/>
              <a:buAutoNum type="alphaLcParenR"/>
              <a:defRPr/>
            </a:pPr>
            <a:r>
              <a:rPr lang="en-US" dirty="0">
                <a:latin typeface="Arial" pitchFamily="34" charset="0"/>
                <a:cs typeface="Arial" pitchFamily="34" charset="0"/>
              </a:rPr>
              <a:t>Create the subtractNumbers() method with two parameters</a:t>
            </a:r>
          </a:p>
          <a:p>
            <a:pPr marL="1011237" lvl="1" indent="-457200">
              <a:buFont typeface="+mj-lt"/>
              <a:buAutoNum type="alphaLcParenR"/>
              <a:defRPr/>
            </a:pPr>
            <a:r>
              <a:rPr lang="en-US" dirty="0">
                <a:latin typeface="Arial" pitchFamily="34" charset="0"/>
                <a:cs typeface="Arial" pitchFamily="34" charset="0"/>
              </a:rPr>
              <a:t>Subtract the two numbers (operands) and pass the result to a declared variable</a:t>
            </a:r>
          </a:p>
          <a:p>
            <a:pPr marL="1011237" lvl="1" indent="-457200">
              <a:buFont typeface="+mj-lt"/>
              <a:buAutoNum type="alphaLcParenR"/>
              <a:defRPr/>
            </a:pPr>
            <a:r>
              <a:rPr lang="en-US" dirty="0">
                <a:latin typeface="Arial" pitchFamily="34" charset="0"/>
                <a:cs typeface="Arial" pitchFamily="34" charset="0"/>
              </a:rPr>
              <a:t>Return the result</a:t>
            </a:r>
          </a:p>
          <a:p>
            <a:pPr marL="1011237" lvl="2">
              <a:defRPr/>
            </a:pPr>
            <a:r>
              <a:rPr lang="en-US" dirty="0">
                <a:latin typeface="Arial" pitchFamily="34" charset="0"/>
                <a:cs typeface="Arial" pitchFamily="34" charset="0"/>
              </a:rPr>
              <a:t>This also fulfills </a:t>
            </a:r>
            <a:r>
              <a:rPr lang="en-US" b="1" dirty="0">
                <a:latin typeface="Arial" pitchFamily="34" charset="0"/>
                <a:cs typeface="Arial" pitchFamily="34" charset="0"/>
              </a:rPr>
              <a:t>TODO 5 </a:t>
            </a:r>
            <a:r>
              <a:rPr lang="en-US" dirty="0">
                <a:latin typeface="Arial" pitchFamily="34" charset="0"/>
                <a:cs typeface="Arial" pitchFamily="34" charset="0"/>
              </a:rPr>
              <a:t>in </a:t>
            </a:r>
            <a:r>
              <a:rPr lang="en-US" b="1" dirty="0">
                <a:latin typeface="Arial" pitchFamily="34" charset="0"/>
                <a:cs typeface="Arial" pitchFamily="34" charset="0"/>
              </a:rPr>
              <a:t>TestMyCalculatorTryIt_basic</a:t>
            </a:r>
            <a:r>
              <a:rPr lang="en-US" dirty="0">
                <a:latin typeface="Arial" pitchFamily="34" charset="0"/>
                <a:cs typeface="Arial" pitchFamily="34" charset="0"/>
              </a:rPr>
              <a:t>.java</a:t>
            </a:r>
          </a:p>
          <a:p>
            <a:pPr marL="554037" lvl="0" indent="-457200">
              <a:buFont typeface="+mj-lt"/>
              <a:buAutoNum type="arabicPeriod" startAt="8"/>
              <a:defRPr/>
            </a:pPr>
            <a:r>
              <a:rPr lang="en-US" dirty="0">
                <a:latin typeface="Arial" pitchFamily="34" charset="0"/>
                <a:cs typeface="Arial" pitchFamily="34" charset="0"/>
              </a:rPr>
              <a:t>Save the file.</a:t>
            </a:r>
          </a:p>
          <a:p>
            <a:pPr marL="554037" indent="-457200">
              <a:buFont typeface="+mj-lt"/>
              <a:buAutoNum type="arabicPeriod" startAt="8"/>
              <a:defRPr/>
            </a:pPr>
            <a:r>
              <a:rPr lang="en-US" dirty="0">
                <a:latin typeface="Arial" pitchFamily="34" charset="0"/>
                <a:cs typeface="Arial" pitchFamily="34" charset="0"/>
              </a:rPr>
              <a:t>(Only perform the TODOs that your instructor assigns at this time)</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57</a:t>
            </a:r>
          </a:p>
        </p:txBody>
      </p:sp>
    </p:spTree>
    <p:extLst>
      <p:ext uri="{BB962C8B-B14F-4D97-AF65-F5344CB8AC3E}">
        <p14:creationId xmlns:p14="http://schemas.microsoft.com/office/powerpoint/2010/main" val="2707212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JUnit Test  Creation / Execution: Try It (3 of 6) BASIC</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BASIC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2185214"/>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2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TestMyCalculatorTryIt_basic.java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12"/>
              <a:defRPr/>
            </a:pPr>
            <a:r>
              <a:rPr lang="en-US" dirty="0">
                <a:latin typeface="Arial" pitchFamily="34" charset="0"/>
                <a:cs typeface="Arial" pitchFamily="34" charset="0"/>
              </a:rPr>
              <a:t>Open </a:t>
            </a:r>
            <a:r>
              <a:rPr lang="en-US" b="1" dirty="0">
                <a:latin typeface="Arial" pitchFamily="34" charset="0"/>
                <a:cs typeface="Arial" pitchFamily="34" charset="0"/>
              </a:rPr>
              <a:t>TestMyCalculatorTryIt_basic</a:t>
            </a:r>
            <a:r>
              <a:rPr lang="en-US" dirty="0">
                <a:latin typeface="Arial" pitchFamily="34" charset="0"/>
                <a:cs typeface="Arial" pitchFamily="34" charset="0"/>
              </a:rPr>
              <a:t>.java (if not still open)</a:t>
            </a:r>
          </a:p>
          <a:p>
            <a:pPr marL="554037" lvl="0" indent="-457200">
              <a:buFont typeface="+mj-lt"/>
              <a:buAutoNum type="arabicPeriod" startAt="12"/>
              <a:defRPr/>
            </a:pPr>
            <a:r>
              <a:rPr lang="en-US" dirty="0">
                <a:latin typeface="Arial" pitchFamily="34" charset="0"/>
                <a:cs typeface="Arial" pitchFamily="34" charset="0"/>
              </a:rPr>
              <a:t>Rerun the JUnit test. </a:t>
            </a:r>
          </a:p>
          <a:p>
            <a:pPr marL="554037" lvl="1">
              <a:defRPr/>
            </a:pPr>
            <a:r>
              <a:rPr lang="en-US" dirty="0">
                <a:latin typeface="Arial" pitchFamily="34" charset="0"/>
                <a:cs typeface="Arial" pitchFamily="34" charset="0"/>
              </a:rPr>
              <a:t>The test should now pass since the subtractNumbers() method has been created in MyCalculatorTryIt_basic.java </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58</a:t>
            </a:r>
          </a:p>
        </p:txBody>
      </p:sp>
    </p:spTree>
    <p:extLst>
      <p:ext uri="{BB962C8B-B14F-4D97-AF65-F5344CB8AC3E}">
        <p14:creationId xmlns:p14="http://schemas.microsoft.com/office/powerpoint/2010/main" val="2220178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JUnit Test  Creation / Execution: Try It (4 of 6) BASIC</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BASIC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3016210"/>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2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TestMyCalculatorTryIt_basic.java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14"/>
              <a:defRPr/>
            </a:pPr>
            <a:r>
              <a:rPr lang="en-US" dirty="0">
                <a:latin typeface="Arial" pitchFamily="34" charset="0"/>
                <a:cs typeface="Arial" pitchFamily="34" charset="0"/>
              </a:rPr>
              <a:t>Open </a:t>
            </a:r>
            <a:r>
              <a:rPr lang="en-US" b="1" dirty="0">
                <a:latin typeface="Arial" pitchFamily="34" charset="0"/>
                <a:cs typeface="Arial" pitchFamily="34" charset="0"/>
              </a:rPr>
              <a:t>TestMyCalculatorTryIt_basic</a:t>
            </a:r>
            <a:r>
              <a:rPr lang="en-US" dirty="0">
                <a:latin typeface="Arial" pitchFamily="34" charset="0"/>
                <a:cs typeface="Arial" pitchFamily="34" charset="0"/>
              </a:rPr>
              <a:t>.java (if not already open)</a:t>
            </a:r>
          </a:p>
          <a:p>
            <a:pPr marL="554037" lvl="0" indent="-457200">
              <a:buFont typeface="+mj-lt"/>
              <a:buAutoNum type="arabicPeriod" startAt="14"/>
              <a:defRPr/>
            </a:pPr>
            <a:r>
              <a:rPr lang="en-US" dirty="0">
                <a:latin typeface="Arial" pitchFamily="34" charset="0"/>
                <a:cs typeface="Arial" pitchFamily="34" charset="0"/>
              </a:rPr>
              <a:t>Complete Try It </a:t>
            </a:r>
            <a:r>
              <a:rPr lang="en-US" b="1" dirty="0">
                <a:latin typeface="Arial" pitchFamily="34" charset="0"/>
                <a:cs typeface="Arial" pitchFamily="34" charset="0"/>
              </a:rPr>
              <a:t>TODOs 6-8 </a:t>
            </a:r>
            <a:r>
              <a:rPr lang="en-US" dirty="0">
                <a:latin typeface="Arial" pitchFamily="34" charset="0"/>
                <a:cs typeface="Arial" pitchFamily="34" charset="0"/>
              </a:rPr>
              <a:t>to create a testMultiplyNumbers_Positive() method</a:t>
            </a:r>
          </a:p>
          <a:p>
            <a:pPr marL="554037" lvl="0" indent="-457200">
              <a:buFont typeface="+mj-lt"/>
              <a:buAutoNum type="arabicPeriod" startAt="14"/>
              <a:defRPr/>
            </a:pPr>
            <a:r>
              <a:rPr lang="en-US" dirty="0">
                <a:latin typeface="Arial" pitchFamily="34" charset="0"/>
                <a:cs typeface="Arial" pitchFamily="34" charset="0"/>
              </a:rPr>
              <a:t>Run the JUnit test. </a:t>
            </a:r>
            <a:endParaRPr lang="en-US" b="1" dirty="0">
              <a:latin typeface="Arial" pitchFamily="34" charset="0"/>
              <a:cs typeface="Arial" pitchFamily="34" charset="0"/>
            </a:endParaRPr>
          </a:p>
          <a:p>
            <a:pPr marL="554037" lvl="0" indent="-457200">
              <a:buFont typeface="+mj-lt"/>
              <a:buAutoNum type="arabicPeriod" startAt="14"/>
              <a:defRPr/>
            </a:pPr>
            <a:r>
              <a:rPr lang="en-US" dirty="0">
                <a:latin typeface="Arial" pitchFamily="34" charset="0"/>
                <a:cs typeface="Arial" pitchFamily="34" charset="0"/>
              </a:rPr>
              <a:t>Complete Try It </a:t>
            </a:r>
            <a:r>
              <a:rPr lang="en-US" b="1" dirty="0">
                <a:latin typeface="Arial" pitchFamily="34" charset="0"/>
                <a:cs typeface="Arial" pitchFamily="34" charset="0"/>
              </a:rPr>
              <a:t>TODOs 10-12 </a:t>
            </a:r>
            <a:r>
              <a:rPr lang="en-US" dirty="0">
                <a:latin typeface="Arial" pitchFamily="34" charset="0"/>
                <a:cs typeface="Arial" pitchFamily="34" charset="0"/>
              </a:rPr>
              <a:t>to create a testDivideNumbers_Positive() method</a:t>
            </a:r>
          </a:p>
          <a:p>
            <a:pPr marL="554037" lvl="0" indent="-457200">
              <a:buFont typeface="+mj-lt"/>
              <a:buAutoNum type="arabicPeriod" startAt="14"/>
              <a:defRPr/>
            </a:pPr>
            <a:r>
              <a:rPr lang="en-US" dirty="0">
                <a:latin typeface="Arial" pitchFamily="34" charset="0"/>
                <a:cs typeface="Arial" pitchFamily="34" charset="0"/>
              </a:rPr>
              <a:t>Run the JUnit test. </a:t>
            </a:r>
            <a:endParaRPr lang="en-US" b="1"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59</a:t>
            </a:r>
          </a:p>
        </p:txBody>
      </p:sp>
    </p:spTree>
    <p:extLst>
      <p:ext uri="{BB962C8B-B14F-4D97-AF65-F5344CB8AC3E}">
        <p14:creationId xmlns:p14="http://schemas.microsoft.com/office/powerpoint/2010/main" val="2387394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JUnit Test  Creation / Execution: Try It (5 of 6) BASIC</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BASIC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2739211"/>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2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MyCalculatorTryIt_basic.java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19"/>
              <a:defRPr/>
            </a:pPr>
            <a:r>
              <a:rPr lang="en-US" dirty="0">
                <a:latin typeface="Arial" pitchFamily="34" charset="0"/>
                <a:cs typeface="Arial" pitchFamily="34" charset="0"/>
              </a:rPr>
              <a:t>Open </a:t>
            </a:r>
            <a:r>
              <a:rPr lang="en-US" b="1" dirty="0">
                <a:latin typeface="Arial" pitchFamily="34" charset="0"/>
                <a:cs typeface="Arial" pitchFamily="34" charset="0"/>
              </a:rPr>
              <a:t>MyCalculatorTryIt_basic</a:t>
            </a:r>
            <a:r>
              <a:rPr lang="en-US" dirty="0">
                <a:latin typeface="Arial" pitchFamily="34" charset="0"/>
                <a:cs typeface="Arial" pitchFamily="34" charset="0"/>
              </a:rPr>
              <a:t>.java</a:t>
            </a:r>
          </a:p>
          <a:p>
            <a:pPr marL="554037" lvl="0" indent="-457200">
              <a:buFont typeface="+mj-lt"/>
              <a:buAutoNum type="arabicPeriod" startAt="19"/>
              <a:defRPr/>
            </a:pPr>
            <a:r>
              <a:rPr lang="en-US" dirty="0">
                <a:latin typeface="Arial" pitchFamily="34" charset="0"/>
                <a:cs typeface="Arial" pitchFamily="34" charset="0"/>
              </a:rPr>
              <a:t>Complete Try It </a:t>
            </a:r>
            <a:r>
              <a:rPr lang="en-US" b="1" dirty="0">
                <a:latin typeface="Arial" pitchFamily="34" charset="0"/>
                <a:cs typeface="Arial" pitchFamily="34" charset="0"/>
              </a:rPr>
              <a:t>TODOs 7-9 </a:t>
            </a:r>
            <a:r>
              <a:rPr lang="en-US" dirty="0">
                <a:latin typeface="Arial" pitchFamily="34" charset="0"/>
                <a:cs typeface="Arial" pitchFamily="34" charset="0"/>
              </a:rPr>
              <a:t>to create the multiplyNumbers() method </a:t>
            </a:r>
          </a:p>
          <a:p>
            <a:pPr marL="554037" lvl="1">
              <a:defRPr/>
            </a:pPr>
            <a:r>
              <a:rPr lang="en-US" dirty="0">
                <a:latin typeface="Arial" pitchFamily="34" charset="0"/>
                <a:cs typeface="Arial" pitchFamily="34" charset="0"/>
              </a:rPr>
              <a:t>This also fulfills </a:t>
            </a:r>
            <a:r>
              <a:rPr lang="en-US" b="1" dirty="0">
                <a:latin typeface="Arial" pitchFamily="34" charset="0"/>
                <a:cs typeface="Arial" pitchFamily="34" charset="0"/>
              </a:rPr>
              <a:t>TODO 9 </a:t>
            </a:r>
            <a:r>
              <a:rPr lang="en-US" dirty="0">
                <a:latin typeface="Arial" pitchFamily="34" charset="0"/>
                <a:cs typeface="Arial" pitchFamily="34" charset="0"/>
              </a:rPr>
              <a:t>in </a:t>
            </a:r>
            <a:r>
              <a:rPr lang="en-US" b="1" dirty="0">
                <a:latin typeface="Arial" pitchFamily="34" charset="0"/>
                <a:cs typeface="Arial" pitchFamily="34" charset="0"/>
              </a:rPr>
              <a:t>TestMyCalculatorTryIt_basic</a:t>
            </a:r>
            <a:r>
              <a:rPr lang="en-US" dirty="0">
                <a:latin typeface="Arial" pitchFamily="34" charset="0"/>
                <a:cs typeface="Arial" pitchFamily="34" charset="0"/>
              </a:rPr>
              <a:t>.java</a:t>
            </a:r>
          </a:p>
          <a:p>
            <a:pPr marL="554037" lvl="0" indent="-457200">
              <a:buFont typeface="+mj-lt"/>
              <a:buAutoNum type="arabicPeriod" startAt="19"/>
              <a:defRPr/>
            </a:pPr>
            <a:r>
              <a:rPr lang="en-US" dirty="0">
                <a:latin typeface="Arial" pitchFamily="34" charset="0"/>
                <a:cs typeface="Arial" pitchFamily="34" charset="0"/>
              </a:rPr>
              <a:t>Complete Try It </a:t>
            </a:r>
            <a:r>
              <a:rPr lang="en-US" b="1" dirty="0">
                <a:latin typeface="Arial" pitchFamily="34" charset="0"/>
                <a:cs typeface="Arial" pitchFamily="34" charset="0"/>
              </a:rPr>
              <a:t>TODOs 10-12 </a:t>
            </a:r>
            <a:r>
              <a:rPr lang="en-US" dirty="0">
                <a:latin typeface="Arial" pitchFamily="34" charset="0"/>
                <a:cs typeface="Arial" pitchFamily="34" charset="0"/>
              </a:rPr>
              <a:t>to create the divideNumbers() method </a:t>
            </a:r>
          </a:p>
          <a:p>
            <a:pPr marL="554037" lvl="1">
              <a:defRPr/>
            </a:pPr>
            <a:r>
              <a:rPr lang="en-US" dirty="0">
                <a:latin typeface="Arial" pitchFamily="34" charset="0"/>
                <a:cs typeface="Arial" pitchFamily="34" charset="0"/>
              </a:rPr>
              <a:t>This also fulfills </a:t>
            </a:r>
            <a:r>
              <a:rPr lang="en-US" b="1" dirty="0">
                <a:latin typeface="Arial" pitchFamily="34" charset="0"/>
                <a:cs typeface="Arial" pitchFamily="34" charset="0"/>
              </a:rPr>
              <a:t>TODO 13 </a:t>
            </a:r>
            <a:r>
              <a:rPr lang="en-US" dirty="0">
                <a:latin typeface="Arial" pitchFamily="34" charset="0"/>
                <a:cs typeface="Arial" pitchFamily="34" charset="0"/>
              </a:rPr>
              <a:t>in </a:t>
            </a:r>
            <a:r>
              <a:rPr lang="en-US" b="1" dirty="0">
                <a:latin typeface="Arial" pitchFamily="34" charset="0"/>
                <a:cs typeface="Arial" pitchFamily="34" charset="0"/>
              </a:rPr>
              <a:t>TestMyCalculatorTryIt_basic</a:t>
            </a:r>
            <a:r>
              <a:rPr lang="en-US" dirty="0">
                <a:latin typeface="Arial" pitchFamily="34" charset="0"/>
                <a:cs typeface="Arial" pitchFamily="34" charset="0"/>
              </a:rPr>
              <a:t>.java</a:t>
            </a:r>
          </a:p>
          <a:p>
            <a:pPr marL="554037" lvl="0" indent="-457200">
              <a:buFont typeface="+mj-lt"/>
              <a:buAutoNum type="arabicPeriod" startAt="19"/>
              <a:defRPr/>
            </a:pPr>
            <a:r>
              <a:rPr lang="en-US" dirty="0">
                <a:latin typeface="Arial" pitchFamily="34" charset="0"/>
                <a:cs typeface="Arial" pitchFamily="34" charset="0"/>
              </a:rPr>
              <a:t>Save the file.</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60</a:t>
            </a:r>
          </a:p>
        </p:txBody>
      </p:sp>
    </p:spTree>
    <p:extLst>
      <p:ext uri="{BB962C8B-B14F-4D97-AF65-F5344CB8AC3E}">
        <p14:creationId xmlns:p14="http://schemas.microsoft.com/office/powerpoint/2010/main" val="2003247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JUnit Test  Creation / Execution: Try It (6 of 6) BASIC</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BASIC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731251" cy="2185214"/>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2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TestMyCalculatorTryIt_basic.java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23"/>
              <a:defRPr/>
            </a:pPr>
            <a:r>
              <a:rPr lang="en-US" dirty="0">
                <a:latin typeface="Arial" pitchFamily="34" charset="0"/>
                <a:cs typeface="Arial" pitchFamily="34" charset="0"/>
              </a:rPr>
              <a:t>Open </a:t>
            </a:r>
            <a:r>
              <a:rPr lang="en-US" b="1" dirty="0">
                <a:latin typeface="Arial" pitchFamily="34" charset="0"/>
                <a:cs typeface="Arial" pitchFamily="34" charset="0"/>
              </a:rPr>
              <a:t>TestMyCalculatorTryIt_basic</a:t>
            </a:r>
            <a:r>
              <a:rPr lang="en-US" dirty="0">
                <a:latin typeface="Arial" pitchFamily="34" charset="0"/>
                <a:cs typeface="Arial" pitchFamily="34" charset="0"/>
              </a:rPr>
              <a:t>.java (if not still open)</a:t>
            </a:r>
          </a:p>
          <a:p>
            <a:pPr marL="554037" lvl="0" indent="-457200">
              <a:buFont typeface="+mj-lt"/>
              <a:buAutoNum type="arabicPeriod" startAt="23"/>
              <a:defRPr/>
            </a:pPr>
            <a:r>
              <a:rPr lang="en-US" dirty="0">
                <a:latin typeface="Arial" pitchFamily="34" charset="0"/>
                <a:cs typeface="Arial" pitchFamily="34" charset="0"/>
              </a:rPr>
              <a:t>Rerun the JUnit tests. </a:t>
            </a:r>
          </a:p>
          <a:p>
            <a:pPr marL="554037" lvl="1">
              <a:defRPr/>
            </a:pPr>
            <a:r>
              <a:rPr lang="en-US" dirty="0">
                <a:latin typeface="Arial" pitchFamily="34" charset="0"/>
                <a:cs typeface="Arial" pitchFamily="34" charset="0"/>
              </a:rPr>
              <a:t>The tests should now pass since the multiplyNumbers() and divideNumbers() methods have been created in MyCalculatorTryIt_basic.java </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61</a:t>
            </a:r>
          </a:p>
        </p:txBody>
      </p:sp>
    </p:spTree>
    <p:extLst>
      <p:ext uri="{BB962C8B-B14F-4D97-AF65-F5344CB8AC3E}">
        <p14:creationId xmlns:p14="http://schemas.microsoft.com/office/powerpoint/2010/main" val="146852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noFill/>
        </p:spPr>
        <p:txBody>
          <a:bodyPr/>
          <a:lstStyle/>
          <a:p>
            <a:pPr eaLnBrk="1" hangingPunct="1"/>
            <a:r>
              <a:rPr lang="en-US" dirty="0"/>
              <a:t>Unit Testing</a:t>
            </a:r>
            <a:br>
              <a:rPr lang="en-US" dirty="0"/>
            </a:br>
            <a:r>
              <a:rPr lang="en-US" dirty="0"/>
              <a:t>Overview: When</a:t>
            </a:r>
          </a:p>
        </p:txBody>
      </p:sp>
      <p:pic>
        <p:nvPicPr>
          <p:cNvPr id="7" name="Content Placeholder 6" descr="V-Model.JPG"/>
          <p:cNvPicPr>
            <a:picLocks noGrp="1" noChangeAspect="1"/>
          </p:cNvPicPr>
          <p:nvPr>
            <p:ph idx="1"/>
          </p:nvPr>
        </p:nvPicPr>
        <p:blipFill>
          <a:blip r:embed="rId4" cstate="email"/>
          <a:stretch>
            <a:fillRect/>
          </a:stretch>
        </p:blipFill>
        <p:spPr>
          <a:xfrm>
            <a:off x="457200" y="1371600"/>
            <a:ext cx="8376952" cy="4389120"/>
          </a:xfrm>
        </p:spPr>
      </p:pic>
      <p:sp>
        <p:nvSpPr>
          <p:cNvPr id="8" name="Oval 7"/>
          <p:cNvSpPr/>
          <p:nvPr/>
        </p:nvSpPr>
        <p:spPr>
          <a:xfrm>
            <a:off x="4255476" y="4712677"/>
            <a:ext cx="1143000" cy="82647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JUnit Test  Creation / Execution: Try It (1 of 6) ADVANCED</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ADVANCED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4678204"/>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3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TestMyCalculatorTryIt_advanced.java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a:defRPr/>
            </a:pPr>
            <a:r>
              <a:rPr lang="en-US" dirty="0">
                <a:latin typeface="Arial" pitchFamily="34" charset="0"/>
                <a:cs typeface="Arial" pitchFamily="34" charset="0"/>
              </a:rPr>
              <a:t>Open the project Week1n2Codebase_participant in Eclipse</a:t>
            </a:r>
          </a:p>
          <a:p>
            <a:pPr marL="554037" lvl="0" indent="-457200">
              <a:buFont typeface="+mj-lt"/>
              <a:buAutoNum type="arabicPeriod"/>
              <a:defRPr/>
            </a:pPr>
            <a:r>
              <a:rPr lang="en-US" dirty="0">
                <a:latin typeface="Arial" pitchFamily="34" charset="0"/>
                <a:cs typeface="Arial" pitchFamily="34" charset="0"/>
              </a:rPr>
              <a:t>Go to the src folder</a:t>
            </a:r>
          </a:p>
          <a:p>
            <a:pPr marL="554037" lvl="0" indent="-457200">
              <a:buFont typeface="+mj-lt"/>
              <a:buAutoNum type="arabicPeriod"/>
              <a:defRPr/>
            </a:pPr>
            <a:r>
              <a:rPr lang="en-US" dirty="0">
                <a:latin typeface="Arial" pitchFamily="34" charset="0"/>
                <a:cs typeface="Arial" pitchFamily="34" charset="0"/>
              </a:rPr>
              <a:t>Open the package com.accenture.adf.newcodington.module16.sample </a:t>
            </a:r>
          </a:p>
          <a:p>
            <a:pPr marL="554037" lvl="0" indent="-457200">
              <a:buFont typeface="+mj-lt"/>
              <a:buAutoNum type="arabicPeriod"/>
              <a:defRPr/>
            </a:pPr>
            <a:r>
              <a:rPr lang="en-US" dirty="0">
                <a:latin typeface="Arial" pitchFamily="34" charset="0"/>
                <a:cs typeface="Arial" pitchFamily="34" charset="0"/>
              </a:rPr>
              <a:t>Open </a:t>
            </a:r>
            <a:r>
              <a:rPr lang="en-US" b="1" dirty="0">
                <a:latin typeface="Arial" pitchFamily="34" charset="0"/>
                <a:cs typeface="Arial" pitchFamily="34" charset="0"/>
              </a:rPr>
              <a:t>TestMyCalculatorTryIt_advanced</a:t>
            </a:r>
            <a:r>
              <a:rPr lang="en-US" dirty="0">
                <a:latin typeface="Arial" pitchFamily="34" charset="0"/>
                <a:cs typeface="Arial" pitchFamily="34" charset="0"/>
              </a:rPr>
              <a:t>.java</a:t>
            </a:r>
          </a:p>
          <a:p>
            <a:pPr marL="554037" lvl="0" indent="-457200">
              <a:buFont typeface="+mj-lt"/>
              <a:buAutoNum type="arabicPeriod"/>
              <a:defRPr/>
            </a:pPr>
            <a:r>
              <a:rPr lang="en-US" dirty="0">
                <a:latin typeface="Arial" pitchFamily="34" charset="0"/>
                <a:cs typeface="Arial" pitchFamily="34" charset="0"/>
              </a:rPr>
              <a:t>Complete Try It </a:t>
            </a:r>
            <a:r>
              <a:rPr lang="en-US" b="1" dirty="0">
                <a:latin typeface="Arial" pitchFamily="34" charset="0"/>
                <a:cs typeface="Arial" pitchFamily="34" charset="0"/>
              </a:rPr>
              <a:t>TODOs 1-4 </a:t>
            </a:r>
            <a:r>
              <a:rPr lang="en-US" dirty="0">
                <a:latin typeface="Arial" pitchFamily="34" charset="0"/>
                <a:cs typeface="Arial" pitchFamily="34" charset="0"/>
              </a:rPr>
              <a:t>to </a:t>
            </a:r>
          </a:p>
          <a:p>
            <a:pPr marL="1011237" lvl="1" indent="-457200">
              <a:buFont typeface="+mj-lt"/>
              <a:buAutoNum type="alphaLcParenR"/>
              <a:defRPr/>
            </a:pPr>
            <a:r>
              <a:rPr lang="en-US" dirty="0">
                <a:latin typeface="Arial" pitchFamily="34" charset="0"/>
                <a:cs typeface="Arial" pitchFamily="34" charset="0"/>
              </a:rPr>
              <a:t>Create a new MyCalculatorTryIt_advanced instance</a:t>
            </a:r>
          </a:p>
          <a:p>
            <a:pPr marL="1011237" lvl="1" indent="-457200">
              <a:buFont typeface="+mj-lt"/>
              <a:buAutoNum type="alphaLcParenR"/>
              <a:defRPr/>
            </a:pPr>
            <a:r>
              <a:rPr lang="en-US" dirty="0">
                <a:latin typeface="Arial" pitchFamily="34" charset="0"/>
                <a:cs typeface="Arial" pitchFamily="34" charset="0"/>
              </a:rPr>
              <a:t>Create a testSubtractNumbers_Positive() method</a:t>
            </a:r>
          </a:p>
          <a:p>
            <a:pPr marL="1011237" lvl="1" indent="-457200">
              <a:buFont typeface="+mj-lt"/>
              <a:buAutoNum type="alphaLcParenR"/>
              <a:defRPr/>
            </a:pPr>
            <a:r>
              <a:rPr lang="en-US" dirty="0">
                <a:latin typeface="Arial" pitchFamily="34" charset="0"/>
                <a:cs typeface="Arial" pitchFamily="34" charset="0"/>
              </a:rPr>
              <a:t>Declare and initialize two operand variables</a:t>
            </a:r>
          </a:p>
          <a:p>
            <a:pPr marL="1011237" lvl="1" indent="-457200">
              <a:buFont typeface="+mj-lt"/>
              <a:buAutoNum type="alphaLcParenR"/>
              <a:defRPr/>
            </a:pPr>
            <a:r>
              <a:rPr lang="en-US" dirty="0">
                <a:latin typeface="Arial" pitchFamily="34" charset="0"/>
                <a:cs typeface="Arial" pitchFamily="34" charset="0"/>
              </a:rPr>
              <a:t>Invoke the assertEquals method to test the subtractNumbers() method</a:t>
            </a:r>
          </a:p>
          <a:p>
            <a:pPr marL="554037" lvl="0" indent="-457200">
              <a:buFont typeface="+mj-lt"/>
              <a:buAutoNum type="arabicPeriod"/>
              <a:defRPr/>
            </a:pPr>
            <a:r>
              <a:rPr lang="en-US" dirty="0">
                <a:latin typeface="Arial" pitchFamily="34" charset="0"/>
                <a:cs typeface="Arial" pitchFamily="34" charset="0"/>
              </a:rPr>
              <a:t>Run the JUnit test. </a:t>
            </a:r>
          </a:p>
          <a:p>
            <a:pPr marL="554037" lvl="1">
              <a:defRPr/>
            </a:pPr>
            <a:r>
              <a:rPr lang="en-US" b="1" dirty="0">
                <a:latin typeface="Arial" pitchFamily="34" charset="0"/>
                <a:cs typeface="Arial" pitchFamily="34" charset="0"/>
              </a:rPr>
              <a:t>The test is EXPECTED to fail. This is the normal result in Test Driven Development.</a:t>
            </a:r>
          </a:p>
          <a:p>
            <a:pPr marL="554037" indent="-457200">
              <a:buFont typeface="+mj-lt"/>
              <a:buAutoNum type="arabicPeriod"/>
              <a:defRPr/>
            </a:pPr>
            <a:r>
              <a:rPr lang="en-US" dirty="0">
                <a:latin typeface="Arial" pitchFamily="34" charset="0"/>
                <a:cs typeface="Arial" pitchFamily="34" charset="0"/>
              </a:rPr>
              <a:t>(Only perform the TODOs that your instructor assigns at this time)</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62</a:t>
            </a:r>
          </a:p>
        </p:txBody>
      </p:sp>
    </p:spTree>
    <p:extLst>
      <p:ext uri="{BB962C8B-B14F-4D97-AF65-F5344CB8AC3E}">
        <p14:creationId xmlns:p14="http://schemas.microsoft.com/office/powerpoint/2010/main" val="1337917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JUnit Test  Creation / Execution: Try It (2 of 6) ADVANCED</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ADVANCED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3570208"/>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2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MyCalculatorTryIt_advanced.java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8"/>
              <a:defRPr/>
            </a:pPr>
            <a:r>
              <a:rPr lang="en-US" dirty="0">
                <a:latin typeface="Arial" pitchFamily="34" charset="0"/>
                <a:cs typeface="Arial" pitchFamily="34" charset="0"/>
              </a:rPr>
              <a:t>Open </a:t>
            </a:r>
            <a:r>
              <a:rPr lang="en-US" b="1" dirty="0">
                <a:latin typeface="Arial" pitchFamily="34" charset="0"/>
                <a:cs typeface="Arial" pitchFamily="34" charset="0"/>
              </a:rPr>
              <a:t>MyCalculatorTryIt_advanced</a:t>
            </a:r>
            <a:r>
              <a:rPr lang="en-US" dirty="0">
                <a:latin typeface="Arial" pitchFamily="34" charset="0"/>
                <a:cs typeface="Arial" pitchFamily="34" charset="0"/>
              </a:rPr>
              <a:t>.java</a:t>
            </a:r>
          </a:p>
          <a:p>
            <a:pPr marL="554037" lvl="0" indent="-457200">
              <a:buFont typeface="+mj-lt"/>
              <a:buAutoNum type="arabicPeriod" startAt="8"/>
              <a:defRPr/>
            </a:pPr>
            <a:r>
              <a:rPr lang="en-US" dirty="0">
                <a:latin typeface="Arial" pitchFamily="34" charset="0"/>
                <a:cs typeface="Arial" pitchFamily="34" charset="0"/>
              </a:rPr>
              <a:t>Complete Try It </a:t>
            </a:r>
            <a:r>
              <a:rPr lang="en-US" b="1" dirty="0">
                <a:latin typeface="Arial" pitchFamily="34" charset="0"/>
                <a:cs typeface="Arial" pitchFamily="34" charset="0"/>
              </a:rPr>
              <a:t>TODOs 4-6 </a:t>
            </a:r>
            <a:r>
              <a:rPr lang="en-US" dirty="0">
                <a:latin typeface="Arial" pitchFamily="34" charset="0"/>
                <a:cs typeface="Arial" pitchFamily="34" charset="0"/>
              </a:rPr>
              <a:t>to </a:t>
            </a:r>
          </a:p>
          <a:p>
            <a:pPr marL="1011237" lvl="1" indent="-457200">
              <a:buFont typeface="+mj-lt"/>
              <a:buAutoNum type="alphaLcParenR"/>
              <a:defRPr/>
            </a:pPr>
            <a:r>
              <a:rPr lang="en-US" dirty="0">
                <a:latin typeface="Arial" pitchFamily="34" charset="0"/>
                <a:cs typeface="Arial" pitchFamily="34" charset="0"/>
              </a:rPr>
              <a:t>Create the subtractNumbers() method with two parameters</a:t>
            </a:r>
          </a:p>
          <a:p>
            <a:pPr marL="1011237" lvl="1" indent="-457200">
              <a:buFont typeface="+mj-lt"/>
              <a:buAutoNum type="alphaLcParenR"/>
              <a:defRPr/>
            </a:pPr>
            <a:r>
              <a:rPr lang="en-US" dirty="0">
                <a:latin typeface="Arial" pitchFamily="34" charset="0"/>
                <a:cs typeface="Arial" pitchFamily="34" charset="0"/>
              </a:rPr>
              <a:t>Subtract the two numbers (operands) and pass the result to a declared variable</a:t>
            </a:r>
          </a:p>
          <a:p>
            <a:pPr marL="1011237" lvl="1" indent="-457200">
              <a:buFont typeface="+mj-lt"/>
              <a:buAutoNum type="alphaLcParenR"/>
              <a:defRPr/>
            </a:pPr>
            <a:r>
              <a:rPr lang="en-US" dirty="0">
                <a:latin typeface="Arial" pitchFamily="34" charset="0"/>
                <a:cs typeface="Arial" pitchFamily="34" charset="0"/>
              </a:rPr>
              <a:t>Return the result</a:t>
            </a:r>
          </a:p>
          <a:p>
            <a:pPr marL="1011237" lvl="2">
              <a:defRPr/>
            </a:pPr>
            <a:r>
              <a:rPr lang="en-US" dirty="0">
                <a:latin typeface="Arial" pitchFamily="34" charset="0"/>
                <a:cs typeface="Arial" pitchFamily="34" charset="0"/>
              </a:rPr>
              <a:t>This also fulfills </a:t>
            </a:r>
            <a:r>
              <a:rPr lang="en-US" b="1" dirty="0">
                <a:latin typeface="Arial" pitchFamily="34" charset="0"/>
                <a:cs typeface="Arial" pitchFamily="34" charset="0"/>
              </a:rPr>
              <a:t>TODO 5 </a:t>
            </a:r>
            <a:r>
              <a:rPr lang="en-US" dirty="0">
                <a:latin typeface="Arial" pitchFamily="34" charset="0"/>
                <a:cs typeface="Arial" pitchFamily="34" charset="0"/>
              </a:rPr>
              <a:t>in </a:t>
            </a:r>
            <a:r>
              <a:rPr lang="en-US" b="1" dirty="0">
                <a:latin typeface="Arial" pitchFamily="34" charset="0"/>
                <a:cs typeface="Arial" pitchFamily="34" charset="0"/>
              </a:rPr>
              <a:t>TestMyCalculatorTryIt_advanced</a:t>
            </a:r>
            <a:r>
              <a:rPr lang="en-US" dirty="0">
                <a:latin typeface="Arial" pitchFamily="34" charset="0"/>
                <a:cs typeface="Arial" pitchFamily="34" charset="0"/>
              </a:rPr>
              <a:t>.java</a:t>
            </a:r>
          </a:p>
          <a:p>
            <a:pPr marL="554037" lvl="0" indent="-457200">
              <a:buFont typeface="+mj-lt"/>
              <a:buAutoNum type="arabicPeriod" startAt="8"/>
              <a:defRPr/>
            </a:pPr>
            <a:r>
              <a:rPr lang="en-US" dirty="0">
                <a:latin typeface="Arial" pitchFamily="34" charset="0"/>
                <a:cs typeface="Arial" pitchFamily="34" charset="0"/>
              </a:rPr>
              <a:t>Save the file.</a:t>
            </a:r>
          </a:p>
          <a:p>
            <a:pPr marL="554037" indent="-457200">
              <a:buFont typeface="+mj-lt"/>
              <a:buAutoNum type="arabicPeriod" startAt="8"/>
              <a:defRPr/>
            </a:pPr>
            <a:r>
              <a:rPr lang="en-US" dirty="0">
                <a:latin typeface="Arial" pitchFamily="34" charset="0"/>
                <a:cs typeface="Arial" pitchFamily="34" charset="0"/>
              </a:rPr>
              <a:t>(Only perform the TODOs that your instructor assigns at this time)</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63</a:t>
            </a:r>
          </a:p>
        </p:txBody>
      </p:sp>
    </p:spTree>
    <p:extLst>
      <p:ext uri="{BB962C8B-B14F-4D97-AF65-F5344CB8AC3E}">
        <p14:creationId xmlns:p14="http://schemas.microsoft.com/office/powerpoint/2010/main" val="3552523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JUnit Test  Creation / Execution: Try It (3 of 6) ADVANCED</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ADVANCED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2185214"/>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2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TestMyCalculatorTryIt_advanced.java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12"/>
              <a:defRPr/>
            </a:pPr>
            <a:r>
              <a:rPr lang="en-US" dirty="0">
                <a:latin typeface="Arial" pitchFamily="34" charset="0"/>
                <a:cs typeface="Arial" pitchFamily="34" charset="0"/>
              </a:rPr>
              <a:t>Open </a:t>
            </a:r>
            <a:r>
              <a:rPr lang="en-US" b="1" dirty="0">
                <a:latin typeface="Arial" pitchFamily="34" charset="0"/>
                <a:cs typeface="Arial" pitchFamily="34" charset="0"/>
              </a:rPr>
              <a:t>TestMyCalculatorTryIt_advanced</a:t>
            </a:r>
            <a:r>
              <a:rPr lang="en-US" dirty="0">
                <a:latin typeface="Arial" pitchFamily="34" charset="0"/>
                <a:cs typeface="Arial" pitchFamily="34" charset="0"/>
              </a:rPr>
              <a:t>.java (if not still open)</a:t>
            </a:r>
          </a:p>
          <a:p>
            <a:pPr marL="554037" lvl="0" indent="-457200">
              <a:buFont typeface="+mj-lt"/>
              <a:buAutoNum type="arabicPeriod" startAt="12"/>
              <a:defRPr/>
            </a:pPr>
            <a:r>
              <a:rPr lang="en-US" dirty="0">
                <a:latin typeface="Arial" pitchFamily="34" charset="0"/>
                <a:cs typeface="Arial" pitchFamily="34" charset="0"/>
              </a:rPr>
              <a:t>Rerun the JUnit test. </a:t>
            </a:r>
          </a:p>
          <a:p>
            <a:pPr marL="554037" lvl="1">
              <a:defRPr/>
            </a:pPr>
            <a:r>
              <a:rPr lang="en-US" dirty="0">
                <a:latin typeface="Arial" pitchFamily="34" charset="0"/>
                <a:cs typeface="Arial" pitchFamily="34" charset="0"/>
              </a:rPr>
              <a:t>The test should now pass since the subtractNumbers() method has been created in MyCalculatorTryIt_advanced.java </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64</a:t>
            </a:r>
          </a:p>
        </p:txBody>
      </p:sp>
    </p:spTree>
    <p:extLst>
      <p:ext uri="{BB962C8B-B14F-4D97-AF65-F5344CB8AC3E}">
        <p14:creationId xmlns:p14="http://schemas.microsoft.com/office/powerpoint/2010/main" val="2859447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JUnit Test  Creation / Execution: Try It (4 of 6) ADVANCED</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ADVANCED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3570208"/>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4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TestMyCalculatorTryIt_advanced.java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14"/>
              <a:defRPr/>
            </a:pPr>
            <a:r>
              <a:rPr lang="en-US" dirty="0">
                <a:latin typeface="Arial" pitchFamily="34" charset="0"/>
                <a:cs typeface="Arial" pitchFamily="34" charset="0"/>
              </a:rPr>
              <a:t>Open </a:t>
            </a:r>
            <a:r>
              <a:rPr lang="en-US" b="1" dirty="0">
                <a:latin typeface="Arial" pitchFamily="34" charset="0"/>
                <a:cs typeface="Arial" pitchFamily="34" charset="0"/>
              </a:rPr>
              <a:t>TestMyCalculatorTryIt_advanced</a:t>
            </a:r>
            <a:r>
              <a:rPr lang="en-US" dirty="0">
                <a:latin typeface="Arial" pitchFamily="34" charset="0"/>
                <a:cs typeface="Arial" pitchFamily="34" charset="0"/>
              </a:rPr>
              <a:t>.java (if not already open)</a:t>
            </a:r>
          </a:p>
          <a:p>
            <a:pPr marL="554037" lvl="0" indent="-457200">
              <a:buFont typeface="+mj-lt"/>
              <a:buAutoNum type="arabicPeriod" startAt="14"/>
              <a:defRPr/>
            </a:pPr>
            <a:r>
              <a:rPr lang="en-US" dirty="0">
                <a:latin typeface="Arial" pitchFamily="34" charset="0"/>
                <a:cs typeface="Arial" pitchFamily="34" charset="0"/>
              </a:rPr>
              <a:t>Complete Try It </a:t>
            </a:r>
            <a:r>
              <a:rPr lang="en-US" b="1" dirty="0">
                <a:latin typeface="Arial" pitchFamily="34" charset="0"/>
                <a:cs typeface="Arial" pitchFamily="34" charset="0"/>
              </a:rPr>
              <a:t>TODOs 6-8 </a:t>
            </a:r>
            <a:r>
              <a:rPr lang="en-US" dirty="0">
                <a:latin typeface="Arial" pitchFamily="34" charset="0"/>
                <a:cs typeface="Arial" pitchFamily="34" charset="0"/>
              </a:rPr>
              <a:t>to create a testMultiplyNumbers_Positive() method</a:t>
            </a:r>
          </a:p>
          <a:p>
            <a:pPr marL="554037" lvl="0" indent="-457200">
              <a:buFont typeface="+mj-lt"/>
              <a:buAutoNum type="arabicPeriod" startAt="14"/>
              <a:defRPr/>
            </a:pPr>
            <a:r>
              <a:rPr lang="en-US" dirty="0">
                <a:latin typeface="Arial" pitchFamily="34" charset="0"/>
                <a:cs typeface="Arial" pitchFamily="34" charset="0"/>
              </a:rPr>
              <a:t>Complete Try It </a:t>
            </a:r>
            <a:r>
              <a:rPr lang="en-US" b="1" dirty="0">
                <a:latin typeface="Arial" pitchFamily="34" charset="0"/>
                <a:cs typeface="Arial" pitchFamily="34" charset="0"/>
              </a:rPr>
              <a:t>TODOs 10-12 </a:t>
            </a:r>
            <a:r>
              <a:rPr lang="en-US" dirty="0">
                <a:latin typeface="Arial" pitchFamily="34" charset="0"/>
                <a:cs typeface="Arial" pitchFamily="34" charset="0"/>
              </a:rPr>
              <a:t>to create a testDivideNumbers_Positive() method</a:t>
            </a:r>
          </a:p>
          <a:p>
            <a:pPr marL="554037" indent="-457200">
              <a:buFont typeface="+mj-lt"/>
              <a:buAutoNum type="arabicPeriod" startAt="14"/>
              <a:defRPr/>
            </a:pPr>
            <a:r>
              <a:rPr lang="en-US" dirty="0">
                <a:latin typeface="Arial" pitchFamily="34" charset="0"/>
                <a:cs typeface="Arial" pitchFamily="34" charset="0"/>
              </a:rPr>
              <a:t>Complete Try It </a:t>
            </a:r>
            <a:r>
              <a:rPr lang="en-US" b="1" dirty="0">
                <a:latin typeface="Arial" pitchFamily="34" charset="0"/>
                <a:cs typeface="Arial" pitchFamily="34" charset="0"/>
              </a:rPr>
              <a:t>TODOs 14-16, 18-20, and 22-24 </a:t>
            </a:r>
            <a:r>
              <a:rPr lang="en-US" dirty="0">
                <a:latin typeface="Arial" pitchFamily="34" charset="0"/>
                <a:cs typeface="Arial" pitchFamily="34" charset="0"/>
              </a:rPr>
              <a:t>to create testSubtractNumbers_Negative(), testMultiplyNumbers_Negative(), and testDivideNumbers_Negative() methods.</a:t>
            </a:r>
          </a:p>
          <a:p>
            <a:pPr marL="554037" lvl="0" indent="-457200">
              <a:buFont typeface="+mj-lt"/>
              <a:buAutoNum type="arabicPeriod" startAt="14"/>
              <a:defRPr/>
            </a:pPr>
            <a:r>
              <a:rPr lang="en-US" dirty="0">
                <a:latin typeface="Arial" pitchFamily="34" charset="0"/>
                <a:cs typeface="Arial" pitchFamily="34" charset="0"/>
              </a:rPr>
              <a:t>Run the JUnit tests. </a:t>
            </a:r>
            <a:endParaRPr lang="en-US" b="1"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65</a:t>
            </a:r>
          </a:p>
        </p:txBody>
      </p:sp>
    </p:spTree>
    <p:extLst>
      <p:ext uri="{BB962C8B-B14F-4D97-AF65-F5344CB8AC3E}">
        <p14:creationId xmlns:p14="http://schemas.microsoft.com/office/powerpoint/2010/main" val="4027364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JUnit Test  Creation / Execution: Try It (5 of 6) ADVANCED</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ADVANCED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318501" cy="3570208"/>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3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MyCalculatorTryIt_advanced.java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19"/>
              <a:defRPr/>
            </a:pPr>
            <a:r>
              <a:rPr lang="en-US" dirty="0">
                <a:latin typeface="Arial" pitchFamily="34" charset="0"/>
                <a:cs typeface="Arial" pitchFamily="34" charset="0"/>
              </a:rPr>
              <a:t>Open </a:t>
            </a:r>
            <a:r>
              <a:rPr lang="en-US" b="1" dirty="0">
                <a:latin typeface="Arial" pitchFamily="34" charset="0"/>
                <a:cs typeface="Arial" pitchFamily="34" charset="0"/>
              </a:rPr>
              <a:t>MyCalculatorTryIt_advanced</a:t>
            </a:r>
            <a:r>
              <a:rPr lang="en-US" dirty="0">
                <a:latin typeface="Arial" pitchFamily="34" charset="0"/>
                <a:cs typeface="Arial" pitchFamily="34" charset="0"/>
              </a:rPr>
              <a:t>.java</a:t>
            </a:r>
          </a:p>
          <a:p>
            <a:pPr marL="554037" lvl="0" indent="-457200">
              <a:buFont typeface="+mj-lt"/>
              <a:buAutoNum type="arabicPeriod" startAt="19"/>
              <a:defRPr/>
            </a:pPr>
            <a:r>
              <a:rPr lang="en-US" dirty="0">
                <a:latin typeface="Arial" pitchFamily="34" charset="0"/>
                <a:cs typeface="Arial" pitchFamily="34" charset="0"/>
              </a:rPr>
              <a:t>Complete Try It </a:t>
            </a:r>
            <a:r>
              <a:rPr lang="en-US" b="1" dirty="0">
                <a:latin typeface="Arial" pitchFamily="34" charset="0"/>
                <a:cs typeface="Arial" pitchFamily="34" charset="0"/>
              </a:rPr>
              <a:t>TODOs 7-9 </a:t>
            </a:r>
            <a:r>
              <a:rPr lang="en-US" dirty="0">
                <a:latin typeface="Arial" pitchFamily="34" charset="0"/>
                <a:cs typeface="Arial" pitchFamily="34" charset="0"/>
              </a:rPr>
              <a:t>to create the multiplyNumbers() method </a:t>
            </a:r>
          </a:p>
          <a:p>
            <a:pPr marL="554037" lvl="0" indent="-457200">
              <a:buFont typeface="+mj-lt"/>
              <a:buAutoNum type="arabicPeriod" startAt="19"/>
              <a:defRPr/>
            </a:pPr>
            <a:r>
              <a:rPr lang="en-US" dirty="0">
                <a:latin typeface="Arial" pitchFamily="34" charset="0"/>
                <a:cs typeface="Arial" pitchFamily="34" charset="0"/>
              </a:rPr>
              <a:t>Complete Try It </a:t>
            </a:r>
            <a:r>
              <a:rPr lang="en-US" b="1" dirty="0">
                <a:latin typeface="Arial" pitchFamily="34" charset="0"/>
                <a:cs typeface="Arial" pitchFamily="34" charset="0"/>
              </a:rPr>
              <a:t>TODOs 10-12 </a:t>
            </a:r>
            <a:r>
              <a:rPr lang="en-US" dirty="0">
                <a:latin typeface="Arial" pitchFamily="34" charset="0"/>
                <a:cs typeface="Arial" pitchFamily="34" charset="0"/>
              </a:rPr>
              <a:t>to create the divideNumbers() method </a:t>
            </a:r>
          </a:p>
          <a:p>
            <a:pPr marL="554037" indent="-457200">
              <a:buFont typeface="+mj-lt"/>
              <a:buAutoNum type="arabicPeriod" startAt="19"/>
              <a:defRPr/>
            </a:pPr>
            <a:r>
              <a:rPr lang="en-US" dirty="0">
                <a:latin typeface="Arial" pitchFamily="34" charset="0"/>
                <a:cs typeface="Arial" pitchFamily="34" charset="0"/>
              </a:rPr>
              <a:t>Complete Try It </a:t>
            </a:r>
            <a:r>
              <a:rPr lang="en-US" b="1" dirty="0">
                <a:latin typeface="Arial" pitchFamily="34" charset="0"/>
                <a:cs typeface="Arial" pitchFamily="34" charset="0"/>
              </a:rPr>
              <a:t>TODOs 13-20 </a:t>
            </a:r>
            <a:r>
              <a:rPr lang="en-US" dirty="0">
                <a:latin typeface="Arial" pitchFamily="34" charset="0"/>
                <a:cs typeface="Arial" pitchFamily="34" charset="0"/>
              </a:rPr>
              <a:t>to update the addNumbers(), subtractNumbers(), multiplyNumbers(), and divideNumbers() methods to test for calculated results greater than an 8-digit positive value or less than an 8-digit negative value and throw the appropriate Arithmetic exception of the result is out of range. </a:t>
            </a:r>
          </a:p>
          <a:p>
            <a:pPr marL="554037" lvl="0" indent="-457200">
              <a:buFont typeface="+mj-lt"/>
              <a:buAutoNum type="arabicPeriod" startAt="19"/>
              <a:defRPr/>
            </a:pPr>
            <a:r>
              <a:rPr lang="en-US" dirty="0">
                <a:latin typeface="Arial" pitchFamily="34" charset="0"/>
                <a:cs typeface="Arial" pitchFamily="34" charset="0"/>
              </a:rPr>
              <a:t>Save the file.</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66</a:t>
            </a:r>
          </a:p>
        </p:txBody>
      </p:sp>
    </p:spTree>
    <p:extLst>
      <p:ext uri="{BB962C8B-B14F-4D97-AF65-F5344CB8AC3E}">
        <p14:creationId xmlns:p14="http://schemas.microsoft.com/office/powerpoint/2010/main" val="334685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JUnit Test  Creation / Execution: Try It (6 of 6) ADVANCED</a:t>
            </a:r>
          </a:p>
        </p:txBody>
      </p:sp>
      <p:sp>
        <p:nvSpPr>
          <p:cNvPr id="17" name="Content Placeholder 4"/>
          <p:cNvSpPr>
            <a:spLocks noGrp="1"/>
          </p:cNvSpPr>
          <p:nvPr>
            <p:ph idx="1"/>
          </p:nvPr>
        </p:nvSpPr>
        <p:spPr>
          <a:xfrm>
            <a:off x="457200" y="1214422"/>
            <a:ext cx="5597371" cy="924621"/>
          </a:xfrm>
        </p:spPr>
        <p:txBody>
          <a:bodyPr>
            <a:normAutofit/>
          </a:bodyPr>
          <a:lstStyle/>
          <a:p>
            <a:pPr lvl="0">
              <a:spcBef>
                <a:spcPts val="0"/>
              </a:spcBef>
              <a:defRPr/>
            </a:pPr>
            <a:r>
              <a:rPr lang="en-US" sz="1800" b="1" dirty="0"/>
              <a:t>Now You Try It: ADVANCED LEVEL</a:t>
            </a:r>
            <a:endParaRPr lang="en-US" sz="1800" b="1" noProof="0" dirty="0"/>
          </a:p>
          <a:p>
            <a:pPr marL="0" lvl="1" indent="0">
              <a:spcBef>
                <a:spcPts val="0"/>
              </a:spcBef>
              <a:buNone/>
            </a:pPr>
            <a:r>
              <a:rPr lang="en-US" sz="1800" dirty="0"/>
              <a:t>Create and execute JUnit test cases for a basic 4 Function Calculator.</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011680"/>
            <a:ext cx="8731251" cy="1908215"/>
          </a:xfrm>
          <a:prstGeom prst="rect">
            <a:avLst/>
          </a:prstGeom>
        </p:spPr>
        <p:txBody>
          <a:bodyPr wrap="square">
            <a:spAutoFit/>
          </a:bodyPr>
          <a:lstStyle/>
          <a:p>
            <a:pPr lvl="0">
              <a:spcBef>
                <a:spcPts val="600"/>
              </a:spcBef>
              <a:defRPr/>
            </a:pPr>
            <a:r>
              <a:rPr lang="en-US" b="1" dirty="0">
                <a:latin typeface="Arial" pitchFamily="34" charset="0"/>
                <a:cs typeface="Arial" pitchFamily="34" charset="0"/>
              </a:rPr>
              <a:t>Time Allocated: </a:t>
            </a:r>
            <a:r>
              <a:rPr lang="en-US" dirty="0">
                <a:latin typeface="Arial" pitchFamily="34" charset="0"/>
                <a:cs typeface="Arial" pitchFamily="34" charset="0"/>
              </a:rPr>
              <a:t>2 minutes</a:t>
            </a:r>
          </a:p>
          <a:p>
            <a:pPr lvl="0">
              <a:spcBef>
                <a:spcPts val="600"/>
              </a:spcBef>
              <a:defRPr/>
            </a:pPr>
            <a:r>
              <a:rPr lang="en-US" b="1" dirty="0">
                <a:latin typeface="Arial" pitchFamily="34" charset="0"/>
                <a:cs typeface="Arial" pitchFamily="34" charset="0"/>
              </a:rPr>
              <a:t>Environment or File: </a:t>
            </a:r>
            <a:r>
              <a:rPr lang="en-US" dirty="0">
                <a:latin typeface="Arial" pitchFamily="34" charset="0"/>
                <a:cs typeface="Arial" pitchFamily="34" charset="0"/>
              </a:rPr>
              <a:t>TestMyCalculatorTryIt_advanced.java</a:t>
            </a:r>
            <a:endParaRPr lang="en-US" b="1" dirty="0">
              <a:latin typeface="Arial" pitchFamily="34" charset="0"/>
              <a:cs typeface="Arial" pitchFamily="34" charset="0"/>
            </a:endParaRPr>
          </a:p>
          <a:p>
            <a:pPr lvl="0">
              <a:spcBef>
                <a:spcPts val="600"/>
              </a:spcBef>
              <a:defRPr/>
            </a:pPr>
            <a:r>
              <a:rPr lang="en-US" b="1" dirty="0">
                <a:latin typeface="Arial" pitchFamily="34" charset="0"/>
                <a:cs typeface="Arial" pitchFamily="34" charset="0"/>
              </a:rPr>
              <a:t>Steps: </a:t>
            </a:r>
            <a:endParaRPr lang="en-US" dirty="0">
              <a:latin typeface="Arial" pitchFamily="34" charset="0"/>
              <a:cs typeface="Arial" pitchFamily="34" charset="0"/>
            </a:endParaRPr>
          </a:p>
          <a:p>
            <a:pPr marL="554037" lvl="0" indent="-457200">
              <a:buFont typeface="+mj-lt"/>
              <a:buAutoNum type="arabicPeriod" startAt="24"/>
              <a:defRPr/>
            </a:pPr>
            <a:r>
              <a:rPr lang="en-US" dirty="0">
                <a:latin typeface="Arial" pitchFamily="34" charset="0"/>
                <a:cs typeface="Arial" pitchFamily="34" charset="0"/>
              </a:rPr>
              <a:t>Open </a:t>
            </a:r>
            <a:r>
              <a:rPr lang="en-US" b="1" dirty="0">
                <a:latin typeface="Arial" pitchFamily="34" charset="0"/>
                <a:cs typeface="Arial" pitchFamily="34" charset="0"/>
              </a:rPr>
              <a:t>TestMyCalculatorTryIt_advanced</a:t>
            </a:r>
            <a:r>
              <a:rPr lang="en-US" dirty="0">
                <a:latin typeface="Arial" pitchFamily="34" charset="0"/>
                <a:cs typeface="Arial" pitchFamily="34" charset="0"/>
              </a:rPr>
              <a:t>.java (if not still open)</a:t>
            </a:r>
          </a:p>
          <a:p>
            <a:pPr marL="554037" lvl="0" indent="-457200">
              <a:buFont typeface="+mj-lt"/>
              <a:buAutoNum type="arabicPeriod" startAt="24"/>
              <a:defRPr/>
            </a:pPr>
            <a:r>
              <a:rPr lang="en-US" dirty="0">
                <a:latin typeface="Arial" pitchFamily="34" charset="0"/>
                <a:cs typeface="Arial" pitchFamily="34" charset="0"/>
              </a:rPr>
              <a:t>Rerun the JUnit tests. </a:t>
            </a:r>
          </a:p>
          <a:p>
            <a:pPr marL="554037" lvl="1">
              <a:defRPr/>
            </a:pPr>
            <a:r>
              <a:rPr lang="en-US" dirty="0">
                <a:latin typeface="Arial" pitchFamily="34" charset="0"/>
                <a:cs typeface="Arial" pitchFamily="34" charset="0"/>
              </a:rPr>
              <a:t>The tests should now pass.</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67</a:t>
            </a:r>
          </a:p>
        </p:txBody>
      </p:sp>
    </p:spTree>
    <p:extLst>
      <p:ext uri="{BB962C8B-B14F-4D97-AF65-F5344CB8AC3E}">
        <p14:creationId xmlns:p14="http://schemas.microsoft.com/office/powerpoint/2010/main" val="1956184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  Creation / Execution </a:t>
            </a:r>
            <a:br>
              <a:rPr lang="en-US" dirty="0"/>
            </a:br>
            <a:r>
              <a:rPr lang="en-US" dirty="0"/>
              <a:t>Solution (1 of 5) BASIC and ADVANCED</a:t>
            </a:r>
          </a:p>
        </p:txBody>
      </p:sp>
      <p:sp>
        <p:nvSpPr>
          <p:cNvPr id="7" name="Content Placeholder 4"/>
          <p:cNvSpPr txBox="1">
            <a:spLocks/>
          </p:cNvSpPr>
          <p:nvPr/>
        </p:nvSpPr>
        <p:spPr>
          <a:xfrm>
            <a:off x="0" y="1216152"/>
            <a:ext cx="85439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17" name="Content Placeholder 4"/>
          <p:cNvSpPr>
            <a:spLocks noGrp="1"/>
          </p:cNvSpPr>
          <p:nvPr>
            <p:ph idx="1"/>
          </p:nvPr>
        </p:nvSpPr>
        <p:spPr>
          <a:xfrm>
            <a:off x="91440" y="1188720"/>
            <a:ext cx="8595360" cy="574766"/>
          </a:xfrm>
        </p:spPr>
        <p:txBody>
          <a:bodyPr>
            <a:noAutofit/>
          </a:bodyPr>
          <a:lstStyle/>
          <a:p>
            <a:pPr>
              <a:defRPr/>
            </a:pPr>
            <a:r>
              <a:rPr lang="en-US" sz="1800" dirty="0"/>
              <a:t>Your faculty will now provide you with the Solution to check and update your file.  </a:t>
            </a:r>
          </a:p>
          <a:p>
            <a:pPr>
              <a:defRPr/>
            </a:pPr>
            <a:endParaRPr lang="en-US" sz="1800" dirty="0"/>
          </a:p>
          <a:p>
            <a:pPr lvl="0">
              <a:defRPr/>
            </a:pPr>
            <a:r>
              <a:rPr lang="en-US" sz="1800" noProof="0" dirty="0"/>
              <a:t>Your TestMyCalculatorTryIt code </a:t>
            </a:r>
            <a:r>
              <a:rPr lang="en-US" sz="1800" dirty="0"/>
              <a:t>for the positive test cases </a:t>
            </a:r>
            <a:r>
              <a:rPr lang="en-US" sz="1800" noProof="0" dirty="0"/>
              <a:t>should look something like this:</a:t>
            </a:r>
          </a:p>
        </p:txBody>
      </p:sp>
      <p:sp>
        <p:nvSpPr>
          <p:cNvPr id="3" name="Rectangle 2"/>
          <p:cNvSpPr/>
          <p:nvPr/>
        </p:nvSpPr>
        <p:spPr>
          <a:xfrm>
            <a:off x="48985" y="2429700"/>
            <a:ext cx="8494939" cy="707886"/>
          </a:xfrm>
          <a:prstGeom prst="rect">
            <a:avLst/>
          </a:prstGeom>
        </p:spPr>
        <p:txBody>
          <a:bodyPr wrap="square">
            <a:spAutoFit/>
          </a:bodyPr>
          <a:lstStyle/>
          <a:p>
            <a:r>
              <a:rPr lang="en-US" sz="2000" dirty="0"/>
              <a:t>public class TestMyCalculatorTryIt extends TestCase {</a:t>
            </a:r>
          </a:p>
          <a:p>
            <a:r>
              <a:rPr lang="en-US" sz="2000" dirty="0"/>
              <a:t>	MyCalculatorTryIt calculator;</a:t>
            </a:r>
          </a:p>
        </p:txBody>
      </p:sp>
      <p:sp>
        <p:nvSpPr>
          <p:cNvPr id="4" name="Rectangle 3"/>
          <p:cNvSpPr/>
          <p:nvPr/>
        </p:nvSpPr>
        <p:spPr>
          <a:xfrm>
            <a:off x="182880" y="3056714"/>
            <a:ext cx="8726715" cy="3970318"/>
          </a:xfrm>
          <a:prstGeom prst="rect">
            <a:avLst/>
          </a:prstGeom>
        </p:spPr>
        <p:txBody>
          <a:bodyPr wrap="square">
            <a:spAutoFit/>
          </a:bodyPr>
          <a:lstStyle/>
          <a:p>
            <a:r>
              <a:rPr lang="en-US" dirty="0"/>
              <a:t>@Test</a:t>
            </a:r>
          </a:p>
          <a:p>
            <a:r>
              <a:rPr lang="en-US" dirty="0"/>
              <a:t>	/**</a:t>
            </a:r>
          </a:p>
          <a:p>
            <a:r>
              <a:rPr lang="en-US" dirty="0"/>
              <a:t>	 * Positive testcase for subtractNumbers method</a:t>
            </a:r>
          </a:p>
          <a:p>
            <a:r>
              <a:rPr lang="en-US" dirty="0"/>
              <a:t>	 */</a:t>
            </a:r>
          </a:p>
          <a:p>
            <a:r>
              <a:rPr lang="en-US" dirty="0"/>
              <a:t>	public void testSubtractNumbers_Positive() {</a:t>
            </a:r>
          </a:p>
          <a:p>
            <a:r>
              <a:rPr lang="en-US" dirty="0"/>
              <a:t>		int num1 = 23;</a:t>
            </a:r>
          </a:p>
          <a:p>
            <a:r>
              <a:rPr lang="en-US" dirty="0"/>
              <a:t>		int num2 = 12;</a:t>
            </a:r>
          </a:p>
          <a:p>
            <a:r>
              <a:rPr lang="en-US" dirty="0"/>
              <a:t>		try {</a:t>
            </a:r>
          </a:p>
          <a:p>
            <a:r>
              <a:rPr lang="en-US" dirty="0"/>
              <a:t>			assertEquals(11, calculator.subtractNumbers(num1, num2));</a:t>
            </a:r>
          </a:p>
          <a:p>
            <a:r>
              <a:rPr lang="en-US" dirty="0"/>
              <a:t>		} catch (ArithmeticException ex) {</a:t>
            </a:r>
          </a:p>
          <a:p>
            <a:r>
              <a:rPr lang="en-US" dirty="0"/>
              <a:t>			fail("No exception should be thrown");</a:t>
            </a:r>
          </a:p>
          <a:p>
            <a:r>
              <a:rPr lang="en-US" dirty="0"/>
              <a:t>		}</a:t>
            </a:r>
          </a:p>
          <a:p>
            <a:r>
              <a:rPr lang="en-US" dirty="0"/>
              <a:t>	}</a:t>
            </a:r>
          </a:p>
          <a:p>
            <a:r>
              <a:rPr lang="en-US" dirty="0"/>
              <a:t>	</a:t>
            </a:r>
          </a:p>
        </p:txBody>
      </p:sp>
      <p:sp>
        <p:nvSpPr>
          <p:cNvPr id="6" name="TextBox 5"/>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68</a:t>
            </a:r>
          </a:p>
        </p:txBody>
      </p:sp>
    </p:spTree>
    <p:extLst>
      <p:ext uri="{BB962C8B-B14F-4D97-AF65-F5344CB8AC3E}">
        <p14:creationId xmlns:p14="http://schemas.microsoft.com/office/powerpoint/2010/main" val="960873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  Creation / Execution </a:t>
            </a:r>
            <a:br>
              <a:rPr lang="en-US" dirty="0"/>
            </a:br>
            <a:r>
              <a:rPr lang="en-US" dirty="0"/>
              <a:t>Solution (2 of 5) BASIC and ADVANCED</a:t>
            </a:r>
          </a:p>
        </p:txBody>
      </p:sp>
      <p:sp>
        <p:nvSpPr>
          <p:cNvPr id="7" name="Content Placeholder 4"/>
          <p:cNvSpPr txBox="1">
            <a:spLocks/>
          </p:cNvSpPr>
          <p:nvPr/>
        </p:nvSpPr>
        <p:spPr>
          <a:xfrm>
            <a:off x="0" y="1216152"/>
            <a:ext cx="85439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4" name="Rectangle 3"/>
          <p:cNvSpPr/>
          <p:nvPr/>
        </p:nvSpPr>
        <p:spPr>
          <a:xfrm>
            <a:off x="182880" y="1828800"/>
            <a:ext cx="8503103" cy="4678204"/>
          </a:xfrm>
          <a:prstGeom prst="rect">
            <a:avLst/>
          </a:prstGeom>
        </p:spPr>
        <p:txBody>
          <a:bodyPr wrap="square">
            <a:spAutoFit/>
          </a:bodyPr>
          <a:lstStyle/>
          <a:p>
            <a:endParaRPr lang="en-US" dirty="0"/>
          </a:p>
          <a:p>
            <a:r>
              <a:rPr lang="en-US" dirty="0"/>
              <a:t>	</a:t>
            </a:r>
            <a:r>
              <a:rPr lang="en-US" sz="2000" dirty="0"/>
              <a:t>@Test</a:t>
            </a:r>
          </a:p>
          <a:p>
            <a:r>
              <a:rPr lang="en-US" sz="2000" dirty="0"/>
              <a:t>	/**</a:t>
            </a:r>
          </a:p>
          <a:p>
            <a:r>
              <a:rPr lang="en-US" sz="2000" dirty="0"/>
              <a:t>	 * Positive testcase for MultiplyNumbers method</a:t>
            </a:r>
          </a:p>
          <a:p>
            <a:r>
              <a:rPr lang="en-US" sz="2000" dirty="0"/>
              <a:t>	 */</a:t>
            </a:r>
          </a:p>
          <a:p>
            <a:r>
              <a:rPr lang="en-US" sz="2000" dirty="0"/>
              <a:t>	public void testMultiplyNumbers_Positive() {</a:t>
            </a:r>
          </a:p>
          <a:p>
            <a:r>
              <a:rPr lang="en-US" sz="2000" dirty="0"/>
              <a:t>		int num1 = 3;</a:t>
            </a:r>
          </a:p>
          <a:p>
            <a:r>
              <a:rPr lang="en-US" sz="2000" dirty="0"/>
              <a:t>		int num2 = 2;</a:t>
            </a:r>
          </a:p>
          <a:p>
            <a:r>
              <a:rPr lang="en-US" sz="2000" dirty="0"/>
              <a:t>		try {</a:t>
            </a:r>
          </a:p>
          <a:p>
            <a:r>
              <a:rPr lang="en-US" sz="2000" dirty="0"/>
              <a:t>		   assertEquals(6.0, calculator.multiplyNumbers(num1, num2));</a:t>
            </a:r>
          </a:p>
          <a:p>
            <a:r>
              <a:rPr lang="en-US" sz="2000" dirty="0"/>
              <a:t>		} catch (ArithmeticException ex) {</a:t>
            </a:r>
          </a:p>
          <a:p>
            <a:r>
              <a:rPr lang="en-US" sz="2000" dirty="0"/>
              <a:t>			fail("No exception should be thrown");</a:t>
            </a:r>
          </a:p>
          <a:p>
            <a:r>
              <a:rPr lang="en-US" sz="2000" dirty="0"/>
              <a:t>		}</a:t>
            </a:r>
          </a:p>
          <a:p>
            <a:r>
              <a:rPr lang="en-US" sz="2000" dirty="0"/>
              <a:t>	}</a:t>
            </a:r>
          </a:p>
          <a:p>
            <a:endParaRPr lang="en-US" sz="2000" dirty="0"/>
          </a:p>
        </p:txBody>
      </p:sp>
      <p:sp>
        <p:nvSpPr>
          <p:cNvPr id="9" name="Content Placeholder 4"/>
          <p:cNvSpPr>
            <a:spLocks noGrp="1"/>
          </p:cNvSpPr>
          <p:nvPr>
            <p:ph idx="1"/>
          </p:nvPr>
        </p:nvSpPr>
        <p:spPr>
          <a:xfrm>
            <a:off x="91440" y="1188720"/>
            <a:ext cx="8318500" cy="574766"/>
          </a:xfrm>
        </p:spPr>
        <p:txBody>
          <a:bodyPr>
            <a:noAutofit/>
          </a:bodyPr>
          <a:lstStyle/>
          <a:p>
            <a:pPr lvl="0">
              <a:defRPr/>
            </a:pPr>
            <a:r>
              <a:rPr lang="en-US" sz="2000" noProof="0" dirty="0"/>
              <a:t>Your TestMyCalculatorTryIt code </a:t>
            </a:r>
            <a:r>
              <a:rPr lang="en-US" sz="2000" dirty="0"/>
              <a:t>for the positive test cases </a:t>
            </a:r>
            <a:r>
              <a:rPr lang="en-US" sz="2000" noProof="0" dirty="0"/>
              <a:t>should look something like this:</a:t>
            </a:r>
          </a:p>
        </p:txBody>
      </p:sp>
      <p:sp>
        <p:nvSpPr>
          <p:cNvPr id="5" name="TextBox 4"/>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69</a:t>
            </a:r>
          </a:p>
        </p:txBody>
      </p:sp>
    </p:spTree>
    <p:extLst>
      <p:ext uri="{BB962C8B-B14F-4D97-AF65-F5344CB8AC3E}">
        <p14:creationId xmlns:p14="http://schemas.microsoft.com/office/powerpoint/2010/main" val="4191621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  Creation / Execution </a:t>
            </a:r>
            <a:br>
              <a:rPr lang="en-US" dirty="0"/>
            </a:br>
            <a:r>
              <a:rPr lang="en-US" dirty="0"/>
              <a:t>Solution (3 of 5) BASIC and ADVANCED</a:t>
            </a:r>
          </a:p>
        </p:txBody>
      </p:sp>
      <p:sp>
        <p:nvSpPr>
          <p:cNvPr id="7" name="Content Placeholder 4"/>
          <p:cNvSpPr txBox="1">
            <a:spLocks/>
          </p:cNvSpPr>
          <p:nvPr/>
        </p:nvSpPr>
        <p:spPr>
          <a:xfrm>
            <a:off x="0" y="1216152"/>
            <a:ext cx="85439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4" name="Rectangle 3"/>
          <p:cNvSpPr/>
          <p:nvPr/>
        </p:nvSpPr>
        <p:spPr>
          <a:xfrm>
            <a:off x="182880" y="1828800"/>
            <a:ext cx="8633581" cy="4370427"/>
          </a:xfrm>
          <a:prstGeom prst="rect">
            <a:avLst/>
          </a:prstGeom>
        </p:spPr>
        <p:txBody>
          <a:bodyPr wrap="square">
            <a:spAutoFit/>
          </a:bodyPr>
          <a:lstStyle/>
          <a:p>
            <a:endParaRPr lang="en-US" dirty="0"/>
          </a:p>
          <a:p>
            <a:r>
              <a:rPr lang="en-US" dirty="0"/>
              <a:t>	</a:t>
            </a:r>
            <a:r>
              <a:rPr lang="en-US" sz="2000" dirty="0"/>
              <a:t>@Test</a:t>
            </a:r>
          </a:p>
          <a:p>
            <a:r>
              <a:rPr lang="en-US" sz="2000" dirty="0"/>
              <a:t>	/**</a:t>
            </a:r>
          </a:p>
          <a:p>
            <a:r>
              <a:rPr lang="en-US" sz="2000" dirty="0"/>
              <a:t>	 * Positive testcase for DivideNumbers method</a:t>
            </a:r>
          </a:p>
          <a:p>
            <a:r>
              <a:rPr lang="en-US" sz="2000" dirty="0"/>
              <a:t>	 */</a:t>
            </a:r>
          </a:p>
          <a:p>
            <a:r>
              <a:rPr lang="en-US" sz="2000" dirty="0"/>
              <a:t>	public void testDivideNumbers_Positive() {</a:t>
            </a:r>
          </a:p>
          <a:p>
            <a:r>
              <a:rPr lang="en-US" sz="2000" dirty="0"/>
              <a:t>		int num1 = 30;</a:t>
            </a:r>
          </a:p>
          <a:p>
            <a:r>
              <a:rPr lang="en-US" sz="2000" dirty="0"/>
              <a:t>		int num2 = 2;</a:t>
            </a:r>
          </a:p>
          <a:p>
            <a:r>
              <a:rPr lang="en-US" sz="2000" dirty="0"/>
              <a:t>		try {</a:t>
            </a:r>
          </a:p>
          <a:p>
            <a:r>
              <a:rPr lang="en-US" sz="2000" dirty="0"/>
              <a:t>		  assertEquals(15.0, calculator.divideNumbers(num1, num2));</a:t>
            </a:r>
          </a:p>
          <a:p>
            <a:r>
              <a:rPr lang="en-US" sz="2000" dirty="0"/>
              <a:t>		} catch (ArithmeticException ex) {</a:t>
            </a:r>
          </a:p>
          <a:p>
            <a:r>
              <a:rPr lang="en-US" sz="2000" dirty="0"/>
              <a:t>			fail("No exception should be thrown");</a:t>
            </a:r>
          </a:p>
          <a:p>
            <a:r>
              <a:rPr lang="en-US" sz="2000" dirty="0"/>
              <a:t>		}</a:t>
            </a:r>
          </a:p>
          <a:p>
            <a:r>
              <a:rPr lang="en-US" sz="2000" dirty="0"/>
              <a:t>	}</a:t>
            </a:r>
          </a:p>
        </p:txBody>
      </p:sp>
      <p:sp>
        <p:nvSpPr>
          <p:cNvPr id="8" name="Content Placeholder 4"/>
          <p:cNvSpPr>
            <a:spLocks noGrp="1"/>
          </p:cNvSpPr>
          <p:nvPr>
            <p:ph idx="1"/>
          </p:nvPr>
        </p:nvSpPr>
        <p:spPr>
          <a:xfrm>
            <a:off x="91440" y="1188720"/>
            <a:ext cx="8318500" cy="574766"/>
          </a:xfrm>
        </p:spPr>
        <p:txBody>
          <a:bodyPr>
            <a:noAutofit/>
          </a:bodyPr>
          <a:lstStyle/>
          <a:p>
            <a:pPr lvl="0">
              <a:defRPr/>
            </a:pPr>
            <a:r>
              <a:rPr lang="en-US" sz="2000" noProof="0" dirty="0"/>
              <a:t>Your TestMyCalculatorTryIt code </a:t>
            </a:r>
            <a:r>
              <a:rPr lang="en-US" sz="2000" dirty="0"/>
              <a:t>for the positive test cases </a:t>
            </a:r>
            <a:r>
              <a:rPr lang="en-US" sz="2000" noProof="0" dirty="0"/>
              <a:t>should look something like this:</a:t>
            </a:r>
          </a:p>
        </p:txBody>
      </p:sp>
      <p:sp>
        <p:nvSpPr>
          <p:cNvPr id="5" name="TextBox 4"/>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70</a:t>
            </a:r>
          </a:p>
        </p:txBody>
      </p:sp>
    </p:spTree>
    <p:extLst>
      <p:ext uri="{BB962C8B-B14F-4D97-AF65-F5344CB8AC3E}">
        <p14:creationId xmlns:p14="http://schemas.microsoft.com/office/powerpoint/2010/main" val="3358510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  Creation / Execution </a:t>
            </a:r>
            <a:br>
              <a:rPr lang="en-US" dirty="0"/>
            </a:br>
            <a:r>
              <a:rPr lang="en-US" dirty="0"/>
              <a:t>Solution (4 of 5) BASIC and ADVANCED</a:t>
            </a:r>
          </a:p>
        </p:txBody>
      </p:sp>
      <p:sp>
        <p:nvSpPr>
          <p:cNvPr id="7" name="Content Placeholder 4"/>
          <p:cNvSpPr txBox="1">
            <a:spLocks/>
          </p:cNvSpPr>
          <p:nvPr/>
        </p:nvSpPr>
        <p:spPr>
          <a:xfrm>
            <a:off x="0" y="1216152"/>
            <a:ext cx="85439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8" name="Content Placeholder 4"/>
          <p:cNvSpPr>
            <a:spLocks noGrp="1"/>
          </p:cNvSpPr>
          <p:nvPr>
            <p:ph idx="1"/>
          </p:nvPr>
        </p:nvSpPr>
        <p:spPr>
          <a:xfrm>
            <a:off x="91440" y="1188720"/>
            <a:ext cx="8318500" cy="574766"/>
          </a:xfrm>
        </p:spPr>
        <p:txBody>
          <a:bodyPr>
            <a:noAutofit/>
          </a:bodyPr>
          <a:lstStyle/>
          <a:p>
            <a:pPr lvl="0">
              <a:defRPr/>
            </a:pPr>
            <a:r>
              <a:rPr lang="en-US" sz="2000" noProof="0" dirty="0"/>
              <a:t>Your MyCalculatorTryIt code </a:t>
            </a:r>
            <a:r>
              <a:rPr lang="en-US" sz="2000" dirty="0"/>
              <a:t>for the basic calculator methods </a:t>
            </a:r>
            <a:r>
              <a:rPr lang="en-US" sz="2000" noProof="0" dirty="0"/>
              <a:t>should look something like this:</a:t>
            </a:r>
          </a:p>
        </p:txBody>
      </p:sp>
      <p:sp>
        <p:nvSpPr>
          <p:cNvPr id="3" name="Rectangle 2"/>
          <p:cNvSpPr/>
          <p:nvPr/>
        </p:nvSpPr>
        <p:spPr>
          <a:xfrm>
            <a:off x="182878" y="1828800"/>
            <a:ext cx="5943600" cy="2246769"/>
          </a:xfrm>
          <a:prstGeom prst="rect">
            <a:avLst/>
          </a:prstGeom>
        </p:spPr>
        <p:txBody>
          <a:bodyPr wrap="square">
            <a:spAutoFit/>
          </a:bodyPr>
          <a:lstStyle/>
          <a:p>
            <a:r>
              <a:rPr lang="en-US" sz="2000" dirty="0"/>
              <a:t>public int subtractNumbers(int a, int b) {</a:t>
            </a:r>
          </a:p>
          <a:p>
            <a:endParaRPr lang="en-US" sz="2000" dirty="0"/>
          </a:p>
          <a:p>
            <a:r>
              <a:rPr lang="en-US" sz="2000" dirty="0"/>
              <a:t>		// Perform calculation</a:t>
            </a:r>
          </a:p>
          <a:p>
            <a:r>
              <a:rPr lang="en-US" sz="2000" dirty="0"/>
              <a:t>		int res = a - b;</a:t>
            </a:r>
          </a:p>
          <a:p>
            <a:endParaRPr lang="en-US" sz="2000" dirty="0"/>
          </a:p>
          <a:p>
            <a:r>
              <a:rPr lang="en-US" sz="2000" dirty="0"/>
              <a:t>		return res;</a:t>
            </a:r>
          </a:p>
          <a:p>
            <a:r>
              <a:rPr lang="en-US" sz="2000" dirty="0"/>
              <a:t>	}</a:t>
            </a:r>
          </a:p>
        </p:txBody>
      </p:sp>
      <p:sp>
        <p:nvSpPr>
          <p:cNvPr id="5" name="Rectangle 4"/>
          <p:cNvSpPr/>
          <p:nvPr/>
        </p:nvSpPr>
        <p:spPr>
          <a:xfrm>
            <a:off x="182879" y="4023360"/>
            <a:ext cx="5943600" cy="2246769"/>
          </a:xfrm>
          <a:prstGeom prst="rect">
            <a:avLst/>
          </a:prstGeom>
        </p:spPr>
        <p:txBody>
          <a:bodyPr wrap="square">
            <a:spAutoFit/>
          </a:bodyPr>
          <a:lstStyle/>
          <a:p>
            <a:r>
              <a:rPr lang="en-US" sz="2000" dirty="0"/>
              <a:t>public double multiplyNumbers(double a, double b) {</a:t>
            </a:r>
          </a:p>
          <a:p>
            <a:endParaRPr lang="en-US" sz="2000" dirty="0"/>
          </a:p>
          <a:p>
            <a:r>
              <a:rPr lang="en-US" sz="2000" dirty="0"/>
              <a:t>		// Perform calculation</a:t>
            </a:r>
          </a:p>
          <a:p>
            <a:r>
              <a:rPr lang="en-US" sz="2000" dirty="0"/>
              <a:t>		double res = a * b;</a:t>
            </a:r>
          </a:p>
          <a:p>
            <a:endParaRPr lang="en-US" sz="2000" dirty="0"/>
          </a:p>
          <a:p>
            <a:r>
              <a:rPr lang="en-US" sz="2000" dirty="0"/>
              <a:t>		return res;</a:t>
            </a:r>
          </a:p>
          <a:p>
            <a:r>
              <a:rPr lang="en-US" sz="2000" dirty="0"/>
              <a:t>	}</a:t>
            </a:r>
          </a:p>
        </p:txBody>
      </p:sp>
      <p:sp>
        <p:nvSpPr>
          <p:cNvPr id="6" name="TextBox 5"/>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71</a:t>
            </a:r>
          </a:p>
        </p:txBody>
      </p:sp>
    </p:spTree>
    <p:extLst>
      <p:ext uri="{BB962C8B-B14F-4D97-AF65-F5344CB8AC3E}">
        <p14:creationId xmlns:p14="http://schemas.microsoft.com/office/powerpoint/2010/main" val="280563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 y="1399823"/>
            <a:ext cx="8229600" cy="4450586"/>
          </a:xfrm>
        </p:spPr>
        <p:txBody>
          <a:bodyPr>
            <a:normAutofit/>
          </a:bodyPr>
          <a:lstStyle/>
          <a:p>
            <a:pPr lvl="1"/>
            <a:endParaRPr lang="en-US" dirty="0"/>
          </a:p>
          <a:p>
            <a:pPr lvl="1"/>
            <a:r>
              <a:rPr lang="en-US" dirty="0"/>
              <a:t>Smallest testable part of application</a:t>
            </a:r>
          </a:p>
          <a:p>
            <a:pPr lvl="1"/>
            <a:r>
              <a:rPr lang="en-US" dirty="0"/>
              <a:t>Class method in object-oriented languages</a:t>
            </a:r>
          </a:p>
          <a:p>
            <a:pPr lvl="1"/>
            <a:r>
              <a:rPr lang="en-US" dirty="0"/>
              <a:t>Unit testing validates individual code units</a:t>
            </a:r>
          </a:p>
          <a:p>
            <a:pPr eaLnBrk="1" hangingPunct="1"/>
            <a:endParaRPr lang="en-US" dirty="0"/>
          </a:p>
          <a:p>
            <a:pPr eaLnBrk="1" hangingPunct="1"/>
            <a:endParaRPr lang="en-US" dirty="0"/>
          </a:p>
        </p:txBody>
      </p:sp>
      <p:sp>
        <p:nvSpPr>
          <p:cNvPr id="9" name="Rectangle 8"/>
          <p:cNvSpPr/>
          <p:nvPr/>
        </p:nvSpPr>
        <p:spPr>
          <a:xfrm>
            <a:off x="0" y="-17463"/>
            <a:ext cx="9144000" cy="3448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170" name="Rectangle 2"/>
          <p:cNvSpPr>
            <a:spLocks noGrp="1" noChangeArrowheads="1"/>
          </p:cNvSpPr>
          <p:nvPr>
            <p:ph type="title"/>
          </p:nvPr>
        </p:nvSpPr>
        <p:spPr/>
        <p:txBody>
          <a:bodyPr/>
          <a:lstStyle/>
          <a:p>
            <a:pPr eaLnBrk="1" hangingPunct="1"/>
            <a:r>
              <a:rPr lang="en-US" dirty="0">
                <a:solidFill>
                  <a:schemeClr val="bg1"/>
                </a:solidFill>
              </a:rPr>
              <a:t>Unit Testing</a:t>
            </a:r>
            <a:br>
              <a:rPr lang="en-US" dirty="0">
                <a:solidFill>
                  <a:schemeClr val="bg1"/>
                </a:solidFill>
              </a:rPr>
            </a:br>
            <a:r>
              <a:rPr lang="en-US" dirty="0">
                <a:solidFill>
                  <a:schemeClr val="bg1"/>
                </a:solidFill>
              </a:rPr>
              <a:t>Overview: What is a unit?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  Creation / Execution </a:t>
            </a:r>
            <a:br>
              <a:rPr lang="en-US" dirty="0"/>
            </a:br>
            <a:r>
              <a:rPr lang="en-US" dirty="0"/>
              <a:t>Solution (5 of 5) BASIC and ADVANCED</a:t>
            </a:r>
          </a:p>
        </p:txBody>
      </p:sp>
      <p:sp>
        <p:nvSpPr>
          <p:cNvPr id="7" name="Content Placeholder 4"/>
          <p:cNvSpPr txBox="1">
            <a:spLocks/>
          </p:cNvSpPr>
          <p:nvPr/>
        </p:nvSpPr>
        <p:spPr>
          <a:xfrm>
            <a:off x="0" y="1216152"/>
            <a:ext cx="85439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8" name="Content Placeholder 4"/>
          <p:cNvSpPr>
            <a:spLocks noGrp="1"/>
          </p:cNvSpPr>
          <p:nvPr>
            <p:ph idx="1"/>
          </p:nvPr>
        </p:nvSpPr>
        <p:spPr>
          <a:xfrm>
            <a:off x="91440" y="1188720"/>
            <a:ext cx="8318500" cy="574766"/>
          </a:xfrm>
        </p:spPr>
        <p:txBody>
          <a:bodyPr>
            <a:noAutofit/>
          </a:bodyPr>
          <a:lstStyle/>
          <a:p>
            <a:pPr lvl="0">
              <a:defRPr/>
            </a:pPr>
            <a:r>
              <a:rPr lang="en-US" sz="2000" noProof="0" dirty="0"/>
              <a:t>Your MyCalculatorTryIt code </a:t>
            </a:r>
            <a:r>
              <a:rPr lang="en-US" sz="2000" dirty="0"/>
              <a:t>for the basic calculator methods </a:t>
            </a:r>
            <a:r>
              <a:rPr lang="en-US" sz="2000" noProof="0" dirty="0"/>
              <a:t>should look something like this:</a:t>
            </a:r>
          </a:p>
        </p:txBody>
      </p:sp>
      <p:sp>
        <p:nvSpPr>
          <p:cNvPr id="4" name="Rectangle 3"/>
          <p:cNvSpPr/>
          <p:nvPr/>
        </p:nvSpPr>
        <p:spPr>
          <a:xfrm>
            <a:off x="182880" y="1828800"/>
            <a:ext cx="5943600" cy="2246769"/>
          </a:xfrm>
          <a:prstGeom prst="rect">
            <a:avLst/>
          </a:prstGeom>
        </p:spPr>
        <p:txBody>
          <a:bodyPr wrap="square">
            <a:spAutoFit/>
          </a:bodyPr>
          <a:lstStyle/>
          <a:p>
            <a:r>
              <a:rPr lang="en-US" sz="2000" dirty="0"/>
              <a:t>public double divideNumbers(double a, double b) {</a:t>
            </a:r>
          </a:p>
          <a:p>
            <a:endParaRPr lang="en-US" sz="2000" dirty="0"/>
          </a:p>
          <a:p>
            <a:r>
              <a:rPr lang="en-US" sz="2000" dirty="0"/>
              <a:t>		// Perform calculation</a:t>
            </a:r>
          </a:p>
          <a:p>
            <a:r>
              <a:rPr lang="en-US" sz="2000" dirty="0"/>
              <a:t>		double res = a / b;</a:t>
            </a:r>
          </a:p>
          <a:p>
            <a:endParaRPr lang="en-US" sz="2000" dirty="0"/>
          </a:p>
          <a:p>
            <a:r>
              <a:rPr lang="en-US" sz="2000" dirty="0"/>
              <a:t>		return res;</a:t>
            </a:r>
          </a:p>
          <a:p>
            <a:r>
              <a:rPr lang="en-US" sz="2000" dirty="0"/>
              <a:t>	}</a:t>
            </a:r>
          </a:p>
        </p:txBody>
      </p:sp>
      <p:sp>
        <p:nvSpPr>
          <p:cNvPr id="5" name="TextBox 4"/>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72</a:t>
            </a:r>
          </a:p>
        </p:txBody>
      </p:sp>
    </p:spTree>
    <p:extLst>
      <p:ext uri="{BB962C8B-B14F-4D97-AF65-F5344CB8AC3E}">
        <p14:creationId xmlns:p14="http://schemas.microsoft.com/office/powerpoint/2010/main" val="424728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  Creation / Execution</a:t>
            </a:r>
            <a:br>
              <a:rPr lang="en-US" dirty="0"/>
            </a:br>
            <a:r>
              <a:rPr lang="en-US" dirty="0"/>
              <a:t>Solution: ADVANCED</a:t>
            </a:r>
          </a:p>
        </p:txBody>
      </p:sp>
      <p:sp>
        <p:nvSpPr>
          <p:cNvPr id="7" name="Content Placeholder 4"/>
          <p:cNvSpPr txBox="1">
            <a:spLocks/>
          </p:cNvSpPr>
          <p:nvPr/>
        </p:nvSpPr>
        <p:spPr>
          <a:xfrm>
            <a:off x="0" y="1216152"/>
            <a:ext cx="85439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17" name="Content Placeholder 4"/>
          <p:cNvSpPr>
            <a:spLocks noGrp="1"/>
          </p:cNvSpPr>
          <p:nvPr>
            <p:ph idx="1"/>
          </p:nvPr>
        </p:nvSpPr>
        <p:spPr>
          <a:xfrm>
            <a:off x="91440" y="1188720"/>
            <a:ext cx="8318500" cy="574766"/>
          </a:xfrm>
        </p:spPr>
        <p:txBody>
          <a:bodyPr>
            <a:noAutofit/>
          </a:bodyPr>
          <a:lstStyle/>
          <a:p>
            <a:pPr lvl="0">
              <a:defRPr/>
            </a:pPr>
            <a:r>
              <a:rPr lang="en-US" sz="2000" noProof="0" dirty="0"/>
              <a:t>Your TestMyCalculatorTryIt code </a:t>
            </a:r>
            <a:r>
              <a:rPr lang="en-US" sz="2000" dirty="0"/>
              <a:t>for the testMultiplyNumbers_Negative </a:t>
            </a:r>
            <a:r>
              <a:rPr lang="en-US" sz="2000" noProof="0" dirty="0"/>
              <a:t>should look something like this:</a:t>
            </a:r>
          </a:p>
        </p:txBody>
      </p:sp>
      <p:sp>
        <p:nvSpPr>
          <p:cNvPr id="8" name="Content Placeholder 4"/>
          <p:cNvSpPr txBox="1">
            <a:spLocks/>
          </p:cNvSpPr>
          <p:nvPr/>
        </p:nvSpPr>
        <p:spPr>
          <a:xfrm>
            <a:off x="112711" y="6076418"/>
            <a:ext cx="8786359" cy="574766"/>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dirty="0"/>
              <a:t>The additional Negative Test Cases will be similar to this code with changes to the assert to reflect the calculation being performed.</a:t>
            </a:r>
          </a:p>
        </p:txBody>
      </p:sp>
      <p:sp>
        <p:nvSpPr>
          <p:cNvPr id="5" name="Rectangle 4"/>
          <p:cNvSpPr/>
          <p:nvPr/>
        </p:nvSpPr>
        <p:spPr>
          <a:xfrm>
            <a:off x="112712" y="1731057"/>
            <a:ext cx="8786358" cy="4401205"/>
          </a:xfrm>
          <a:prstGeom prst="rect">
            <a:avLst/>
          </a:prstGeom>
        </p:spPr>
        <p:txBody>
          <a:bodyPr wrap="square">
            <a:spAutoFit/>
          </a:bodyPr>
          <a:lstStyle/>
          <a:p>
            <a:r>
              <a:rPr lang="en-US" sz="2000" dirty="0"/>
              <a:t>@Test</a:t>
            </a:r>
          </a:p>
          <a:p>
            <a:r>
              <a:rPr lang="en-US" sz="2000" dirty="0"/>
              <a:t>	/**</a:t>
            </a:r>
          </a:p>
          <a:p>
            <a:r>
              <a:rPr lang="en-US" sz="2000" dirty="0"/>
              <a:t>	 * Negative testcase for checking result exceeding 8 digits</a:t>
            </a:r>
          </a:p>
          <a:p>
            <a:r>
              <a:rPr lang="en-US" sz="2000" dirty="0"/>
              <a:t>	 */</a:t>
            </a:r>
          </a:p>
          <a:p>
            <a:r>
              <a:rPr lang="en-US" sz="2000" dirty="0"/>
              <a:t>	public void testMultiplyNumbers_Negative() {</a:t>
            </a:r>
          </a:p>
          <a:p>
            <a:r>
              <a:rPr lang="en-US" sz="2000" dirty="0"/>
              <a:t>		double num1 = 84938;</a:t>
            </a:r>
          </a:p>
          <a:p>
            <a:r>
              <a:rPr lang="en-US" sz="2000" dirty="0"/>
              <a:t>		double num2 = 87865;</a:t>
            </a:r>
          </a:p>
          <a:p>
            <a:r>
              <a:rPr lang="en-US" sz="2000" dirty="0"/>
              <a:t>		try {</a:t>
            </a:r>
          </a:p>
          <a:p>
            <a:r>
              <a:rPr lang="en-US" sz="2000" dirty="0"/>
              <a:t>		 assertEquals(84938.0*87865.0,      calculator.multiplyNumbers(num1, num2));</a:t>
            </a:r>
          </a:p>
          <a:p>
            <a:r>
              <a:rPr lang="en-US" sz="2000" dirty="0"/>
              <a:t>		} catch (ArithmeticException ex) {</a:t>
            </a:r>
          </a:p>
          <a:p>
            <a:r>
              <a:rPr lang="en-US" sz="2000" dirty="0"/>
              <a:t>			assertEquals("-Error-", ex.getMessage());</a:t>
            </a:r>
          </a:p>
          <a:p>
            <a:r>
              <a:rPr lang="en-US" sz="2000" dirty="0"/>
              <a:t>		}</a:t>
            </a:r>
          </a:p>
          <a:p>
            <a:r>
              <a:rPr lang="en-US" sz="2000" dirty="0"/>
              <a:t>	}</a:t>
            </a:r>
          </a:p>
        </p:txBody>
      </p:sp>
      <p:sp>
        <p:nvSpPr>
          <p:cNvPr id="4" name="TextBox 3"/>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73</a:t>
            </a:r>
          </a:p>
        </p:txBody>
      </p:sp>
    </p:spTree>
    <p:extLst>
      <p:ext uri="{BB962C8B-B14F-4D97-AF65-F5344CB8AC3E}">
        <p14:creationId xmlns:p14="http://schemas.microsoft.com/office/powerpoint/2010/main" val="3094490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br>
              <a:rPr lang="en-US" dirty="0"/>
            </a:br>
            <a:r>
              <a:rPr lang="en-US" dirty="0"/>
              <a:t>JUnit: Assert Methods</a:t>
            </a:r>
          </a:p>
        </p:txBody>
      </p:sp>
      <p:sp>
        <p:nvSpPr>
          <p:cNvPr id="28675" name="Rectangle 3"/>
          <p:cNvSpPr>
            <a:spLocks noGrp="1" noChangeArrowheads="1"/>
          </p:cNvSpPr>
          <p:nvPr>
            <p:ph idx="1"/>
          </p:nvPr>
        </p:nvSpPr>
        <p:spPr/>
        <p:txBody>
          <a:bodyPr/>
          <a:lstStyle/>
          <a:p>
            <a:r>
              <a:rPr lang="en-US" dirty="0"/>
              <a:t>JUnit assert methods</a:t>
            </a:r>
          </a:p>
          <a:p>
            <a:pPr lvl="1"/>
            <a:r>
              <a:rPr lang="en-US" dirty="0"/>
              <a:t>assertTrue(boolean)</a:t>
            </a:r>
          </a:p>
          <a:p>
            <a:pPr lvl="1"/>
            <a:r>
              <a:rPr lang="en-US" dirty="0"/>
              <a:t>assertTrue(string, boolean)</a:t>
            </a:r>
          </a:p>
          <a:p>
            <a:pPr lvl="1"/>
            <a:r>
              <a:rPr lang="en-US" dirty="0"/>
              <a:t>assertEquals(object, object)</a:t>
            </a:r>
          </a:p>
          <a:p>
            <a:pPr lvl="1"/>
            <a:r>
              <a:rPr lang="en-US" dirty="0"/>
              <a:t>assertEquals(double, double, delta)</a:t>
            </a:r>
          </a:p>
          <a:p>
            <a:pPr lvl="1"/>
            <a:r>
              <a:rPr lang="en-US" dirty="0"/>
              <a:t>assertNull(object)</a:t>
            </a:r>
          </a:p>
          <a:p>
            <a:pPr lvl="1"/>
            <a:r>
              <a:rPr lang="en-US" dirty="0"/>
              <a:t>fail(string)</a:t>
            </a:r>
          </a:p>
          <a:p>
            <a:pPr eaLnBrk="1" hangingPunct="1">
              <a:lnSpc>
                <a:spcPct val="90000"/>
              </a:lnSpc>
            </a:pPr>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74</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Module Summary (1 of 2)</a:t>
            </a:r>
          </a:p>
        </p:txBody>
      </p:sp>
      <p:sp>
        <p:nvSpPr>
          <p:cNvPr id="8" name="Content Placeholder 7"/>
          <p:cNvSpPr>
            <a:spLocks noGrp="1"/>
          </p:cNvSpPr>
          <p:nvPr>
            <p:ph idx="1"/>
          </p:nvPr>
        </p:nvSpPr>
        <p:spPr>
          <a:xfrm>
            <a:off x="457200" y="1719618"/>
            <a:ext cx="5597371" cy="4330986"/>
          </a:xfrm>
        </p:spPr>
        <p:txBody>
          <a:bodyPr/>
          <a:lstStyle/>
          <a:p>
            <a:pPr lvl="1"/>
            <a:r>
              <a:rPr lang="en-US" dirty="0"/>
              <a:t>Complex systems require the use of a focused, systematic, detailed process to validate individual components and the overall system.</a:t>
            </a:r>
          </a:p>
          <a:p>
            <a:pPr lvl="1"/>
            <a:r>
              <a:rPr lang="en-US" dirty="0"/>
              <a:t>Unit Testing supports early error detection and correction.</a:t>
            </a:r>
          </a:p>
          <a:p>
            <a:pPr lvl="1"/>
            <a:r>
              <a:rPr lang="en-US" dirty="0"/>
              <a:t>Unit test conditions focus on low level system details.</a:t>
            </a:r>
          </a:p>
          <a:p>
            <a:pPr lvl="1"/>
            <a:r>
              <a:rPr lang="en-US" dirty="0"/>
              <a:t>Unit tests can provide full design coverage via statement, branch, and condition test coverage.</a:t>
            </a:r>
          </a:p>
        </p:txBody>
      </p:sp>
      <p:sp>
        <p:nvSpPr>
          <p:cNvPr id="5" name="Content Placeholder 2"/>
          <p:cNvSpPr txBox="1">
            <a:spLocks/>
          </p:cNvSpPr>
          <p:nvPr/>
        </p:nvSpPr>
        <p:spPr>
          <a:xfrm>
            <a:off x="457199" y="1214422"/>
            <a:ext cx="4975413" cy="4525963"/>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Content Placeholder 7"/>
          <p:cNvSpPr txBox="1">
            <a:spLocks/>
          </p:cNvSpPr>
          <p:nvPr/>
        </p:nvSpPr>
        <p:spPr>
          <a:xfrm>
            <a:off x="459472" y="1216695"/>
            <a:ext cx="6132394" cy="366444"/>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The key content points from this module are:</a:t>
            </a: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Summary (2 of 2)</a:t>
            </a:r>
          </a:p>
        </p:txBody>
      </p:sp>
      <p:sp>
        <p:nvSpPr>
          <p:cNvPr id="3" name="Content Placeholder 2"/>
          <p:cNvSpPr>
            <a:spLocks noGrp="1"/>
          </p:cNvSpPr>
          <p:nvPr>
            <p:ph idx="1"/>
          </p:nvPr>
        </p:nvSpPr>
        <p:spPr>
          <a:xfrm>
            <a:off x="457200" y="1719618"/>
            <a:ext cx="5597371" cy="4034415"/>
          </a:xfrm>
        </p:spPr>
        <p:txBody>
          <a:bodyPr/>
          <a:lstStyle/>
          <a:p>
            <a:pPr lvl="1"/>
            <a:r>
              <a:rPr lang="en-US" dirty="0"/>
              <a:t>Test design includes determining the data and conditions needed to affirm the system </a:t>
            </a:r>
            <a:r>
              <a:rPr lang="en-US" u="sng" dirty="0"/>
              <a:t>does</a:t>
            </a:r>
            <a:r>
              <a:rPr lang="en-US" dirty="0"/>
              <a:t> what it is supposed to do and </a:t>
            </a:r>
            <a:r>
              <a:rPr lang="en-US" u="sng" dirty="0"/>
              <a:t>does</a:t>
            </a:r>
            <a:r>
              <a:rPr lang="en-US" dirty="0"/>
              <a:t> </a:t>
            </a:r>
            <a:r>
              <a:rPr lang="en-US" u="sng" dirty="0"/>
              <a:t>not</a:t>
            </a:r>
            <a:r>
              <a:rPr lang="en-US" dirty="0"/>
              <a:t> do anything it is </a:t>
            </a:r>
            <a:r>
              <a:rPr lang="en-US" u="sng" dirty="0"/>
              <a:t>not</a:t>
            </a:r>
            <a:r>
              <a:rPr lang="en-US" dirty="0"/>
              <a:t> supposed to do.</a:t>
            </a:r>
          </a:p>
          <a:p>
            <a:pPr lvl="1"/>
            <a:r>
              <a:rPr lang="en-US" dirty="0">
                <a:solidFill>
                  <a:srgbClr val="003344"/>
                </a:solidFill>
              </a:rPr>
              <a:t>The </a:t>
            </a:r>
            <a:r>
              <a:rPr lang="en-US" dirty="0" err="1">
                <a:solidFill>
                  <a:srgbClr val="003344"/>
                </a:solidFill>
              </a:rPr>
              <a:t>JUnit</a:t>
            </a:r>
            <a:r>
              <a:rPr lang="en-US" dirty="0">
                <a:solidFill>
                  <a:srgbClr val="003344"/>
                </a:solidFill>
              </a:rPr>
              <a:t> testing framework provides a harness for the development and execution of Unit Tests and test suites</a:t>
            </a:r>
            <a:endParaRPr lang="en-US" dirty="0"/>
          </a:p>
        </p:txBody>
      </p:sp>
      <p:sp>
        <p:nvSpPr>
          <p:cNvPr id="5" name="Content Placeholder 7"/>
          <p:cNvSpPr txBox="1">
            <a:spLocks/>
          </p:cNvSpPr>
          <p:nvPr/>
        </p:nvSpPr>
        <p:spPr>
          <a:xfrm>
            <a:off x="459472" y="1216695"/>
            <a:ext cx="6132394" cy="366444"/>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The key content points from this module are:</a:t>
            </a: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Box 5"/>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77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457200" y="1038579"/>
            <a:ext cx="8229600" cy="4811830"/>
          </a:xfrm>
        </p:spPr>
        <p:txBody>
          <a:bodyPr>
            <a:normAutofit/>
          </a:bodyPr>
          <a:lstStyle/>
          <a:p>
            <a:pPr marL="0" lvl="1" indent="0" eaLnBrk="1" hangingPunct="1">
              <a:buNone/>
            </a:pPr>
            <a:r>
              <a:rPr lang="en-US" dirty="0"/>
              <a:t>Newly developed code</a:t>
            </a:r>
          </a:p>
          <a:p>
            <a:pPr marL="0" lvl="1" indent="0" eaLnBrk="1" hangingPunct="1">
              <a:buNone/>
            </a:pPr>
            <a:r>
              <a:rPr lang="en-US" dirty="0"/>
              <a:t>Modified code</a:t>
            </a:r>
          </a:p>
          <a:p>
            <a:pPr marL="0" lvl="1" indent="0">
              <a:buNone/>
            </a:pPr>
            <a:r>
              <a:rPr lang="en-US" dirty="0"/>
              <a:t>Code affected by modified code</a:t>
            </a:r>
          </a:p>
        </p:txBody>
      </p:sp>
      <p:sp>
        <p:nvSpPr>
          <p:cNvPr id="10" name="Title 9"/>
          <p:cNvSpPr>
            <a:spLocks noGrp="1"/>
          </p:cNvSpPr>
          <p:nvPr>
            <p:ph type="title"/>
          </p:nvPr>
        </p:nvSpPr>
        <p:spPr/>
        <p:txBody>
          <a:bodyPr/>
          <a:lstStyle/>
          <a:p>
            <a:r>
              <a:rPr lang="en-US" dirty="0">
                <a:solidFill>
                  <a:schemeClr val="bg1"/>
                </a:solidFill>
              </a:rPr>
              <a:t>Unit Testing</a:t>
            </a:r>
            <a:br>
              <a:rPr lang="en-US" dirty="0">
                <a:solidFill>
                  <a:schemeClr val="bg1"/>
                </a:solidFill>
              </a:rPr>
            </a:br>
            <a:r>
              <a:rPr lang="en-US" dirty="0">
                <a:solidFill>
                  <a:schemeClr val="bg1"/>
                </a:solidFill>
              </a:rPr>
              <a:t>Overview: Testing Scope</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8</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457200" y="691978"/>
            <a:ext cx="8229600" cy="5158431"/>
          </a:xfrm>
        </p:spPr>
        <p:txBody>
          <a:bodyPr>
            <a:normAutofit/>
          </a:bodyPr>
          <a:lstStyle/>
          <a:p>
            <a:pPr lvl="1"/>
            <a:endParaRPr lang="en-US" dirty="0"/>
          </a:p>
          <a:p>
            <a:pPr lvl="1"/>
            <a:endParaRPr lang="en-US" dirty="0"/>
          </a:p>
          <a:p>
            <a:pPr lvl="1"/>
            <a:endParaRPr lang="en-US" dirty="0"/>
          </a:p>
          <a:p>
            <a:pPr lvl="1"/>
            <a:r>
              <a:rPr lang="en-US" dirty="0"/>
              <a:t>Supports early error correction</a:t>
            </a:r>
          </a:p>
          <a:p>
            <a:pPr lvl="1"/>
            <a:r>
              <a:rPr lang="en-US" dirty="0"/>
              <a:t>Simplifies unit integration</a:t>
            </a:r>
          </a:p>
          <a:p>
            <a:pPr lvl="1"/>
            <a:r>
              <a:rPr lang="en-US" dirty="0"/>
              <a:t>Provides living documentation</a:t>
            </a:r>
          </a:p>
          <a:p>
            <a:pPr lvl="1"/>
            <a:r>
              <a:rPr lang="en-US" dirty="0"/>
              <a:t>Serves as a design</a:t>
            </a:r>
          </a:p>
        </p:txBody>
      </p:sp>
      <p:sp>
        <p:nvSpPr>
          <p:cNvPr id="12291" name="Rectangle 3"/>
          <p:cNvSpPr>
            <a:spLocks noGrp="1" noChangeArrowheads="1"/>
          </p:cNvSpPr>
          <p:nvPr>
            <p:ph type="title"/>
          </p:nvPr>
        </p:nvSpPr>
        <p:spPr>
          <a:xfrm>
            <a:off x="457200" y="793033"/>
            <a:ext cx="8229600" cy="868362"/>
          </a:xfrm>
          <a:noFill/>
        </p:spPr>
        <p:txBody>
          <a:bodyPr/>
          <a:lstStyle/>
          <a:p>
            <a:r>
              <a:rPr lang="en-US" dirty="0">
                <a:solidFill>
                  <a:schemeClr val="tx1"/>
                </a:solidFill>
              </a:rPr>
              <a:t>Unit Testing</a:t>
            </a:r>
            <a:br>
              <a:rPr lang="en-US" dirty="0">
                <a:solidFill>
                  <a:schemeClr val="tx1"/>
                </a:solidFill>
              </a:rPr>
            </a:br>
            <a:r>
              <a:rPr lang="en-US" dirty="0">
                <a:solidFill>
                  <a:schemeClr val="tx1"/>
                </a:solidFill>
              </a:rPr>
              <a:t>Overview: Benefits</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9</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p:txBody>
          <a:bodyPr>
            <a:normAutofit fontScale="62500" lnSpcReduction="20000"/>
          </a:bodyPr>
          <a:lstStyle/>
          <a:p>
            <a:pPr lvl="1">
              <a:lnSpc>
                <a:spcPct val="120000"/>
              </a:lnSpc>
            </a:pPr>
            <a:r>
              <a:rPr lang="en-US" sz="4400" dirty="0"/>
              <a:t>Unable to identify system wide issues</a:t>
            </a:r>
          </a:p>
          <a:p>
            <a:pPr lvl="1">
              <a:lnSpc>
                <a:spcPct val="120000"/>
              </a:lnSpc>
            </a:pPr>
            <a:r>
              <a:rPr lang="en-US" sz="4400" dirty="0"/>
              <a:t>Significant test code for combinatorial testing</a:t>
            </a:r>
          </a:p>
          <a:p>
            <a:pPr lvl="1">
              <a:lnSpc>
                <a:spcPct val="120000"/>
              </a:lnSpc>
            </a:pPr>
            <a:r>
              <a:rPr lang="en-US" sz="4400" dirty="0"/>
              <a:t>Rigorous sense of discipline required</a:t>
            </a:r>
          </a:p>
          <a:p>
            <a:pPr lvl="1">
              <a:lnSpc>
                <a:spcPct val="120000"/>
              </a:lnSpc>
            </a:pPr>
            <a:r>
              <a:rPr lang="en-US" sz="4400" dirty="0"/>
              <a:t>Most effective in conjunction with other testing</a:t>
            </a:r>
          </a:p>
          <a:p>
            <a:pPr lvl="1" eaLnBrk="1" hangingPunct="1"/>
            <a:endParaRPr lang="en-US" dirty="0"/>
          </a:p>
          <a:p>
            <a:pPr eaLnBrk="1" hangingPunct="1"/>
            <a:endParaRPr lang="en-US" dirty="0"/>
          </a:p>
        </p:txBody>
      </p:sp>
      <p:sp>
        <p:nvSpPr>
          <p:cNvPr id="15363" name="Rectangle 3"/>
          <p:cNvSpPr>
            <a:spLocks noGrp="1" noChangeArrowheads="1"/>
          </p:cNvSpPr>
          <p:nvPr>
            <p:ph type="title"/>
          </p:nvPr>
        </p:nvSpPr>
        <p:spPr>
          <a:noFill/>
        </p:spPr>
        <p:txBody>
          <a:bodyPr/>
          <a:lstStyle/>
          <a:p>
            <a:pPr eaLnBrk="1" hangingPunct="1"/>
            <a:r>
              <a:rPr lang="en-US" dirty="0">
                <a:solidFill>
                  <a:schemeClr val="tx1"/>
                </a:solidFill>
              </a:rPr>
              <a:t>Unit Testing</a:t>
            </a:r>
            <a:br>
              <a:rPr lang="en-US" dirty="0">
                <a:solidFill>
                  <a:schemeClr val="tx1"/>
                </a:solidFill>
              </a:rPr>
            </a:br>
            <a:r>
              <a:rPr lang="en-US" dirty="0">
                <a:solidFill>
                  <a:schemeClr val="tx1"/>
                </a:solidFill>
              </a:rPr>
              <a:t>Overview: Limitations</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p:txBody>
          <a:bodyPr>
            <a:normAutofit/>
          </a:bodyPr>
          <a:lstStyle/>
          <a:p>
            <a:pPr eaLnBrk="1" hangingPunct="1"/>
            <a:endParaRPr lang="en-US" dirty="0"/>
          </a:p>
          <a:p>
            <a:pPr lvl="1" eaLnBrk="1" hangingPunct="1"/>
            <a:r>
              <a:rPr lang="en-US" sz="3100" dirty="0"/>
              <a:t>Statements</a:t>
            </a:r>
          </a:p>
          <a:p>
            <a:pPr lvl="1" eaLnBrk="1" hangingPunct="1"/>
            <a:r>
              <a:rPr lang="en-US" sz="3100" dirty="0"/>
              <a:t>Branches</a:t>
            </a:r>
          </a:p>
          <a:p>
            <a:pPr lvl="1" eaLnBrk="1" hangingPunct="1"/>
            <a:r>
              <a:rPr lang="en-US" sz="3100" dirty="0"/>
              <a:t>Conditions</a:t>
            </a:r>
          </a:p>
          <a:p>
            <a:pPr lvl="1" eaLnBrk="1" hangingPunct="1"/>
            <a:endParaRPr lang="en-US" sz="3100" dirty="0"/>
          </a:p>
        </p:txBody>
      </p:sp>
      <p:sp>
        <p:nvSpPr>
          <p:cNvPr id="9219" name="Rectangle 3"/>
          <p:cNvSpPr>
            <a:spLocks noGrp="1" noChangeArrowheads="1"/>
          </p:cNvSpPr>
          <p:nvPr>
            <p:ph type="title"/>
          </p:nvPr>
        </p:nvSpPr>
        <p:spPr>
          <a:noFill/>
        </p:spPr>
        <p:txBody>
          <a:bodyPr/>
          <a:lstStyle/>
          <a:p>
            <a:r>
              <a:rPr lang="en-US" dirty="0">
                <a:solidFill>
                  <a:schemeClr val="tx1"/>
                </a:solidFill>
              </a:rPr>
              <a:t>Unit Testing: Test Condition Coverage</a:t>
            </a:r>
          </a:p>
        </p:txBody>
      </p:sp>
      <p:sp>
        <p:nvSpPr>
          <p:cNvPr id="3" name="TextBox 2"/>
          <p:cNvSpPr txBox="1"/>
          <p:nvPr>
            <p:custDataLst>
              <p:tags r:id="rId1"/>
            </p:custDataLst>
          </p:nvPr>
        </p:nvSpPr>
        <p:spPr>
          <a:xfrm>
            <a:off x="8458200" y="6540500"/>
            <a:ext cx="635000" cy="2540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14</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9&quot;&gt;&lt;property id=&quot;20148&quot; value=&quot;5&quot;/&gt;&lt;property id=&quot;20300&quot; value=&quot;Slide 1 - &amp;quot;Accenture Delivery Fundamentals:&amp;#x0D;&amp;#x0A;Java&amp;#x0D;&amp;#x0A;[Module #]: [Module Title]&amp;quot;&quot;/&gt;&lt;property id=&quot;20307&quot; value=&quot;264&quot;/&gt;&lt;/object&gt;&lt;object type=&quot;3&quot; unique_id=&quot;10010&quot;&gt;&lt;property id=&quot;20148&quot; value=&quot;5&quot;/&gt;&lt;property id=&quot;20300&quot; value=&quot;Slide 2 - &amp;quot;Module Objectives&amp;quot;&quot;/&gt;&lt;property id=&quot;20307&quot; value=&quot;263&quot;/&gt;&lt;/object&gt;&lt;object type=&quot;3&quot; unique_id=&quot;10011&quot;&gt;&lt;property id=&quot;20148&quot; value=&quot;5&quot;/&gt;&lt;property id=&quot;20300&quot; value=&quot;Slide 3 - &amp;quot;Agenda&amp;quot;&quot;/&gt;&lt;property id=&quot;20307&quot; value=&quot;265&quot;/&gt;&lt;/object&gt;&lt;object type=&quot;3&quot; unique_id=&quot;10012&quot;&gt;&lt;property id=&quot;20148&quot; value=&quot;5&quot;/&gt;&lt;property id=&quot;20300&quot; value=&quot;Slide 4 - &amp;quot;[Content Slide - Insert Slide Title]&amp;quot;&quot;/&gt;&lt;property id=&quot;20307&quot; value=&quot;267&quot;/&gt;&lt;/object&gt;&lt;object type=&quot;3&quot; unique_id=&quot;10013&quot;&gt;&lt;property id=&quot;20148&quot; value=&quot;5&quot;/&gt;&lt;property id=&quot;20300&quot; value=&quot;Slide 6&quot;/&gt;&lt;property id=&quot;20307&quot; value=&quot;268&quot;/&gt;&lt;/object&gt;&lt;object type=&quot;3&quot; unique_id=&quot;10278&quot;&gt;&lt;property id=&quot;20148&quot; value=&quot;5&quot;/&gt;&lt;property id=&quot;20300&quot; value=&quot;Slide 5 - &amp;quot;[Content Slide - Insert Slide Title]&amp;quot;&quot;/&gt;&lt;property id=&quot;20307&quot; value=&quot;269&quot;/&gt;&lt;/object&gt;&lt;object type=&quot;3&quot; unique_id=&quot;10279&quot;&gt;&lt;property id=&quot;20148&quot; value=&quot;5&quot;/&gt;&lt;property id=&quot;20300&quot; value=&quot;Slide 7 - &amp;quot;Code Example&amp;quot;&quot;/&gt;&lt;property id=&quot;20307&quot; value=&quot;270&quot;/&gt;&lt;/object&gt;&lt;object type=&quot;3&quot; unique_id=&quot;10280&quot;&gt;&lt;property id=&quot;20148&quot; value=&quot;5&quot;/&gt;&lt;property id=&quot;20300&quot; value=&quot;Slide 8 - &amp;quot;[Content Slide - Insert Slide Title] (1 of 2)&amp;quot;&quot;/&gt;&lt;property id=&quot;20307&quot; value=&quot;271&quot;/&gt;&lt;/object&gt;&lt;object type=&quot;3&quot; unique_id=&quot;10281&quot;&gt;&lt;property id=&quot;20148&quot; value=&quot;5&quot;/&gt;&lt;property id=&quot;20300&quot; value=&quot;Slide 10&quot;/&gt;&lt;property id=&quot;20307&quot; value=&quot;272&quot;/&gt;&lt;/object&gt;&lt;object type=&quot;3&quot; unique_id=&quot;10282&quot;&gt;&lt;property id=&quot;20148&quot; value=&quot;5&quot;/&gt;&lt;property id=&quot;20300&quot; value=&quot;Slide 12 - &amp;quot;Questions and Comments&amp;quot;&quot;/&gt;&lt;property id=&quot;20307&quot; value=&quot;273&quot;/&gt;&lt;/object&gt;&lt;object type=&quot;3&quot; unique_id=&quot;10295&quot;&gt;&lt;property id=&quot;20148&quot; value=&quot;5&quot;/&gt;&lt;property id=&quot;20300&quot; value=&quot;Slide 13 - &amp;quot;Checkpoint Question&amp;quot;&quot;/&gt;&lt;property id=&quot;20307&quot; value=&quot;274&quot;/&gt;&lt;/object&gt;&lt;object type=&quot;3&quot; unique_id=&quot;10374&quot;&gt;&lt;property id=&quot;20148&quot; value=&quot;5&quot;/&gt;&lt;property id=&quot;20300&quot; value=&quot;Slide 14 - &amp;quot;Checkpoint Answer&amp;quot;&quot;/&gt;&lt;property id=&quot;20307&quot; value=&quot;275&quot;/&gt;&lt;/object&gt;&lt;object type=&quot;3&quot; unique_id=&quot;10375&quot;&gt;&lt;property id=&quot;20148&quot; value=&quot;5&quot;/&gt;&lt;property id=&quot;20300&quot; value=&quot;Slide 15 - &amp;quot;Module Summary&amp;quot;&quot;/&gt;&lt;property id=&quot;20307&quot; value=&quot;276&quot;/&gt;&lt;/object&gt;&lt;object type=&quot;3&quot; unique_id=&quot;10376&quot;&gt;&lt;property id=&quot;20148&quot; value=&quot;5&quot;/&gt;&lt;property id=&quot;20300&quot; value=&quot;Slide 16 - &amp;quot;References&amp;quot;&quot;/&gt;&lt;property id=&quot;20307&quot; value=&quot;277&quot;/&gt;&lt;/object&gt;&lt;object type=&quot;3&quot; unique_id=&quot;56770&quot;&gt;&lt;property id=&quot;20148&quot; value=&quot;5&quot;/&gt;&lt;property id=&quot;20300&quot; value=&quot;Slide 9 - &amp;quot;[Content Slide - Insert Slide Title] (2 of 2)&amp;quot;&quot;/&gt;&lt;property id=&quot;20307&quot; value=&quot;278&quot;/&gt;&lt;/object&gt;&lt;object type=&quot;3&quot; unique_id=&quot;56771&quot;&gt;&lt;property id=&quot;20148&quot; value=&quot;5&quot;/&gt;&lt;property id=&quot;20300&quot; value=&quot;Slide 11 - &amp;quot;[Activity Slide - Insert Activity Title]&amp;quot;&quot;/&gt;&lt;property id=&quot;20307&quot; value=&quot;279&quot;/&gt;&lt;/object&gt;&lt;/object&gt;&lt;/object&gt;&lt;/database&gt;"/>
  <p:tag name="SECTOMILLISECCONVERTED"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UMBER" val="yep"/>
</p:tagLst>
</file>

<file path=ppt/tags/tag11.xml><?xml version="1.0" encoding="utf-8"?>
<p:tagLst xmlns:a="http://schemas.openxmlformats.org/drawingml/2006/main" xmlns:r="http://schemas.openxmlformats.org/officeDocument/2006/relationships" xmlns:p="http://schemas.openxmlformats.org/presentationml/2006/main">
  <p:tag name="NUMBER" val="yep"/>
</p:tagLst>
</file>

<file path=ppt/tags/tag12.xml><?xml version="1.0" encoding="utf-8"?>
<p:tagLst xmlns:a="http://schemas.openxmlformats.org/drawingml/2006/main" xmlns:r="http://schemas.openxmlformats.org/officeDocument/2006/relationships" xmlns:p="http://schemas.openxmlformats.org/presentationml/2006/main">
  <p:tag name="NUMBER" val="yep"/>
</p:tagLst>
</file>

<file path=ppt/tags/tag13.xml><?xml version="1.0" encoding="utf-8"?>
<p:tagLst xmlns:a="http://schemas.openxmlformats.org/drawingml/2006/main" xmlns:r="http://schemas.openxmlformats.org/officeDocument/2006/relationships" xmlns:p="http://schemas.openxmlformats.org/presentationml/2006/main">
  <p:tag name="NUMBER" val="yep"/>
</p:tagLst>
</file>

<file path=ppt/tags/tag14.xml><?xml version="1.0" encoding="utf-8"?>
<p:tagLst xmlns:a="http://schemas.openxmlformats.org/drawingml/2006/main" xmlns:r="http://schemas.openxmlformats.org/officeDocument/2006/relationships" xmlns:p="http://schemas.openxmlformats.org/presentationml/2006/main">
  <p:tag name="NUMBER" val="yep"/>
</p:tagLst>
</file>

<file path=ppt/tags/tag15.xml><?xml version="1.0" encoding="utf-8"?>
<p:tagLst xmlns:a="http://schemas.openxmlformats.org/drawingml/2006/main" xmlns:r="http://schemas.openxmlformats.org/officeDocument/2006/relationships" xmlns:p="http://schemas.openxmlformats.org/presentationml/2006/main">
  <p:tag name="NUMBER" val="yep"/>
</p:tagLst>
</file>

<file path=ppt/tags/tag16.xml><?xml version="1.0" encoding="utf-8"?>
<p:tagLst xmlns:a="http://schemas.openxmlformats.org/drawingml/2006/main" xmlns:r="http://schemas.openxmlformats.org/officeDocument/2006/relationships" xmlns:p="http://schemas.openxmlformats.org/presentationml/2006/main">
  <p:tag name="NUMBER" val="yep"/>
</p:tagLst>
</file>

<file path=ppt/tags/tag17.xml><?xml version="1.0" encoding="utf-8"?>
<p:tagLst xmlns:a="http://schemas.openxmlformats.org/drawingml/2006/main" xmlns:r="http://schemas.openxmlformats.org/officeDocument/2006/relationships" xmlns:p="http://schemas.openxmlformats.org/presentationml/2006/main">
  <p:tag name="NUMBER" val="yep"/>
</p:tagLst>
</file>

<file path=ppt/tags/tag18.xml><?xml version="1.0" encoding="utf-8"?>
<p:tagLst xmlns:a="http://schemas.openxmlformats.org/drawingml/2006/main" xmlns:r="http://schemas.openxmlformats.org/officeDocument/2006/relationships" xmlns:p="http://schemas.openxmlformats.org/presentationml/2006/main">
  <p:tag name="NUMBER" val="yep"/>
</p:tagLst>
</file>

<file path=ppt/tags/tag19.xml><?xml version="1.0" encoding="utf-8"?>
<p:tagLst xmlns:a="http://schemas.openxmlformats.org/drawingml/2006/main" xmlns:r="http://schemas.openxmlformats.org/officeDocument/2006/relationships" xmlns:p="http://schemas.openxmlformats.org/presentationml/2006/main">
  <p:tag name="NUMBER" val="yep"/>
</p:tagLst>
</file>

<file path=ppt/tags/tag2.xml><?xml version="1.0" encoding="utf-8"?>
<p:tagLst xmlns:a="http://schemas.openxmlformats.org/drawingml/2006/main" xmlns:r="http://schemas.openxmlformats.org/officeDocument/2006/relationships" xmlns:p="http://schemas.openxmlformats.org/presentationml/2006/main">
  <p:tag name="NUMBER" val="yep"/>
</p:tagLst>
</file>

<file path=ppt/tags/tag20.xml><?xml version="1.0" encoding="utf-8"?>
<p:tagLst xmlns:a="http://schemas.openxmlformats.org/drawingml/2006/main" xmlns:r="http://schemas.openxmlformats.org/officeDocument/2006/relationships" xmlns:p="http://schemas.openxmlformats.org/presentationml/2006/main">
  <p:tag name="NUMBER" val="yep"/>
</p:tagLst>
</file>

<file path=ppt/tags/tag21.xml><?xml version="1.0" encoding="utf-8"?>
<p:tagLst xmlns:a="http://schemas.openxmlformats.org/drawingml/2006/main" xmlns:r="http://schemas.openxmlformats.org/officeDocument/2006/relationships" xmlns:p="http://schemas.openxmlformats.org/presentationml/2006/main">
  <p:tag name="NUMBER" val="yep"/>
</p:tagLst>
</file>

<file path=ppt/tags/tag22.xml><?xml version="1.0" encoding="utf-8"?>
<p:tagLst xmlns:a="http://schemas.openxmlformats.org/drawingml/2006/main" xmlns:r="http://schemas.openxmlformats.org/officeDocument/2006/relationships" xmlns:p="http://schemas.openxmlformats.org/presentationml/2006/main">
  <p:tag name="NUMBER" val="yep"/>
</p:tagLst>
</file>

<file path=ppt/tags/tag23.xml><?xml version="1.0" encoding="utf-8"?>
<p:tagLst xmlns:a="http://schemas.openxmlformats.org/drawingml/2006/main" xmlns:r="http://schemas.openxmlformats.org/officeDocument/2006/relationships" xmlns:p="http://schemas.openxmlformats.org/presentationml/2006/main">
  <p:tag name="NUMBER" val="yep"/>
</p:tagLst>
</file>

<file path=ppt/tags/tag24.xml><?xml version="1.0" encoding="utf-8"?>
<p:tagLst xmlns:a="http://schemas.openxmlformats.org/drawingml/2006/main" xmlns:r="http://schemas.openxmlformats.org/officeDocument/2006/relationships" xmlns:p="http://schemas.openxmlformats.org/presentationml/2006/main">
  <p:tag name="NUMBER" val="yep"/>
</p:tagLst>
</file>

<file path=ppt/tags/tag25.xml><?xml version="1.0" encoding="utf-8"?>
<p:tagLst xmlns:a="http://schemas.openxmlformats.org/drawingml/2006/main" xmlns:r="http://schemas.openxmlformats.org/officeDocument/2006/relationships" xmlns:p="http://schemas.openxmlformats.org/presentationml/2006/main">
  <p:tag name="NUMBER" val="yep"/>
</p:tagLst>
</file>

<file path=ppt/tags/tag26.xml><?xml version="1.0" encoding="utf-8"?>
<p:tagLst xmlns:a="http://schemas.openxmlformats.org/drawingml/2006/main" xmlns:r="http://schemas.openxmlformats.org/officeDocument/2006/relationships" xmlns:p="http://schemas.openxmlformats.org/presentationml/2006/main">
  <p:tag name="NUMBER" val="yep"/>
</p:tagLst>
</file>

<file path=ppt/tags/tag27.xml><?xml version="1.0" encoding="utf-8"?>
<p:tagLst xmlns:a="http://schemas.openxmlformats.org/drawingml/2006/main" xmlns:r="http://schemas.openxmlformats.org/officeDocument/2006/relationships" xmlns:p="http://schemas.openxmlformats.org/presentationml/2006/main">
  <p:tag name="NUMBER" val="yep"/>
</p:tagLst>
</file>

<file path=ppt/tags/tag28.xml><?xml version="1.0" encoding="utf-8"?>
<p:tagLst xmlns:a="http://schemas.openxmlformats.org/drawingml/2006/main" xmlns:r="http://schemas.openxmlformats.org/officeDocument/2006/relationships" xmlns:p="http://schemas.openxmlformats.org/presentationml/2006/main">
  <p:tag name="NUMBER" val="yep"/>
</p:tagLst>
</file>

<file path=ppt/tags/tag29.xml><?xml version="1.0" encoding="utf-8"?>
<p:tagLst xmlns:a="http://schemas.openxmlformats.org/drawingml/2006/main" xmlns:r="http://schemas.openxmlformats.org/officeDocument/2006/relationships" xmlns:p="http://schemas.openxmlformats.org/presentationml/2006/main">
  <p:tag name="NUMBER" val="yep"/>
</p:tagLst>
</file>

<file path=ppt/tags/tag3.xml><?xml version="1.0" encoding="utf-8"?>
<p:tagLst xmlns:a="http://schemas.openxmlformats.org/drawingml/2006/main" xmlns:r="http://schemas.openxmlformats.org/officeDocument/2006/relationships" xmlns:p="http://schemas.openxmlformats.org/presentationml/2006/main">
  <p:tag name="NUMBER" val="yep"/>
</p:tagLst>
</file>

<file path=ppt/tags/tag30.xml><?xml version="1.0" encoding="utf-8"?>
<p:tagLst xmlns:a="http://schemas.openxmlformats.org/drawingml/2006/main" xmlns:r="http://schemas.openxmlformats.org/officeDocument/2006/relationships" xmlns:p="http://schemas.openxmlformats.org/presentationml/2006/main">
  <p:tag name="NUMBER" val="yep"/>
</p:tagLst>
</file>

<file path=ppt/tags/tag31.xml><?xml version="1.0" encoding="utf-8"?>
<p:tagLst xmlns:a="http://schemas.openxmlformats.org/drawingml/2006/main" xmlns:r="http://schemas.openxmlformats.org/officeDocument/2006/relationships" xmlns:p="http://schemas.openxmlformats.org/presentationml/2006/main">
  <p:tag name="NUMBER" val="yep"/>
</p:tagLst>
</file>

<file path=ppt/tags/tag32.xml><?xml version="1.0" encoding="utf-8"?>
<p:tagLst xmlns:a="http://schemas.openxmlformats.org/drawingml/2006/main" xmlns:r="http://schemas.openxmlformats.org/officeDocument/2006/relationships" xmlns:p="http://schemas.openxmlformats.org/presentationml/2006/main">
  <p:tag name="NUMBER" val="yep"/>
</p:tagLst>
</file>

<file path=ppt/tags/tag33.xml><?xml version="1.0" encoding="utf-8"?>
<p:tagLst xmlns:a="http://schemas.openxmlformats.org/drawingml/2006/main" xmlns:r="http://schemas.openxmlformats.org/officeDocument/2006/relationships" xmlns:p="http://schemas.openxmlformats.org/presentationml/2006/main">
  <p:tag name="NUMBER" val="yep"/>
</p:tagLst>
</file>

<file path=ppt/tags/tag34.xml><?xml version="1.0" encoding="utf-8"?>
<p:tagLst xmlns:a="http://schemas.openxmlformats.org/drawingml/2006/main" xmlns:r="http://schemas.openxmlformats.org/officeDocument/2006/relationships" xmlns:p="http://schemas.openxmlformats.org/presentationml/2006/main">
  <p:tag name="NUMBER" val="yep"/>
</p:tagLst>
</file>

<file path=ppt/tags/tag35.xml><?xml version="1.0" encoding="utf-8"?>
<p:tagLst xmlns:a="http://schemas.openxmlformats.org/drawingml/2006/main" xmlns:r="http://schemas.openxmlformats.org/officeDocument/2006/relationships" xmlns:p="http://schemas.openxmlformats.org/presentationml/2006/main">
  <p:tag name="NUMBER" val="yep"/>
</p:tagLst>
</file>

<file path=ppt/tags/tag36.xml><?xml version="1.0" encoding="utf-8"?>
<p:tagLst xmlns:a="http://schemas.openxmlformats.org/drawingml/2006/main" xmlns:r="http://schemas.openxmlformats.org/officeDocument/2006/relationships" xmlns:p="http://schemas.openxmlformats.org/presentationml/2006/main">
  <p:tag name="NUMBER" val="yep"/>
</p:tagLst>
</file>

<file path=ppt/tags/tag37.xml><?xml version="1.0" encoding="utf-8"?>
<p:tagLst xmlns:a="http://schemas.openxmlformats.org/drawingml/2006/main" xmlns:r="http://schemas.openxmlformats.org/officeDocument/2006/relationships" xmlns:p="http://schemas.openxmlformats.org/presentationml/2006/main">
  <p:tag name="NUMBER" val="yep"/>
</p:tagLst>
</file>

<file path=ppt/tags/tag38.xml><?xml version="1.0" encoding="utf-8"?>
<p:tagLst xmlns:a="http://schemas.openxmlformats.org/drawingml/2006/main" xmlns:r="http://schemas.openxmlformats.org/officeDocument/2006/relationships" xmlns:p="http://schemas.openxmlformats.org/presentationml/2006/main">
  <p:tag name="NUMBER" val="yep"/>
</p:tagLst>
</file>

<file path=ppt/tags/tag39.xml><?xml version="1.0" encoding="utf-8"?>
<p:tagLst xmlns:a="http://schemas.openxmlformats.org/drawingml/2006/main" xmlns:r="http://schemas.openxmlformats.org/officeDocument/2006/relationships" xmlns:p="http://schemas.openxmlformats.org/presentationml/2006/main">
  <p:tag name="NUMBER" val="yep"/>
</p:tagLst>
</file>

<file path=ppt/tags/tag4.xml><?xml version="1.0" encoding="utf-8"?>
<p:tagLst xmlns:a="http://schemas.openxmlformats.org/drawingml/2006/main" xmlns:r="http://schemas.openxmlformats.org/officeDocument/2006/relationships" xmlns:p="http://schemas.openxmlformats.org/presentationml/2006/main">
  <p:tag name="NUMBER" val="yep"/>
</p:tagLst>
</file>

<file path=ppt/tags/tag40.xml><?xml version="1.0" encoding="utf-8"?>
<p:tagLst xmlns:a="http://schemas.openxmlformats.org/drawingml/2006/main" xmlns:r="http://schemas.openxmlformats.org/officeDocument/2006/relationships" xmlns:p="http://schemas.openxmlformats.org/presentationml/2006/main">
  <p:tag name="NUMBER" val="yep"/>
</p:tagLst>
</file>

<file path=ppt/tags/tag41.xml><?xml version="1.0" encoding="utf-8"?>
<p:tagLst xmlns:a="http://schemas.openxmlformats.org/drawingml/2006/main" xmlns:r="http://schemas.openxmlformats.org/officeDocument/2006/relationships" xmlns:p="http://schemas.openxmlformats.org/presentationml/2006/main">
  <p:tag name="NUMBER" val="yep"/>
</p:tagLst>
</file>

<file path=ppt/tags/tag42.xml><?xml version="1.0" encoding="utf-8"?>
<p:tagLst xmlns:a="http://schemas.openxmlformats.org/drawingml/2006/main" xmlns:r="http://schemas.openxmlformats.org/officeDocument/2006/relationships" xmlns:p="http://schemas.openxmlformats.org/presentationml/2006/main">
  <p:tag name="NUMBER" val="yep"/>
</p:tagLst>
</file>

<file path=ppt/tags/tag43.xml><?xml version="1.0" encoding="utf-8"?>
<p:tagLst xmlns:a="http://schemas.openxmlformats.org/drawingml/2006/main" xmlns:r="http://schemas.openxmlformats.org/officeDocument/2006/relationships" xmlns:p="http://schemas.openxmlformats.org/presentationml/2006/main">
  <p:tag name="NUMBER" val="yep"/>
</p:tagLst>
</file>

<file path=ppt/tags/tag44.xml><?xml version="1.0" encoding="utf-8"?>
<p:tagLst xmlns:a="http://schemas.openxmlformats.org/drawingml/2006/main" xmlns:r="http://schemas.openxmlformats.org/officeDocument/2006/relationships" xmlns:p="http://schemas.openxmlformats.org/presentationml/2006/main">
  <p:tag name="NUMBER" val="yep"/>
</p:tagLst>
</file>

<file path=ppt/tags/tag45.xml><?xml version="1.0" encoding="utf-8"?>
<p:tagLst xmlns:a="http://schemas.openxmlformats.org/drawingml/2006/main" xmlns:r="http://schemas.openxmlformats.org/officeDocument/2006/relationships" xmlns:p="http://schemas.openxmlformats.org/presentationml/2006/main">
  <p:tag name="NUMBER" val="yep"/>
</p:tagLst>
</file>

<file path=ppt/tags/tag46.xml><?xml version="1.0" encoding="utf-8"?>
<p:tagLst xmlns:a="http://schemas.openxmlformats.org/drawingml/2006/main" xmlns:r="http://schemas.openxmlformats.org/officeDocument/2006/relationships" xmlns:p="http://schemas.openxmlformats.org/presentationml/2006/main">
  <p:tag name="NUMBER" val="yep"/>
</p:tagLst>
</file>

<file path=ppt/tags/tag47.xml><?xml version="1.0" encoding="utf-8"?>
<p:tagLst xmlns:a="http://schemas.openxmlformats.org/drawingml/2006/main" xmlns:r="http://schemas.openxmlformats.org/officeDocument/2006/relationships" xmlns:p="http://schemas.openxmlformats.org/presentationml/2006/main">
  <p:tag name="NUMBER" val="yep"/>
</p:tagLst>
</file>

<file path=ppt/tags/tag48.xml><?xml version="1.0" encoding="utf-8"?>
<p:tagLst xmlns:a="http://schemas.openxmlformats.org/drawingml/2006/main" xmlns:r="http://schemas.openxmlformats.org/officeDocument/2006/relationships" xmlns:p="http://schemas.openxmlformats.org/presentationml/2006/main">
  <p:tag name="NUMBER" val="yep"/>
</p:tagLst>
</file>

<file path=ppt/tags/tag49.xml><?xml version="1.0" encoding="utf-8"?>
<p:tagLst xmlns:a="http://schemas.openxmlformats.org/drawingml/2006/main" xmlns:r="http://schemas.openxmlformats.org/officeDocument/2006/relationships" xmlns:p="http://schemas.openxmlformats.org/presentationml/2006/main">
  <p:tag name="NUMBER" val="yep"/>
</p:tagLst>
</file>

<file path=ppt/tags/tag5.xml><?xml version="1.0" encoding="utf-8"?>
<p:tagLst xmlns:a="http://schemas.openxmlformats.org/drawingml/2006/main" xmlns:r="http://schemas.openxmlformats.org/officeDocument/2006/relationships" xmlns:p="http://schemas.openxmlformats.org/presentationml/2006/main">
  <p:tag name="NUMBER" val="yep"/>
</p:tagLst>
</file>

<file path=ppt/tags/tag50.xml><?xml version="1.0" encoding="utf-8"?>
<p:tagLst xmlns:a="http://schemas.openxmlformats.org/drawingml/2006/main" xmlns:r="http://schemas.openxmlformats.org/officeDocument/2006/relationships" xmlns:p="http://schemas.openxmlformats.org/presentationml/2006/main">
  <p:tag name="NUMBER" val="yep"/>
</p:tagLst>
</file>

<file path=ppt/tags/tag51.xml><?xml version="1.0" encoding="utf-8"?>
<p:tagLst xmlns:a="http://schemas.openxmlformats.org/drawingml/2006/main" xmlns:r="http://schemas.openxmlformats.org/officeDocument/2006/relationships" xmlns:p="http://schemas.openxmlformats.org/presentationml/2006/main">
  <p:tag name="NUMBER" val="yep"/>
</p:tagLst>
</file>

<file path=ppt/tags/tag52.xml><?xml version="1.0" encoding="utf-8"?>
<p:tagLst xmlns:a="http://schemas.openxmlformats.org/drawingml/2006/main" xmlns:r="http://schemas.openxmlformats.org/officeDocument/2006/relationships" xmlns:p="http://schemas.openxmlformats.org/presentationml/2006/main">
  <p:tag name="NUMBER" val="yep"/>
</p:tagLst>
</file>

<file path=ppt/tags/tag6.xml><?xml version="1.0" encoding="utf-8"?>
<p:tagLst xmlns:a="http://schemas.openxmlformats.org/drawingml/2006/main" xmlns:r="http://schemas.openxmlformats.org/officeDocument/2006/relationships" xmlns:p="http://schemas.openxmlformats.org/presentationml/2006/main">
  <p:tag name="NUMBER" val="yep"/>
</p:tagLst>
</file>

<file path=ppt/tags/tag7.xml><?xml version="1.0" encoding="utf-8"?>
<p:tagLst xmlns:a="http://schemas.openxmlformats.org/drawingml/2006/main" xmlns:r="http://schemas.openxmlformats.org/officeDocument/2006/relationships" xmlns:p="http://schemas.openxmlformats.org/presentationml/2006/main">
  <p:tag name="NUMBER" val="yep"/>
</p:tagLst>
</file>

<file path=ppt/tags/tag8.xml><?xml version="1.0" encoding="utf-8"?>
<p:tagLst xmlns:a="http://schemas.openxmlformats.org/drawingml/2006/main" xmlns:r="http://schemas.openxmlformats.org/officeDocument/2006/relationships" xmlns:p="http://schemas.openxmlformats.org/presentationml/2006/main">
  <p:tag name="NUMBER" val="yep"/>
</p:tagLst>
</file>

<file path=ppt/tags/tag9.xml><?xml version="1.0" encoding="utf-8"?>
<p:tagLst xmlns:a="http://schemas.openxmlformats.org/drawingml/2006/main" xmlns:r="http://schemas.openxmlformats.org/officeDocument/2006/relationships" xmlns:p="http://schemas.openxmlformats.org/presentationml/2006/main">
  <p:tag name="NUMBER" val="yep"/>
</p:tagLst>
</file>

<file path=ppt/theme/theme1.xml><?xml version="1.0" encoding="utf-8"?>
<a:theme xmlns:a="http://schemas.openxmlformats.org/drawingml/2006/main" name="Accenture_Kayak_basicA_MS2007">
  <a:themeElements>
    <a:clrScheme name="ADF Java">
      <a:dk1>
        <a:srgbClr val="003344"/>
      </a:dk1>
      <a:lt1>
        <a:sysClr val="window" lastClr="FFFFFF"/>
      </a:lt1>
      <a:dk2>
        <a:srgbClr val="000000"/>
      </a:dk2>
      <a:lt2>
        <a:srgbClr val="AADDEE"/>
      </a:lt2>
      <a:accent1>
        <a:srgbClr val="BBBB00"/>
      </a:accent1>
      <a:accent2>
        <a:srgbClr val="003344"/>
      </a:accent2>
      <a:accent3>
        <a:srgbClr val="999977"/>
      </a:accent3>
      <a:accent4>
        <a:srgbClr val="AADDEE"/>
      </a:accent4>
      <a:accent5>
        <a:srgbClr val="551155"/>
      </a:accent5>
      <a:accent6>
        <a:srgbClr val="008899"/>
      </a:accent6>
      <a:hlink>
        <a:srgbClr val="008899"/>
      </a:hlink>
      <a:folHlink>
        <a:srgbClr val="55115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square" lIns="0" tIns="0" rIns="0" bIns="0" rtlCol="0" anchor="b" anchorCtr="0">
        <a:no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400" b="0" i="0" u="none" strike="noStrike" kern="1200" cap="none" spc="0" normalizeH="0" baseline="0" noProof="0" dirty="0" smtClean="0">
            <a:ln>
              <a:noFill/>
            </a:ln>
            <a:effectLst/>
            <a:uLnTx/>
            <a:uFillTx/>
            <a:latin typeface="Arial" pitchFamily="34" charset="0"/>
            <a:ea typeface="+mj-ea"/>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0FB821-C533-40AD-BB43-0905BF52E5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8DFBC86-ADBD-4448-8991-9BF58D013140}">
  <ds:schemaRefs>
    <ds:schemaRef ds:uri="http://purl.org/dc/terms/"/>
    <ds:schemaRef ds:uri="http://purl.org/dc/elements/1.1/"/>
    <ds:schemaRef ds:uri="http://schemas.microsoft.com/office/2006/documentManagement/types"/>
    <ds:schemaRef ds:uri="http://schemas.microsoft.com/office/infopath/2007/PartnerControls"/>
    <ds:schemaRef ds:uri="http://purl.org/dc/dcmitype/"/>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3891C042-9441-4C5E-AFC4-930887C54B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Accenture_Kayak_basicA_MS2007</Template>
  <TotalTime>23433</TotalTime>
  <Words>10667</Words>
  <Application>Microsoft Office PowerPoint</Application>
  <PresentationFormat>On-screen Show (4:3)</PresentationFormat>
  <Paragraphs>1395</Paragraphs>
  <Slides>54</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Courier New</vt:lpstr>
      <vt:lpstr>Lucida Grande</vt:lpstr>
      <vt:lpstr>Accenture_Kayak_basicA_MS2007</vt:lpstr>
      <vt:lpstr>UNIT TESTING JUnit</vt:lpstr>
      <vt:lpstr>Module Objectives (1 of 2)</vt:lpstr>
      <vt:lpstr>Agenda</vt:lpstr>
      <vt:lpstr>Unit Testing Overview: When</vt:lpstr>
      <vt:lpstr>Unit Testing Overview: What is a unit?</vt:lpstr>
      <vt:lpstr>Unit Testing Overview: Testing Scope</vt:lpstr>
      <vt:lpstr>Unit Testing Overview: Benefits</vt:lpstr>
      <vt:lpstr>Unit Testing Overview: Limitations</vt:lpstr>
      <vt:lpstr>Unit Testing: Test Condition Coverage</vt:lpstr>
      <vt:lpstr>Unit Testing: Statement Coverage</vt:lpstr>
      <vt:lpstr>Unit Testing: Branch Coverage</vt:lpstr>
      <vt:lpstr>Unit Testing: Condition Coverage (1 of 2)</vt:lpstr>
      <vt:lpstr>Unit Testing: Condition Coverage (2 of 2)</vt:lpstr>
      <vt:lpstr>Unit Testing: Positive Testing</vt:lpstr>
      <vt:lpstr>Unit Testing: Negative Testing</vt:lpstr>
      <vt:lpstr>Unit Testing: Test Data Overview</vt:lpstr>
      <vt:lpstr>Unit Testing: Test Data Creation</vt:lpstr>
      <vt:lpstr>Stubs: Overview</vt:lpstr>
      <vt:lpstr> Stubs: Creation</vt:lpstr>
      <vt:lpstr> Test Driven Development (TDD)</vt:lpstr>
      <vt:lpstr> Test Driven Development (TDD) Development Cycle</vt:lpstr>
      <vt:lpstr> JUnit: Overview</vt:lpstr>
      <vt:lpstr> JUnit: Benefits</vt:lpstr>
      <vt:lpstr> JUnit: JUnit Test  Creation</vt:lpstr>
      <vt:lpstr> JUnit: setUp, tearDown Methods</vt:lpstr>
      <vt:lpstr> JUnit: JUnit Test  – Execution</vt:lpstr>
      <vt:lpstr>JUnit Test  - Calculator</vt:lpstr>
      <vt:lpstr>JUnit Test  Creation / Execution: See It (1 of 6)</vt:lpstr>
      <vt:lpstr>JUnit Test  Creation / Execution: See It (2 of 6)</vt:lpstr>
      <vt:lpstr>JUnit Test  Creation / Execution: See It (3 of 6)</vt:lpstr>
      <vt:lpstr>JUnit Test  Creation / Execution: See It (4 of 6)</vt:lpstr>
      <vt:lpstr>JUnit Test  Creation / Execution: See It (5 of 6)</vt:lpstr>
      <vt:lpstr>JUnit Test  Creation / Execution: See It (6 of 6)</vt:lpstr>
      <vt:lpstr>JUnit Test  Creation / Execution: Try It (1 of 6) BASIC</vt:lpstr>
      <vt:lpstr>JUnit Test  Creation / Execution: Try It (2 of 6) BASIC</vt:lpstr>
      <vt:lpstr>JUnit Test  Creation / Execution: Try It (3 of 6) BASIC</vt:lpstr>
      <vt:lpstr>JUnit Test  Creation / Execution: Try It (4 of 6) BASIC</vt:lpstr>
      <vt:lpstr>JUnit Test  Creation / Execution: Try It (5 of 6) BASIC</vt:lpstr>
      <vt:lpstr>JUnit Test  Creation / Execution: Try It (6 of 6) BASIC</vt:lpstr>
      <vt:lpstr>JUnit Test  Creation / Execution: Try It (1 of 6) ADVANCED</vt:lpstr>
      <vt:lpstr>JUnit Test  Creation / Execution: Try It (2 of 6) ADVANCED</vt:lpstr>
      <vt:lpstr>JUnit Test  Creation / Execution: Try It (3 of 6) ADVANCED</vt:lpstr>
      <vt:lpstr>JUnit Test  Creation / Execution: Try It (4 of 6) ADVANCED</vt:lpstr>
      <vt:lpstr>JUnit Test  Creation / Execution: Try It (5 of 6) ADVANCED</vt:lpstr>
      <vt:lpstr>JUnit Test  Creation / Execution: Try It (6 of 6) ADVANCED</vt:lpstr>
      <vt:lpstr>JUnit Test  Creation / Execution  Solution (1 of 5) BASIC and ADVANCED</vt:lpstr>
      <vt:lpstr>JUnit Test  Creation / Execution  Solution (2 of 5) BASIC and ADVANCED</vt:lpstr>
      <vt:lpstr>JUnit Test  Creation / Execution  Solution (3 of 5) BASIC and ADVANCED</vt:lpstr>
      <vt:lpstr>JUnit Test  Creation / Execution  Solution (4 of 5) BASIC and ADVANCED</vt:lpstr>
      <vt:lpstr>JUnit Test  Creation / Execution  Solution (5 of 5) BASIC and ADVANCED</vt:lpstr>
      <vt:lpstr>JUnit Test  Creation / Execution Solution: ADVANCED</vt:lpstr>
      <vt:lpstr> JUnit: Assert Methods</vt:lpstr>
      <vt:lpstr>Module Summary (1 of 2)</vt:lpstr>
      <vt:lpstr>Module Summary (2 of 2)</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16 Unit Testing Faculty Deck</dc:title>
  <dc:creator>erica.l.moeser</dc:creator>
  <dc:description>Final Deployment Version</dc:description>
  <cp:lastModifiedBy>Sugnana G S</cp:lastModifiedBy>
  <cp:revision>1400</cp:revision>
  <cp:lastPrinted>2012-07-26T13:37:33Z</cp:lastPrinted>
  <dcterms:created xsi:type="dcterms:W3CDTF">2011-09-14T20:00:44Z</dcterms:created>
  <dcterms:modified xsi:type="dcterms:W3CDTF">2021-12-27T03:33:02Z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0x0101003104DE32136F4D4F8B91DE44C434FF89</vt:lpwstr>
  </property>
</Properties>
</file>