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80" r:id="rId20"/>
    <p:sldId id="281" r:id="rId21"/>
    <p:sldId id="282" r:id="rId22"/>
    <p:sldId id="283" r:id="rId23"/>
    <p:sldId id="284"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66"/>
    <a:srgbClr val="CC9999"/>
    <a:srgbClr val="CC99CC"/>
    <a:srgbClr val="FFFF99"/>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p:normalViewPr>
  <p:slideViewPr>
    <p:cSldViewPr>
      <p:cViewPr varScale="1">
        <p:scale>
          <a:sx n="68" d="100"/>
          <a:sy n="68" d="100"/>
        </p:scale>
        <p:origin x="-14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6ABFCCF-EF18-4CBF-94D7-ADA54DF47C9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mn-ea"/>
        <a:cs typeface="+mn-cs"/>
      </a:defRPr>
    </a:lvl2pPr>
    <a:lvl3pPr marL="914400" algn="l" rtl="0" fontAlgn="base">
      <a:spcBef>
        <a:spcPct val="30000"/>
      </a:spcBef>
      <a:spcAft>
        <a:spcPct val="0"/>
      </a:spcAft>
      <a:defRPr sz="1200" kern="1200">
        <a:solidFill>
          <a:schemeClr val="tx1"/>
        </a:solidFill>
        <a:latin typeface="Times" charset="0"/>
        <a:ea typeface="+mn-ea"/>
        <a:cs typeface="+mn-cs"/>
      </a:defRPr>
    </a:lvl3pPr>
    <a:lvl4pPr marL="1371600" algn="l" rtl="0" fontAlgn="base">
      <a:spcBef>
        <a:spcPct val="30000"/>
      </a:spcBef>
      <a:spcAft>
        <a:spcPct val="0"/>
      </a:spcAft>
      <a:defRPr sz="1200" kern="1200">
        <a:solidFill>
          <a:schemeClr val="tx1"/>
        </a:solidFill>
        <a:latin typeface="Times" charset="0"/>
        <a:ea typeface="+mn-ea"/>
        <a:cs typeface="+mn-cs"/>
      </a:defRPr>
    </a:lvl4pPr>
    <a:lvl5pPr marL="1828800" algn="l" rtl="0" fontAlgn="base">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ABFCCF-EF18-4CBF-94D7-ADA54DF47C9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9AEFC5-5C62-4C36-90D4-4C7185BC5DFB}" type="slidenum">
              <a:rPr lang="en-US" smtClean="0"/>
              <a:pPr/>
              <a:t>13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2295" name="Picture 7"/>
          <p:cNvPicPr>
            <a:picLocks noChangeAspect="1" noChangeArrowheads="1"/>
          </p:cNvPicPr>
          <p:nvPr userDrawn="1"/>
        </p:nvPicPr>
        <p:blipFill>
          <a:blip r:embed="rId2"/>
          <a:srcRect/>
          <a:stretch>
            <a:fillRect/>
          </a:stretch>
        </p:blipFill>
        <p:spPr bwMode="auto">
          <a:xfrm>
            <a:off x="5478463" y="0"/>
            <a:ext cx="3665537" cy="6858000"/>
          </a:xfrm>
          <a:prstGeom prst="rect">
            <a:avLst/>
          </a:prstGeom>
          <a:noFill/>
        </p:spPr>
      </p:pic>
      <p:sp>
        <p:nvSpPr>
          <p:cNvPr id="12292" name="Rectangle 4"/>
          <p:cNvSpPr>
            <a:spLocks noGrp="1" noChangeArrowheads="1"/>
          </p:cNvSpPr>
          <p:nvPr>
            <p:ph type="ctrTitle"/>
          </p:nvPr>
        </p:nvSpPr>
        <p:spPr>
          <a:xfrm>
            <a:off x="685800" y="2130425"/>
            <a:ext cx="6946900" cy="1470025"/>
          </a:xfrm>
        </p:spPr>
        <p:txBody>
          <a:bodyPr/>
          <a:lstStyle>
            <a:lvl1pPr>
              <a:defRPr/>
            </a:lvl1pPr>
          </a:lstStyle>
          <a:p>
            <a:r>
              <a:rPr lang="en-US"/>
              <a:t>Click to edit Master title style</a:t>
            </a:r>
          </a:p>
        </p:txBody>
      </p:sp>
      <p:sp>
        <p:nvSpPr>
          <p:cNvPr id="12293" name="Rectangle 5"/>
          <p:cNvSpPr>
            <a:spLocks noGrp="1" noChangeArrowheads="1"/>
          </p:cNvSpPr>
          <p:nvPr>
            <p:ph type="subTitle" idx="1"/>
          </p:nvPr>
        </p:nvSpPr>
        <p:spPr>
          <a:xfrm>
            <a:off x="1371600" y="3886200"/>
            <a:ext cx="5684838"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15" cstate="print"/>
          <a:srcRect/>
          <a:stretch>
            <a:fillRect/>
          </a:stretch>
        </p:blipFill>
        <p:spPr bwMode="auto">
          <a:xfrm flipH="1">
            <a:off x="7615238" y="0"/>
            <a:ext cx="1524000" cy="1317625"/>
          </a:xfrm>
          <a:prstGeom prst="rect">
            <a:avLst/>
          </a:prstGeom>
          <a:noFill/>
        </p:spPr>
      </p:pic>
      <p:pic>
        <p:nvPicPr>
          <p:cNvPr id="1037" name="Picture 13"/>
          <p:cNvPicPr>
            <a:picLocks noChangeAspect="1" noChangeArrowheads="1"/>
          </p:cNvPicPr>
          <p:nvPr userDrawn="1"/>
        </p:nvPicPr>
        <p:blipFill>
          <a:blip r:embed="rId16" cstate="print"/>
          <a:srcRect/>
          <a:stretch>
            <a:fillRect/>
          </a:stretch>
        </p:blipFill>
        <p:spPr bwMode="auto">
          <a:xfrm>
            <a:off x="7620000" y="5757863"/>
            <a:ext cx="1524000" cy="1100137"/>
          </a:xfrm>
          <a:prstGeom prst="rect">
            <a:avLst/>
          </a:prstGeom>
          <a:noFill/>
        </p:spPr>
      </p:pic>
      <p:sp>
        <p:nvSpPr>
          <p:cNvPr id="1032" name="Rectangle 8"/>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3"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5" name="Text Box 11"/>
          <p:cNvSpPr txBox="1">
            <a:spLocks noChangeArrowheads="1"/>
          </p:cNvSpPr>
          <p:nvPr userDrawn="1"/>
        </p:nvSpPr>
        <p:spPr bwMode="auto">
          <a:xfrm>
            <a:off x="8077200" y="6172200"/>
            <a:ext cx="336550" cy="457200"/>
          </a:xfrm>
          <a:prstGeom prst="rect">
            <a:avLst/>
          </a:prstGeom>
          <a:noFill/>
          <a:ln w="9525">
            <a:noFill/>
            <a:miter lim="800000"/>
            <a:headEnd/>
            <a:tailEnd/>
          </a:ln>
          <a:effectLst/>
        </p:spPr>
        <p:txBody>
          <a:bodyPr wrap="none">
            <a:spAutoFit/>
          </a:bodyPr>
          <a:lstStyle/>
          <a:p>
            <a:r>
              <a:rPr lang="en-US"/>
              <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28600" y="609600"/>
            <a:ext cx="8382000" cy="1417638"/>
          </a:xfrm>
        </p:spPr>
        <p:txBody>
          <a:bodyPr>
            <a:noAutofit/>
          </a:bodyPr>
          <a:lstStyle/>
          <a:p>
            <a:pPr algn="ctr" eaLnBrk="1" fontAlgn="auto" hangingPunct="1">
              <a:spcAft>
                <a:spcPts val="0"/>
              </a:spcAft>
              <a:defRPr/>
            </a:pPr>
            <a:r>
              <a:rPr lang="en-US" sz="4000" u="sng" dirty="0" smtClean="0">
                <a:solidFill>
                  <a:srgbClr val="00B0F0"/>
                </a:solidFill>
                <a:effectLst>
                  <a:outerShdw blurRad="38100" dist="38100" dir="2700000" algn="tl">
                    <a:srgbClr val="000000">
                      <a:alpha val="43137"/>
                    </a:srgbClr>
                  </a:outerShdw>
                </a:effectLst>
              </a:rPr>
              <a:t>Image Encryption Using </a:t>
            </a:r>
            <a:r>
              <a:rPr lang="en-US" sz="4000" u="sng" dirty="0">
                <a:solidFill>
                  <a:srgbClr val="00B0F0"/>
                </a:solidFill>
                <a:effectLst>
                  <a:outerShdw blurRad="38100" dist="38100" dir="2700000" algn="tl">
                    <a:srgbClr val="000000">
                      <a:alpha val="43137"/>
                    </a:srgbClr>
                  </a:outerShdw>
                </a:effectLst>
              </a:rPr>
              <a:t/>
            </a:r>
            <a:br>
              <a:rPr lang="en-US" sz="4000" u="sng" dirty="0">
                <a:solidFill>
                  <a:srgbClr val="00B0F0"/>
                </a:solidFill>
                <a:effectLst>
                  <a:outerShdw blurRad="38100" dist="38100" dir="2700000" algn="tl">
                    <a:srgbClr val="000000">
                      <a:alpha val="43137"/>
                    </a:srgbClr>
                  </a:outerShdw>
                </a:effectLst>
              </a:rPr>
            </a:br>
            <a:r>
              <a:rPr lang="en-US" sz="4000" u="sng" dirty="0">
                <a:solidFill>
                  <a:srgbClr val="00B0F0"/>
                </a:solidFill>
                <a:effectLst>
                  <a:outerShdw blurRad="38100" dist="38100" dir="2700000" algn="tl">
                    <a:srgbClr val="000000">
                      <a:alpha val="43137"/>
                    </a:srgbClr>
                  </a:outerShdw>
                </a:effectLst>
              </a:rPr>
              <a:t>4 Out Of 8 Code</a:t>
            </a:r>
          </a:p>
        </p:txBody>
      </p:sp>
      <p:sp>
        <p:nvSpPr>
          <p:cNvPr id="83971" name="Rectangle 3"/>
          <p:cNvSpPr>
            <a:spLocks noGrp="1" noChangeArrowheads="1"/>
          </p:cNvSpPr>
          <p:nvPr>
            <p:ph sz="quarter" idx="1"/>
          </p:nvPr>
        </p:nvSpPr>
        <p:spPr>
          <a:xfrm>
            <a:off x="457200" y="1752600"/>
            <a:ext cx="3429000" cy="3306763"/>
          </a:xfrm>
        </p:spPr>
        <p:txBody>
          <a:bodyPr>
            <a:normAutofit/>
          </a:bodyPr>
          <a:lstStyle/>
          <a:p>
            <a:pPr marL="365760" indent="-256032" eaLnBrk="1" fontAlgn="auto" hangingPunct="1">
              <a:lnSpc>
                <a:spcPct val="90000"/>
              </a:lnSpc>
              <a:spcAft>
                <a:spcPts val="0"/>
              </a:spcAft>
              <a:buFontTx/>
              <a:buNone/>
              <a:defRPr/>
            </a:pPr>
            <a:endParaRPr lang="en-US" sz="3200" b="1" u="sng" dirty="0"/>
          </a:p>
          <a:p>
            <a:pPr marL="365760" indent="-256032" eaLnBrk="1" fontAlgn="auto" hangingPunct="1">
              <a:lnSpc>
                <a:spcPct val="90000"/>
              </a:lnSpc>
              <a:spcAft>
                <a:spcPts val="0"/>
              </a:spcAft>
              <a:buFontTx/>
              <a:buNone/>
              <a:defRPr/>
            </a:pPr>
            <a:endParaRPr lang="en-US" sz="3200" b="1" u="sng" dirty="0"/>
          </a:p>
          <a:p>
            <a:pPr marL="365760" indent="-256032" eaLnBrk="1" fontAlgn="auto" hangingPunct="1">
              <a:lnSpc>
                <a:spcPct val="90000"/>
              </a:lnSpc>
              <a:spcAft>
                <a:spcPts val="0"/>
              </a:spcAft>
              <a:buFontTx/>
              <a:buNone/>
              <a:defRPr/>
            </a:pPr>
            <a:endParaRPr lang="en-US" sz="3200" dirty="0"/>
          </a:p>
          <a:p>
            <a:pPr marL="365760" indent="-256032" eaLnBrk="1" fontAlgn="auto" hangingPunct="1">
              <a:lnSpc>
                <a:spcPct val="90000"/>
              </a:lnSpc>
              <a:spcAft>
                <a:spcPts val="0"/>
              </a:spcAft>
              <a:buFontTx/>
              <a:buNone/>
              <a:defRPr/>
            </a:pPr>
            <a:endParaRPr lang="en-US" sz="3200" b="1" u="sng" dirty="0"/>
          </a:p>
        </p:txBody>
      </p:sp>
      <p:sp>
        <p:nvSpPr>
          <p:cNvPr id="83972" name="Rectangle 4"/>
          <p:cNvSpPr>
            <a:spLocks noGrp="1" noChangeArrowheads="1"/>
          </p:cNvSpPr>
          <p:nvPr>
            <p:ph sz="quarter" idx="2"/>
          </p:nvPr>
        </p:nvSpPr>
        <p:spPr>
          <a:xfrm>
            <a:off x="3914766" y="4451364"/>
            <a:ext cx="4848234" cy="1797035"/>
          </a:xfrm>
        </p:spPr>
        <p:txBody>
          <a:bodyPr>
            <a:normAutofit/>
          </a:bodyPr>
          <a:lstStyle/>
          <a:p>
            <a:pPr marL="365760" indent="-256032" eaLnBrk="1" fontAlgn="auto" hangingPunct="1">
              <a:lnSpc>
                <a:spcPct val="90000"/>
              </a:lnSpc>
              <a:spcAft>
                <a:spcPts val="0"/>
              </a:spcAft>
              <a:buFontTx/>
              <a:buNone/>
              <a:defRPr/>
            </a:pPr>
            <a:endParaRPr lang="en-US" sz="32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400800" y="6356350"/>
            <a:ext cx="2289048" cy="365760"/>
          </a:xfrm>
          <a:prstGeom prst="rect">
            <a:avLst/>
          </a:prstGeom>
        </p:spPr>
        <p:txBody>
          <a:bodyPr/>
          <a:lstStyle/>
          <a:p>
            <a:pPr>
              <a:defRPr/>
            </a:pPr>
            <a:fld id="{23FF64E0-7517-4926-81E8-E60DF597A183}" type="datetime1">
              <a:rPr lang="en-US" smtClean="0"/>
              <a:pPr>
                <a:defRPr/>
              </a:pPr>
              <a:t>5/29/2022</a:t>
            </a:fld>
            <a:endParaRPr lang="en-US" dirty="0"/>
          </a:p>
        </p:txBody>
      </p:sp>
      <p:graphicFrame>
        <p:nvGraphicFramePr>
          <p:cNvPr id="5" name="Content Placeholder 4"/>
          <p:cNvGraphicFramePr>
            <a:graphicFrameLocks noGrp="1"/>
          </p:cNvGraphicFramePr>
          <p:nvPr>
            <p:ph sz="quarter" idx="1"/>
          </p:nvPr>
        </p:nvGraphicFramePr>
        <p:xfrm>
          <a:off x="457200" y="800056"/>
          <a:ext cx="8229600" cy="6013704"/>
        </p:xfrm>
        <a:graphic>
          <a:graphicData uri="http://schemas.openxmlformats.org/drawingml/2006/table">
            <a:tbl>
              <a:tblPr firstRow="1" bandRow="1">
                <a:tableStyleId>{073A0DAA-6AF3-43AB-8588-CEC1D06C72B9}</a:tableStyleId>
              </a:tblPr>
              <a:tblGrid>
                <a:gridCol w="1645920"/>
                <a:gridCol w="1645920"/>
                <a:gridCol w="1645920"/>
                <a:gridCol w="1645920"/>
                <a:gridCol w="1645920"/>
              </a:tblGrid>
              <a:tr h="571106">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400" u="none" strike="noStrike" cap="none" spc="300" normalizeH="0" baseline="0" dirty="0" smtClean="0">
                          <a:ln>
                            <a:noFill/>
                          </a:ln>
                          <a:effectLst>
                            <a:outerShdw blurRad="38100" dist="38100" dir="2700000" algn="tl">
                              <a:srgbClr val="000000"/>
                            </a:outerShdw>
                          </a:effectLst>
                        </a:rPr>
                        <a:t>Sl. No.</a:t>
                      </a:r>
                      <a:endParaRPr kumimoji="0" lang="en-US" sz="1400" b="0" i="0" u="none" strike="noStrike" cap="none" spc="300" normalizeH="0" baseline="0" dirty="0" smtClean="0">
                        <a:ln>
                          <a:noFill/>
                        </a:ln>
                        <a:solidFill>
                          <a:srgbClr val="FF0000"/>
                        </a:solidFill>
                        <a:effectLst>
                          <a:outerShdw blurRad="38100" dist="38100" dir="2700000" algn="tl">
                            <a:srgbClr val="000000"/>
                          </a:outerShdw>
                        </a:effectLst>
                        <a:latin typeface="Times New Roman" pitchFamily="18" charset="0"/>
                        <a:ea typeface="Calibri" pitchFamily="34" charset="0"/>
                        <a:cs typeface="Times New Roman" pitchFamily="18" charset="0"/>
                      </a:endParaRPr>
                    </a:p>
                  </a:txBody>
                  <a:tcPr marL="92249" marR="92249"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400" u="none" strike="noStrike" cap="none" spc="300" normalizeH="0" baseline="0" dirty="0" smtClean="0">
                          <a:ln>
                            <a:noFill/>
                          </a:ln>
                          <a:effectLst>
                            <a:outerShdw blurRad="38100" dist="38100" dir="2700000" algn="tl">
                              <a:srgbClr val="000000"/>
                            </a:outerShdw>
                          </a:effectLst>
                        </a:rPr>
                        <a:t>DEC</a:t>
                      </a:r>
                      <a:endParaRPr kumimoji="0" lang="en-US" sz="1400" b="0" i="0" u="none" strike="noStrike" cap="none" spc="300" normalizeH="0" baseline="0" dirty="0" smtClean="0">
                        <a:ln>
                          <a:noFill/>
                        </a:ln>
                        <a:solidFill>
                          <a:srgbClr val="FF0000"/>
                        </a:solidFill>
                        <a:effectLst>
                          <a:outerShdw blurRad="38100" dist="38100" dir="2700000" algn="tl">
                            <a:srgbClr val="000000"/>
                          </a:outerShdw>
                        </a:effectLst>
                        <a:latin typeface="Times New Roman" pitchFamily="18" charset="0"/>
                        <a:ea typeface="Calibri" pitchFamily="34" charset="0"/>
                        <a:cs typeface="Times New Roman" pitchFamily="18" charset="0"/>
                      </a:endParaRPr>
                    </a:p>
                  </a:txBody>
                  <a:tcPr marL="92249" marR="92249"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400" u="none" strike="noStrike" cap="none" spc="300" normalizeH="0" baseline="0" dirty="0" smtClean="0">
                          <a:ln>
                            <a:noFill/>
                          </a:ln>
                          <a:effectLst>
                            <a:outerShdw blurRad="38100" dist="38100" dir="2700000" algn="tl">
                              <a:srgbClr val="000000"/>
                            </a:outerShdw>
                          </a:effectLst>
                        </a:rPr>
                        <a:t>BIN</a:t>
                      </a:r>
                      <a:endParaRPr kumimoji="0" lang="en-US" sz="1400" b="0" i="0" u="none" strike="noStrike" cap="none" spc="300" normalizeH="0" baseline="0" dirty="0" smtClean="0">
                        <a:ln>
                          <a:noFill/>
                        </a:ln>
                        <a:solidFill>
                          <a:srgbClr val="FF0000"/>
                        </a:solidFill>
                        <a:effectLst>
                          <a:outerShdw blurRad="38100" dist="38100" dir="2700000" algn="tl">
                            <a:srgbClr val="000000"/>
                          </a:outerShdw>
                        </a:effectLst>
                        <a:latin typeface="Times New Roman" pitchFamily="18" charset="0"/>
                        <a:ea typeface="Calibri" pitchFamily="34" charset="0"/>
                        <a:cs typeface="Times New Roman" pitchFamily="18" charset="0"/>
                      </a:endParaRPr>
                    </a:p>
                  </a:txBody>
                  <a:tcPr marL="92249" marR="92249"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400" u="none" strike="noStrike" cap="none" spc="300" normalizeH="0" baseline="0" dirty="0" smtClean="0">
                          <a:ln>
                            <a:noFill/>
                          </a:ln>
                          <a:effectLst>
                            <a:outerShdw blurRad="38100" dist="38100" dir="2700000" algn="tl">
                              <a:srgbClr val="000000"/>
                            </a:outerShdw>
                          </a:effectLst>
                        </a:rPr>
                        <a:t>HEX</a:t>
                      </a:r>
                      <a:endParaRPr kumimoji="0" lang="en-US" sz="1400" b="0" i="0" u="none" strike="noStrike" cap="none" spc="300" normalizeH="0" baseline="0" dirty="0" smtClean="0">
                        <a:ln>
                          <a:noFill/>
                        </a:ln>
                        <a:solidFill>
                          <a:srgbClr val="FF0000"/>
                        </a:solidFill>
                        <a:effectLst>
                          <a:outerShdw blurRad="38100" dist="38100" dir="2700000" algn="tl">
                            <a:srgbClr val="000000"/>
                          </a:outerShdw>
                        </a:effectLst>
                        <a:latin typeface="Times New Roman" pitchFamily="18" charset="0"/>
                        <a:ea typeface="Calibri" pitchFamily="34" charset="0"/>
                        <a:cs typeface="Times New Roman" pitchFamily="18" charset="0"/>
                      </a:endParaRPr>
                    </a:p>
                  </a:txBody>
                  <a:tcPr marL="92249" marR="92249"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400" u="none" strike="noStrike" cap="none" spc="300" normalizeH="0" baseline="0" dirty="0" smtClean="0">
                          <a:ln>
                            <a:noFill/>
                          </a:ln>
                          <a:effectLst>
                            <a:outerShdw blurRad="38100" dist="38100" dir="2700000" algn="tl">
                              <a:srgbClr val="000000"/>
                            </a:outerShdw>
                          </a:effectLst>
                        </a:rPr>
                        <a:t>ALPHA-NUMERIC</a:t>
                      </a:r>
                      <a:endParaRPr kumimoji="0" lang="en-US" sz="1400" b="0" i="0" u="none" strike="noStrike" cap="none" spc="300" normalizeH="0" baseline="0" dirty="0" smtClean="0">
                        <a:ln>
                          <a:noFill/>
                        </a:ln>
                        <a:solidFill>
                          <a:srgbClr val="FF0000"/>
                        </a:solidFill>
                        <a:effectLst>
                          <a:outerShdw blurRad="38100" dist="38100" dir="2700000" algn="tl">
                            <a:srgbClr val="000000"/>
                          </a:outerShdw>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51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00110011</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33</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A,a</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53</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00110101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35</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B,b</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3</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54</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00110110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36</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C,c</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4</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57</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00111001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39</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D,d</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5</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58</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00111010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3A</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E,e</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6</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60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00111100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3C</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F,f</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7</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83</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01010011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53</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G,g</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8</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85</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01010101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55</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H,h</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9</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86</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01010110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56</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I,i</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10</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89</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01011001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59</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J,j</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11</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90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01011010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5A</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K,k</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12</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92</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01011100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5C</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err="1" smtClean="0">
                          <a:ln>
                            <a:noFill/>
                          </a:ln>
                          <a:effectLst/>
                        </a:rPr>
                        <a:t>L,l</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13</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99</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01100011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63</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err="1" smtClean="0">
                          <a:ln>
                            <a:noFill/>
                          </a:ln>
                          <a:effectLst/>
                        </a:rPr>
                        <a:t>M,m</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14</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01100101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65</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err="1" smtClean="0">
                          <a:ln>
                            <a:noFill/>
                          </a:ln>
                          <a:effectLst/>
                        </a:rPr>
                        <a:t>N,n</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15</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102</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01100110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66</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err="1" smtClean="0">
                          <a:ln>
                            <a:noFill/>
                          </a:ln>
                          <a:effectLst/>
                        </a:rPr>
                        <a:t>O,o</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16</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105</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01101001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69</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err="1" smtClean="0">
                          <a:ln>
                            <a:noFill/>
                          </a:ln>
                          <a:effectLst/>
                        </a:rPr>
                        <a:t>P,p</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17</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106</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01101010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6A</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err="1" smtClean="0">
                          <a:ln>
                            <a:noFill/>
                          </a:ln>
                          <a:effectLst/>
                        </a:rPr>
                        <a:t>Q,q</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r h="296019">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18</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108</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01101100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6C</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609" marR="9609"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err="1" smtClean="0">
                          <a:ln>
                            <a:noFill/>
                          </a:ln>
                          <a:effectLst/>
                        </a:rPr>
                        <a:t>R,r</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2249" marR="92249" anchor="ctr" horzOverflow="overflow"/>
                </a:tc>
              </a:tr>
            </a:tbl>
          </a:graphicData>
        </a:graphic>
      </p:graphicFrame>
      <p:sp>
        <p:nvSpPr>
          <p:cNvPr id="6" name="Rectangle 5"/>
          <p:cNvSpPr/>
          <p:nvPr/>
        </p:nvSpPr>
        <p:spPr>
          <a:xfrm>
            <a:off x="2057400" y="152401"/>
            <a:ext cx="4572000" cy="707886"/>
          </a:xfrm>
          <a:prstGeom prst="rect">
            <a:avLst/>
          </a:prstGeom>
        </p:spPr>
        <p:txBody>
          <a:bodyPr wrap="square">
            <a:spAutoFit/>
          </a:bodyPr>
          <a:lstStyle/>
          <a:p>
            <a:pPr algn="ctr"/>
            <a:r>
              <a:rPr lang="en-US" sz="400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Look up table</a:t>
            </a:r>
            <a:endParaRPr lang="en-US" sz="4000" u="sng" dirty="0">
              <a:solidFill>
                <a:srgbClr val="00B0F0"/>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nvPr>
        </p:nvGraphicFramePr>
        <p:xfrm>
          <a:off x="457200" y="609600"/>
          <a:ext cx="8229600" cy="6013704"/>
        </p:xfrm>
        <a:graphic>
          <a:graphicData uri="http://schemas.openxmlformats.org/drawingml/2006/table">
            <a:tbl>
              <a:tblPr firstRow="1" bandRow="1">
                <a:tableStyleId>{073A0DAA-6AF3-43AB-8588-CEC1D06C72B9}</a:tableStyleId>
              </a:tblPr>
              <a:tblGrid>
                <a:gridCol w="1645920"/>
                <a:gridCol w="1645920"/>
                <a:gridCol w="1645920"/>
                <a:gridCol w="1645920"/>
                <a:gridCol w="1645920"/>
              </a:tblGrid>
              <a:tr h="44622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400" u="none" strike="noStrike" cap="none" spc="300" normalizeH="0" baseline="0" dirty="0" smtClean="0">
                          <a:ln>
                            <a:noFill/>
                          </a:ln>
                          <a:effectLst>
                            <a:outerShdw blurRad="38100" dist="38100" dir="2700000" algn="tl">
                              <a:srgbClr val="000000"/>
                            </a:outerShdw>
                          </a:effectLst>
                        </a:rPr>
                        <a:t>Sl. No.</a:t>
                      </a:r>
                      <a:endParaRPr kumimoji="0" lang="en-US" sz="1400" b="0" i="0" u="none" strike="noStrike" cap="none" spc="300" normalizeH="0" baseline="0" dirty="0" smtClean="0">
                        <a:ln>
                          <a:noFill/>
                        </a:ln>
                        <a:solidFill>
                          <a:srgbClr val="FF0000"/>
                        </a:solidFill>
                        <a:effectLst>
                          <a:outerShdw blurRad="38100" dist="38100" dir="2700000" algn="tl">
                            <a:srgbClr val="000000"/>
                          </a:outerShdw>
                        </a:effectLst>
                        <a:latin typeface="Times New Roman" pitchFamily="18" charset="0"/>
                        <a:ea typeface="Calibri" pitchFamily="34" charset="0"/>
                        <a:cs typeface="Times New Roman" pitchFamily="18" charset="0"/>
                      </a:endParaRPr>
                    </a:p>
                  </a:txBody>
                  <a:tcPr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400" u="none" strike="noStrike" cap="none" spc="300" normalizeH="0" baseline="0" dirty="0" smtClean="0">
                          <a:ln>
                            <a:noFill/>
                          </a:ln>
                          <a:effectLst>
                            <a:outerShdw blurRad="38100" dist="38100" dir="2700000" algn="tl">
                              <a:srgbClr val="000000"/>
                            </a:outerShdw>
                          </a:effectLst>
                        </a:rPr>
                        <a:t>DEC</a:t>
                      </a:r>
                      <a:endParaRPr kumimoji="0" lang="en-US" sz="1400" b="0" i="0" u="none" strike="noStrike" cap="none" spc="300" normalizeH="0" baseline="0" dirty="0" smtClean="0">
                        <a:ln>
                          <a:noFill/>
                        </a:ln>
                        <a:solidFill>
                          <a:srgbClr val="FF0000"/>
                        </a:solidFill>
                        <a:effectLst>
                          <a:outerShdw blurRad="38100" dist="38100" dir="2700000" algn="tl">
                            <a:srgbClr val="000000"/>
                          </a:outerShdw>
                        </a:effectLst>
                        <a:latin typeface="Times New Roman" pitchFamily="18" charset="0"/>
                        <a:ea typeface="Calibri" pitchFamily="34" charset="0"/>
                        <a:cs typeface="Times New Roman" pitchFamily="18" charset="0"/>
                      </a:endParaRPr>
                    </a:p>
                  </a:txBody>
                  <a:tcPr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400" u="none" strike="noStrike" cap="none" spc="300" normalizeH="0" baseline="0" smtClean="0">
                          <a:ln>
                            <a:noFill/>
                          </a:ln>
                          <a:effectLst>
                            <a:outerShdw blurRad="38100" dist="38100" dir="2700000" algn="tl">
                              <a:srgbClr val="000000"/>
                            </a:outerShdw>
                          </a:effectLst>
                        </a:rPr>
                        <a:t>BIN</a:t>
                      </a:r>
                      <a:endParaRPr kumimoji="0" lang="en-US" sz="1400" b="0" i="0" u="none" strike="noStrike" cap="none" spc="300" normalizeH="0" baseline="0" smtClean="0">
                        <a:ln>
                          <a:noFill/>
                        </a:ln>
                        <a:solidFill>
                          <a:srgbClr val="FF0000"/>
                        </a:solidFill>
                        <a:effectLst>
                          <a:outerShdw blurRad="38100" dist="38100" dir="2700000" algn="tl">
                            <a:srgbClr val="000000"/>
                          </a:outerShdw>
                        </a:effectLst>
                        <a:latin typeface="Times New Roman" pitchFamily="18" charset="0"/>
                        <a:ea typeface="Calibri" pitchFamily="34" charset="0"/>
                        <a:cs typeface="Times New Roman" pitchFamily="18" charset="0"/>
                      </a:endParaRPr>
                    </a:p>
                  </a:txBody>
                  <a:tcPr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400" u="none" strike="noStrike" cap="none" spc="300" normalizeH="0" baseline="0" smtClean="0">
                          <a:ln>
                            <a:noFill/>
                          </a:ln>
                          <a:effectLst>
                            <a:outerShdw blurRad="38100" dist="38100" dir="2700000" algn="tl">
                              <a:srgbClr val="000000"/>
                            </a:outerShdw>
                          </a:effectLst>
                        </a:rPr>
                        <a:t>HEX</a:t>
                      </a:r>
                      <a:endParaRPr kumimoji="0" lang="en-US" sz="1400" b="0" i="0" u="none" strike="noStrike" cap="none" spc="300" normalizeH="0" baseline="0" smtClean="0">
                        <a:ln>
                          <a:noFill/>
                        </a:ln>
                        <a:solidFill>
                          <a:srgbClr val="FF0000"/>
                        </a:solidFill>
                        <a:effectLst>
                          <a:outerShdw blurRad="38100" dist="38100" dir="2700000" algn="tl">
                            <a:srgbClr val="000000"/>
                          </a:outerShdw>
                        </a:effectLst>
                        <a:latin typeface="Times New Roman" pitchFamily="18" charset="0"/>
                        <a:ea typeface="Calibri" pitchFamily="34" charset="0"/>
                        <a:cs typeface="Times New Roman" pitchFamily="18" charset="0"/>
                      </a:endParaRPr>
                    </a:p>
                  </a:txBody>
                  <a:tcPr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400" u="none" strike="noStrike" cap="none" spc="300" normalizeH="0" baseline="0" dirty="0" smtClean="0">
                          <a:ln>
                            <a:noFill/>
                          </a:ln>
                          <a:effectLst>
                            <a:outerShdw blurRad="38100" dist="38100" dir="2700000" algn="tl">
                              <a:srgbClr val="000000"/>
                            </a:outerShdw>
                          </a:effectLst>
                        </a:rPr>
                        <a:t>ALPHA-NUMERIC</a:t>
                      </a:r>
                      <a:endParaRPr kumimoji="0" lang="en-US" sz="1400" b="0" i="0" u="none" strike="noStrike" cap="none" spc="300" normalizeH="0" baseline="0" dirty="0" smtClean="0">
                        <a:ln>
                          <a:noFill/>
                        </a:ln>
                        <a:solidFill>
                          <a:srgbClr val="FF0000"/>
                        </a:solidFill>
                        <a:effectLst>
                          <a:outerShdw blurRad="38100" dist="38100" dir="2700000" algn="tl">
                            <a:srgbClr val="000000"/>
                          </a:outerShdw>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19</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147</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10010011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93</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S,s</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149</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10010101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95</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T,t</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150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10010110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96</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U,u</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22</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153</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10011001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99</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V,v</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23</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154</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10011010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9A</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W,w</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24</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156</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10011100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9C</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X,x</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25</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163</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10100011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A3</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Y,y</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26</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165</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10100101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A5</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err="1" smtClean="0">
                          <a:ln>
                            <a:noFill/>
                          </a:ln>
                          <a:effectLst/>
                        </a:rPr>
                        <a:t>Z,z</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27</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166</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10100110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A6</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28</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169</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10101001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A9</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29</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170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10101010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AA</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30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172</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10101100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AC</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3</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31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195</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11000011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C3</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4</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32</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197</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11000101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C5</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5</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33</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198</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11000110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C6</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6</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34</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11001001</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C9</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7</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35</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202</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smtClean="0">
                          <a:ln>
                            <a:noFill/>
                          </a:ln>
                          <a:effectLst/>
                        </a:rPr>
                        <a:t>11001010</a:t>
                      </a:r>
                      <a:endParaRPr kumimoji="0" lang="en-US" sz="1200" b="1" i="0" u="none" strike="noStrike" cap="none" spc="300" normalizeH="0" baseline="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CA</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8</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r h="284243">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36</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204</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11001100</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CC</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marL="9525" marR="9525" marT="9525" marB="0" anchor="ctr" horzOverflow="overflow"/>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sz="1200" u="none" strike="noStrike" cap="none" spc="300" normalizeH="0" baseline="0" dirty="0" smtClean="0">
                          <a:ln>
                            <a:noFill/>
                          </a:ln>
                          <a:effectLst/>
                        </a:rPr>
                        <a:t>9</a:t>
                      </a:r>
                      <a:endParaRPr kumimoji="0" lang="en-US" sz="1200" b="1" i="0" u="none" strike="noStrike" cap="none" spc="300" normalizeH="0" baseline="0" dirty="0" smtClean="0">
                        <a:ln>
                          <a:noFill/>
                        </a:ln>
                        <a:solidFill>
                          <a:srgbClr val="7030A0"/>
                        </a:solidFill>
                        <a:effectLst/>
                        <a:latin typeface="Times New Roman" pitchFamily="18" charset="0"/>
                        <a:ea typeface="Calibri" pitchFamily="34" charset="0"/>
                        <a:cs typeface="Times New Roman" pitchFamily="18" charset="0"/>
                      </a:endParaRPr>
                    </a:p>
                  </a:txBody>
                  <a:tcPr anchor="ctr" horzOverflow="overflow"/>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46031" y="763551"/>
            <a:ext cx="8229600" cy="1143000"/>
          </a:xfrm>
        </p:spPr>
        <p:txBody>
          <a:bodyPr>
            <a:noAutofit/>
          </a:bodyPr>
          <a:lstStyle/>
          <a:p>
            <a:pPr algn="ctr" eaLnBrk="1" fontAlgn="auto" hangingPunct="1">
              <a:spcAft>
                <a:spcPts val="0"/>
              </a:spcAft>
              <a:defRPr/>
            </a:pPr>
            <a:r>
              <a:rPr lang="en-US" sz="4000" b="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GENERATION OF CARRIER IMAGE</a:t>
            </a:r>
            <a:r>
              <a:rPr lang="en-US" sz="4000" b="0" u="sng" dirty="0" smtClean="0">
                <a:solidFill>
                  <a:srgbClr val="00B0F0"/>
                </a:solidFill>
                <a:latin typeface="Times New Roman" pitchFamily="18" charset="0"/>
                <a:cs typeface="Times New Roman" pitchFamily="18" charset="0"/>
              </a:rPr>
              <a:t/>
            </a:r>
            <a:br>
              <a:rPr lang="en-US" sz="4000" b="0" u="sng" dirty="0" smtClean="0">
                <a:solidFill>
                  <a:srgbClr val="00B0F0"/>
                </a:solidFill>
                <a:latin typeface="Times New Roman" pitchFamily="18" charset="0"/>
                <a:cs typeface="Times New Roman" pitchFamily="18" charset="0"/>
              </a:rPr>
            </a:br>
            <a:endParaRPr lang="en-US" sz="4000" b="0" u="sng" dirty="0">
              <a:solidFill>
                <a:srgbClr val="00B0F0"/>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73005" y="2516175"/>
          <a:ext cx="8153400" cy="2438400"/>
        </p:xfrm>
        <a:graphic>
          <a:graphicData uri="http://schemas.openxmlformats.org/drawingml/2006/table">
            <a:tbl>
              <a:tblPr firstRow="1" bandRow="1">
                <a:tableStyleId>{8A107856-5554-42FB-B03E-39F5DBC370BA}</a:tableStyleId>
              </a:tblPr>
              <a:tblGrid>
                <a:gridCol w="1019175"/>
                <a:gridCol w="1019175"/>
                <a:gridCol w="1019175"/>
                <a:gridCol w="1019175"/>
                <a:gridCol w="1019175"/>
                <a:gridCol w="1019175"/>
                <a:gridCol w="1019175"/>
                <a:gridCol w="1019175"/>
              </a:tblGrid>
              <a:tr h="762000">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A</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B</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C</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D</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A</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B</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C</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D</a:t>
                      </a:r>
                      <a:endParaRPr lang="en-US" sz="2000" b="0" dirty="0">
                        <a:solidFill>
                          <a:srgbClr val="7030A0"/>
                        </a:solidFill>
                        <a:latin typeface="Times New Roman" pitchFamily="18" charset="0"/>
                        <a:cs typeface="Times New Roman" pitchFamily="18" charset="0"/>
                      </a:endParaRPr>
                    </a:p>
                  </a:txBody>
                  <a:tcPr marL="94765" marR="94765" anchor="ctr"/>
                </a:tc>
              </a:tr>
              <a:tr h="838200">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51</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53</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54</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57</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51</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53</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54</a:t>
                      </a:r>
                      <a:endParaRPr lang="en-US" sz="2000" b="0" dirty="0">
                        <a:solidFill>
                          <a:srgbClr val="7030A0"/>
                        </a:solidFill>
                        <a:latin typeface="Times New Roman" pitchFamily="18" charset="0"/>
                        <a:cs typeface="Times New Roman" pitchFamily="18" charset="0"/>
                      </a:endParaRPr>
                    </a:p>
                  </a:txBody>
                  <a:tcPr marL="94765" marR="94765" anchor="ctr"/>
                </a:tc>
                <a:tc>
                  <a:txBody>
                    <a:bodyPr/>
                    <a:lstStyle/>
                    <a:p>
                      <a:pPr algn="ctr">
                        <a:lnSpc>
                          <a:spcPct val="100000"/>
                        </a:lnSpc>
                      </a:pPr>
                      <a:r>
                        <a:rPr lang="en-US" sz="2000" b="0" dirty="0" smtClean="0">
                          <a:solidFill>
                            <a:srgbClr val="7030A0"/>
                          </a:solidFill>
                          <a:latin typeface="Times New Roman" pitchFamily="18" charset="0"/>
                          <a:cs typeface="Times New Roman" pitchFamily="18" charset="0"/>
                        </a:rPr>
                        <a:t>57</a:t>
                      </a:r>
                      <a:endParaRPr lang="en-US" sz="2000" b="0" dirty="0">
                        <a:solidFill>
                          <a:srgbClr val="7030A0"/>
                        </a:solidFill>
                        <a:latin typeface="Times New Roman" pitchFamily="18" charset="0"/>
                        <a:cs typeface="Times New Roman" pitchFamily="18" charset="0"/>
                      </a:endParaRPr>
                    </a:p>
                  </a:txBody>
                  <a:tcPr marL="94765" marR="94765" anchor="ctr"/>
                </a:tc>
              </a:tr>
              <a:tr h="838200">
                <a:tc>
                  <a:txBody>
                    <a:bodyPr/>
                    <a:lstStyle/>
                    <a:p>
                      <a:pPr algn="ctr" fontAlgn="b">
                        <a:lnSpc>
                          <a:spcPct val="100000"/>
                        </a:lnSpc>
                      </a:pPr>
                      <a:r>
                        <a:rPr lang="en-US" sz="1600" b="0" u="none" strike="noStrike" dirty="0">
                          <a:solidFill>
                            <a:srgbClr val="7030A0"/>
                          </a:solidFill>
                          <a:latin typeface="Times New Roman" pitchFamily="18" charset="0"/>
                          <a:cs typeface="Times New Roman" pitchFamily="18" charset="0"/>
                        </a:rPr>
                        <a:t>00110011</a:t>
                      </a:r>
                      <a:endParaRPr lang="en-US" sz="1600" b="0" i="0" u="none" strike="noStrike" dirty="0">
                        <a:solidFill>
                          <a:srgbClr val="7030A0"/>
                        </a:solidFill>
                        <a:latin typeface="Times New Roman" pitchFamily="18" charset="0"/>
                        <a:cs typeface="Times New Roman" pitchFamily="18" charset="0"/>
                      </a:endParaRPr>
                    </a:p>
                  </a:txBody>
                  <a:tcPr marL="9871" marR="9871" marT="9525" marB="0" anchor="ctr"/>
                </a:tc>
                <a:tc>
                  <a:txBody>
                    <a:bodyPr/>
                    <a:lstStyle/>
                    <a:p>
                      <a:pPr algn="ctr" fontAlgn="b">
                        <a:lnSpc>
                          <a:spcPct val="100000"/>
                        </a:lnSpc>
                      </a:pPr>
                      <a:r>
                        <a:rPr lang="en-US" sz="1600" b="0" u="none" strike="noStrike" dirty="0">
                          <a:solidFill>
                            <a:srgbClr val="7030A0"/>
                          </a:solidFill>
                          <a:latin typeface="Times New Roman" pitchFamily="18" charset="0"/>
                          <a:cs typeface="Times New Roman" pitchFamily="18" charset="0"/>
                        </a:rPr>
                        <a:t>00110101</a:t>
                      </a:r>
                      <a:endParaRPr lang="en-US" sz="1600" b="0" i="0" u="none" strike="noStrike" dirty="0">
                        <a:solidFill>
                          <a:srgbClr val="7030A0"/>
                        </a:solidFill>
                        <a:latin typeface="Times New Roman" pitchFamily="18" charset="0"/>
                        <a:cs typeface="Times New Roman" pitchFamily="18" charset="0"/>
                      </a:endParaRPr>
                    </a:p>
                  </a:txBody>
                  <a:tcPr marL="9871" marR="9871" marT="9525" marB="0" anchor="ctr"/>
                </a:tc>
                <a:tc>
                  <a:txBody>
                    <a:bodyPr/>
                    <a:lstStyle/>
                    <a:p>
                      <a:pPr algn="ctr" fontAlgn="b">
                        <a:lnSpc>
                          <a:spcPct val="100000"/>
                        </a:lnSpc>
                      </a:pPr>
                      <a:r>
                        <a:rPr lang="en-US" sz="1600" b="0" u="none" strike="noStrike" dirty="0">
                          <a:solidFill>
                            <a:srgbClr val="7030A0"/>
                          </a:solidFill>
                          <a:latin typeface="Times New Roman" pitchFamily="18" charset="0"/>
                          <a:cs typeface="Times New Roman" pitchFamily="18" charset="0"/>
                        </a:rPr>
                        <a:t>00110110</a:t>
                      </a:r>
                      <a:endParaRPr lang="en-US" sz="1600" b="0" i="0" u="none" strike="noStrike" dirty="0">
                        <a:solidFill>
                          <a:srgbClr val="7030A0"/>
                        </a:solidFill>
                        <a:latin typeface="Times New Roman" pitchFamily="18" charset="0"/>
                        <a:cs typeface="Times New Roman" pitchFamily="18" charset="0"/>
                      </a:endParaRPr>
                    </a:p>
                  </a:txBody>
                  <a:tcPr marL="9871" marR="9871" marT="9525" marB="0" anchor="ctr"/>
                </a:tc>
                <a:tc>
                  <a:txBody>
                    <a:bodyPr/>
                    <a:lstStyle/>
                    <a:p>
                      <a:pPr algn="ctr" fontAlgn="b">
                        <a:lnSpc>
                          <a:spcPct val="100000"/>
                        </a:lnSpc>
                      </a:pPr>
                      <a:r>
                        <a:rPr lang="en-US" sz="1600" b="0" u="none" strike="noStrike" dirty="0">
                          <a:solidFill>
                            <a:srgbClr val="7030A0"/>
                          </a:solidFill>
                          <a:latin typeface="Times New Roman" pitchFamily="18" charset="0"/>
                          <a:cs typeface="Times New Roman" pitchFamily="18" charset="0"/>
                        </a:rPr>
                        <a:t>00111001</a:t>
                      </a:r>
                      <a:endParaRPr lang="en-US" sz="1600" b="0" i="0" u="none" strike="noStrike" dirty="0">
                        <a:solidFill>
                          <a:srgbClr val="7030A0"/>
                        </a:solidFill>
                        <a:latin typeface="Times New Roman" pitchFamily="18" charset="0"/>
                        <a:cs typeface="Times New Roman" pitchFamily="18" charset="0"/>
                      </a:endParaRPr>
                    </a:p>
                  </a:txBody>
                  <a:tcPr marL="9871" marR="9871" marT="9525" marB="0" anchor="ctr"/>
                </a:tc>
                <a:tc>
                  <a:txBody>
                    <a:bodyPr/>
                    <a:lstStyle/>
                    <a:p>
                      <a:pPr algn="ctr" fontAlgn="b">
                        <a:lnSpc>
                          <a:spcPct val="100000"/>
                        </a:lnSpc>
                      </a:pPr>
                      <a:r>
                        <a:rPr lang="en-US" sz="1600" b="0" u="none" strike="noStrike" dirty="0">
                          <a:solidFill>
                            <a:srgbClr val="7030A0"/>
                          </a:solidFill>
                          <a:latin typeface="Times New Roman" pitchFamily="18" charset="0"/>
                          <a:cs typeface="Times New Roman" pitchFamily="18" charset="0"/>
                        </a:rPr>
                        <a:t>00110011</a:t>
                      </a:r>
                      <a:endParaRPr lang="en-US" sz="1600" b="0" i="0" u="none" strike="noStrike" dirty="0">
                        <a:solidFill>
                          <a:srgbClr val="7030A0"/>
                        </a:solidFill>
                        <a:latin typeface="Times New Roman" pitchFamily="18" charset="0"/>
                        <a:cs typeface="Times New Roman" pitchFamily="18" charset="0"/>
                      </a:endParaRPr>
                    </a:p>
                  </a:txBody>
                  <a:tcPr marL="9871" marR="9871" marT="9525" marB="0" anchor="ctr"/>
                </a:tc>
                <a:tc>
                  <a:txBody>
                    <a:bodyPr/>
                    <a:lstStyle/>
                    <a:p>
                      <a:pPr algn="ctr" fontAlgn="b">
                        <a:lnSpc>
                          <a:spcPct val="100000"/>
                        </a:lnSpc>
                      </a:pPr>
                      <a:r>
                        <a:rPr lang="en-US" sz="1600" b="0" u="none" strike="noStrike" dirty="0">
                          <a:solidFill>
                            <a:srgbClr val="7030A0"/>
                          </a:solidFill>
                          <a:latin typeface="Times New Roman" pitchFamily="18" charset="0"/>
                          <a:cs typeface="Times New Roman" pitchFamily="18" charset="0"/>
                        </a:rPr>
                        <a:t>00110101</a:t>
                      </a:r>
                      <a:endParaRPr lang="en-US" sz="1600" b="0" i="0" u="none" strike="noStrike" dirty="0">
                        <a:solidFill>
                          <a:srgbClr val="7030A0"/>
                        </a:solidFill>
                        <a:latin typeface="Times New Roman" pitchFamily="18" charset="0"/>
                        <a:cs typeface="Times New Roman" pitchFamily="18" charset="0"/>
                      </a:endParaRPr>
                    </a:p>
                  </a:txBody>
                  <a:tcPr marL="9871" marR="9871" marT="9525" marB="0" anchor="ctr"/>
                </a:tc>
                <a:tc>
                  <a:txBody>
                    <a:bodyPr/>
                    <a:lstStyle/>
                    <a:p>
                      <a:pPr algn="ctr" fontAlgn="b">
                        <a:lnSpc>
                          <a:spcPct val="100000"/>
                        </a:lnSpc>
                      </a:pPr>
                      <a:r>
                        <a:rPr lang="en-US" sz="1600" b="0" u="none" strike="noStrike" dirty="0">
                          <a:solidFill>
                            <a:srgbClr val="7030A0"/>
                          </a:solidFill>
                          <a:latin typeface="Times New Roman" pitchFamily="18" charset="0"/>
                          <a:cs typeface="Times New Roman" pitchFamily="18" charset="0"/>
                        </a:rPr>
                        <a:t>00110110</a:t>
                      </a:r>
                      <a:endParaRPr lang="en-US" sz="1600" b="0" i="0" u="none" strike="noStrike" dirty="0">
                        <a:solidFill>
                          <a:srgbClr val="7030A0"/>
                        </a:solidFill>
                        <a:latin typeface="Times New Roman" pitchFamily="18" charset="0"/>
                        <a:cs typeface="Times New Roman" pitchFamily="18" charset="0"/>
                      </a:endParaRPr>
                    </a:p>
                  </a:txBody>
                  <a:tcPr marL="9871" marR="9871" marT="9525" marB="0" anchor="ctr"/>
                </a:tc>
                <a:tc>
                  <a:txBody>
                    <a:bodyPr/>
                    <a:lstStyle/>
                    <a:p>
                      <a:pPr algn="ctr" fontAlgn="b">
                        <a:lnSpc>
                          <a:spcPct val="100000"/>
                        </a:lnSpc>
                      </a:pPr>
                      <a:r>
                        <a:rPr lang="en-US" sz="1600" b="0" u="none" strike="noStrike" dirty="0">
                          <a:solidFill>
                            <a:srgbClr val="7030A0"/>
                          </a:solidFill>
                          <a:latin typeface="Times New Roman" pitchFamily="18" charset="0"/>
                          <a:cs typeface="Times New Roman" pitchFamily="18" charset="0"/>
                        </a:rPr>
                        <a:t>00111001</a:t>
                      </a:r>
                      <a:endParaRPr lang="en-US" sz="1600" b="0" i="0" u="none" strike="noStrike" dirty="0">
                        <a:solidFill>
                          <a:srgbClr val="7030A0"/>
                        </a:solidFill>
                        <a:latin typeface="Times New Roman" pitchFamily="18" charset="0"/>
                        <a:cs typeface="Times New Roman" pitchFamily="18" charset="0"/>
                      </a:endParaRPr>
                    </a:p>
                  </a:txBody>
                  <a:tcPr marL="9871" marR="9871" marT="9525" marB="0" anchor="ct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Autofit/>
          </a:bodyPr>
          <a:lstStyle/>
          <a:p>
            <a:pPr algn="ctr" eaLnBrk="1" fontAlgn="auto" hangingPunct="1">
              <a:spcAft>
                <a:spcPts val="0"/>
              </a:spcAft>
              <a:defRPr/>
            </a:pPr>
            <a:r>
              <a:rPr lang="en-US" sz="400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Carrier images</a:t>
            </a:r>
            <a:r>
              <a:rPr lang="en-US" sz="4000" dirty="0" smtClean="0">
                <a:solidFill>
                  <a:srgbClr val="FF0000"/>
                </a:solidFill>
                <a:latin typeface="Times New Roman" pitchFamily="18" charset="0"/>
                <a:cs typeface="Times New Roman" pitchFamily="18" charset="0"/>
              </a:rPr>
              <a:t/>
            </a:r>
            <a:br>
              <a:rPr lang="en-US" sz="4000" dirty="0" smtClean="0">
                <a:solidFill>
                  <a:srgbClr val="FF0000"/>
                </a:solidFill>
                <a:latin typeface="Times New Roman" pitchFamily="18" charset="0"/>
                <a:cs typeface="Times New Roman" pitchFamily="18" charset="0"/>
              </a:rPr>
            </a:br>
            <a:endParaRPr lang="en-US" sz="4000" dirty="0">
              <a:solidFill>
                <a:srgbClr val="FF0000"/>
              </a:solidFill>
              <a:latin typeface="Times New Roman" pitchFamily="18" charset="0"/>
              <a:cs typeface="Times New Roman" pitchFamily="18" charset="0"/>
            </a:endParaRPr>
          </a:p>
        </p:txBody>
      </p:sp>
      <p:sp>
        <p:nvSpPr>
          <p:cNvPr id="15" name="Rectangle 14"/>
          <p:cNvSpPr/>
          <p:nvPr/>
        </p:nvSpPr>
        <p:spPr>
          <a:xfrm>
            <a:off x="811161" y="4670442"/>
            <a:ext cx="3505200" cy="584775"/>
          </a:xfrm>
          <a:prstGeom prst="rect">
            <a:avLst/>
          </a:prstGeom>
        </p:spPr>
        <p:txBody>
          <a:bodyPr wrap="square">
            <a:spAutoFit/>
          </a:bodyPr>
          <a:lstStyle/>
          <a:p>
            <a:pPr algn="ctr">
              <a:defRPr/>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digitalelectronicscommunicationsystems</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12289" name="Picture 1" descr="F:\GEETHA\project1\pro.code\carrier_img.bmp"/>
          <p:cNvPicPr>
            <a:picLocks noChangeAspect="1" noChangeArrowheads="1"/>
          </p:cNvPicPr>
          <p:nvPr/>
        </p:nvPicPr>
        <p:blipFill>
          <a:blip r:embed="rId3"/>
          <a:srcRect/>
          <a:stretch>
            <a:fillRect/>
          </a:stretch>
        </p:blipFill>
        <p:spPr bwMode="auto">
          <a:xfrm>
            <a:off x="5411799" y="2552688"/>
            <a:ext cx="2514600" cy="1981200"/>
          </a:xfrm>
          <a:prstGeom prst="rect">
            <a:avLst/>
          </a:prstGeom>
          <a:noFill/>
        </p:spPr>
      </p:pic>
      <p:sp>
        <p:nvSpPr>
          <p:cNvPr id="6" name="Rectangle 5"/>
          <p:cNvSpPr/>
          <p:nvPr/>
        </p:nvSpPr>
        <p:spPr>
          <a:xfrm>
            <a:off x="5922981" y="4706955"/>
            <a:ext cx="1338828" cy="369332"/>
          </a:xfrm>
          <a:prstGeom prst="rect">
            <a:avLst/>
          </a:prstGeom>
        </p:spPr>
        <p:txBody>
          <a:bodyPr wrap="none">
            <a:spAutoFit/>
          </a:bodyPr>
          <a:lstStyle/>
          <a:p>
            <a:r>
              <a:rPr lang="en-US" dirty="0" smtClean="0">
                <a:latin typeface="Times New Roman" pitchFamily="18" charset="0"/>
                <a:ea typeface="Times New Roman" pitchFamily="18" charset="0"/>
                <a:cs typeface="Times New Roman" pitchFamily="18" charset="0"/>
              </a:rPr>
              <a:t>‘alizee1947’</a:t>
            </a:r>
            <a:endParaRPr lang="en-US" dirty="0"/>
          </a:p>
        </p:txBody>
      </p:sp>
      <p:pic>
        <p:nvPicPr>
          <p:cNvPr id="1026" name="Picture 2" descr="C:\Documents and Settings\kiran\Desktop\KIRAN_M.TECH\CODE\c.bmp"/>
          <p:cNvPicPr>
            <a:picLocks noChangeAspect="1" noChangeArrowheads="1"/>
          </p:cNvPicPr>
          <p:nvPr/>
        </p:nvPicPr>
        <p:blipFill>
          <a:blip r:embed="rId4"/>
          <a:srcRect/>
          <a:stretch>
            <a:fillRect/>
          </a:stretch>
        </p:blipFill>
        <p:spPr bwMode="auto">
          <a:xfrm>
            <a:off x="1322343" y="2552688"/>
            <a:ext cx="2482885" cy="2008215"/>
          </a:xfrm>
          <a:prstGeom prst="rect">
            <a:avLst/>
          </a:prstGeom>
          <a:noFill/>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914400" y="457200"/>
            <a:ext cx="7467600" cy="1143000"/>
          </a:xfrm>
        </p:spPr>
        <p:txBody>
          <a:bodyPr>
            <a:noAutofit/>
          </a:bodyPr>
          <a:lstStyle/>
          <a:p>
            <a:pPr algn="ctr" eaLnBrk="1" fontAlgn="auto" hangingPunct="1">
              <a:spcAft>
                <a:spcPts val="0"/>
              </a:spcAft>
              <a:defRPr/>
            </a:pPr>
            <a:r>
              <a:rPr lang="en-US" sz="4000" b="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ENCRYPTION PROCESS</a:t>
            </a:r>
            <a:br>
              <a:rPr lang="en-US" sz="4000" b="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br>
            <a:endParaRPr lang="en-US" sz="4000" b="0"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533400" y="2133600"/>
            <a:ext cx="1905000" cy="1447800"/>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
        <p:nvSpPr>
          <p:cNvPr id="6" name="Rectangle 5"/>
          <p:cNvSpPr/>
          <p:nvPr/>
        </p:nvSpPr>
        <p:spPr>
          <a:xfrm>
            <a:off x="3581400" y="2133600"/>
            <a:ext cx="1905000" cy="1447800"/>
          </a:xfrm>
          <a:prstGeom prst="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7" name="Rectangle 6"/>
          <p:cNvSpPr/>
          <p:nvPr/>
        </p:nvSpPr>
        <p:spPr>
          <a:xfrm>
            <a:off x="6705600" y="2133600"/>
            <a:ext cx="1905000" cy="1447800"/>
          </a:xfrm>
          <a:prstGeom prst="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8" name="TextBox 6"/>
          <p:cNvSpPr txBox="1">
            <a:spLocks noChangeArrowheads="1"/>
          </p:cNvSpPr>
          <p:nvPr/>
        </p:nvSpPr>
        <p:spPr bwMode="auto">
          <a:xfrm>
            <a:off x="609600" y="2286000"/>
            <a:ext cx="1752600" cy="1200150"/>
          </a:xfrm>
          <a:prstGeom prst="rect">
            <a:avLst/>
          </a:prstGeom>
          <a:noFill/>
          <a:ln w="9525">
            <a:noFill/>
            <a:miter lim="800000"/>
            <a:headEnd/>
            <a:tailEnd/>
          </a:ln>
        </p:spPr>
        <p:txBody>
          <a:bodyPr>
            <a:spAutoFit/>
          </a:bodyPr>
          <a:lstStyle/>
          <a:p>
            <a:pPr algn="ctr"/>
            <a:r>
              <a:rPr lang="en-US" sz="2400" dirty="0">
                <a:solidFill>
                  <a:srgbClr val="7030A0"/>
                </a:solidFill>
              </a:rPr>
              <a:t>Original image</a:t>
            </a:r>
          </a:p>
          <a:p>
            <a:pPr algn="ctr"/>
            <a:r>
              <a:rPr lang="en-US" sz="2400" dirty="0">
                <a:solidFill>
                  <a:srgbClr val="7030A0"/>
                </a:solidFill>
              </a:rPr>
              <a:t>(</a:t>
            </a:r>
            <a:r>
              <a:rPr lang="en-US" sz="2400" dirty="0" err="1">
                <a:solidFill>
                  <a:srgbClr val="7030A0"/>
                </a:solidFill>
              </a:rPr>
              <a:t>mxn</a:t>
            </a:r>
            <a:r>
              <a:rPr lang="en-US" sz="2400" dirty="0">
                <a:solidFill>
                  <a:srgbClr val="7030A0"/>
                </a:solidFill>
              </a:rPr>
              <a:t>)</a:t>
            </a:r>
          </a:p>
        </p:txBody>
      </p:sp>
      <p:sp>
        <p:nvSpPr>
          <p:cNvPr id="9" name="TextBox 7"/>
          <p:cNvSpPr txBox="1">
            <a:spLocks noChangeArrowheads="1"/>
          </p:cNvSpPr>
          <p:nvPr/>
        </p:nvSpPr>
        <p:spPr bwMode="auto">
          <a:xfrm>
            <a:off x="3733800" y="2286000"/>
            <a:ext cx="1600200" cy="1200329"/>
          </a:xfrm>
          <a:prstGeom prst="rect">
            <a:avLst/>
          </a:prstGeom>
          <a:noFill/>
          <a:ln w="9525">
            <a:noFill/>
            <a:miter lim="800000"/>
            <a:headEnd/>
            <a:tailEnd/>
          </a:ln>
        </p:spPr>
        <p:txBody>
          <a:bodyPr wrap="square">
            <a:spAutoFit/>
          </a:bodyPr>
          <a:lstStyle/>
          <a:p>
            <a:pPr algn="ctr"/>
            <a:r>
              <a:rPr lang="en-US" sz="2400" dirty="0">
                <a:solidFill>
                  <a:srgbClr val="7030A0"/>
                </a:solidFill>
              </a:rPr>
              <a:t>Carrier image</a:t>
            </a:r>
          </a:p>
          <a:p>
            <a:pPr algn="ctr"/>
            <a:r>
              <a:rPr lang="en-US" sz="2400" dirty="0">
                <a:solidFill>
                  <a:srgbClr val="7030A0"/>
                </a:solidFill>
              </a:rPr>
              <a:t>(</a:t>
            </a:r>
            <a:r>
              <a:rPr lang="en-US" sz="2400" dirty="0" err="1">
                <a:solidFill>
                  <a:srgbClr val="7030A0"/>
                </a:solidFill>
              </a:rPr>
              <a:t>mxn</a:t>
            </a:r>
            <a:r>
              <a:rPr lang="en-US" sz="2400" dirty="0">
                <a:solidFill>
                  <a:srgbClr val="7030A0"/>
                </a:solidFill>
              </a:rPr>
              <a:t>)</a:t>
            </a:r>
          </a:p>
        </p:txBody>
      </p:sp>
      <p:sp>
        <p:nvSpPr>
          <p:cNvPr id="10" name="TextBox 8"/>
          <p:cNvSpPr txBox="1">
            <a:spLocks noChangeArrowheads="1"/>
          </p:cNvSpPr>
          <p:nvPr/>
        </p:nvSpPr>
        <p:spPr bwMode="auto">
          <a:xfrm>
            <a:off x="6858000" y="2209800"/>
            <a:ext cx="1676400" cy="1200150"/>
          </a:xfrm>
          <a:prstGeom prst="rect">
            <a:avLst/>
          </a:prstGeom>
          <a:noFill/>
          <a:ln w="9525">
            <a:noFill/>
            <a:miter lim="800000"/>
            <a:headEnd/>
            <a:tailEnd/>
          </a:ln>
        </p:spPr>
        <p:txBody>
          <a:bodyPr>
            <a:spAutoFit/>
          </a:bodyPr>
          <a:lstStyle/>
          <a:p>
            <a:pPr algn="ctr"/>
            <a:r>
              <a:rPr lang="en-US" sz="2400" dirty="0">
                <a:solidFill>
                  <a:srgbClr val="7030A0"/>
                </a:solidFill>
              </a:rPr>
              <a:t>Encrypted image</a:t>
            </a:r>
          </a:p>
          <a:p>
            <a:pPr algn="ctr"/>
            <a:r>
              <a:rPr lang="en-US" sz="2400" dirty="0">
                <a:solidFill>
                  <a:srgbClr val="7030A0"/>
                </a:solidFill>
              </a:rPr>
              <a:t>(</a:t>
            </a:r>
            <a:r>
              <a:rPr lang="en-US" sz="2400" dirty="0" err="1">
                <a:solidFill>
                  <a:srgbClr val="7030A0"/>
                </a:solidFill>
              </a:rPr>
              <a:t>mxn</a:t>
            </a:r>
            <a:r>
              <a:rPr lang="en-US" sz="2400" dirty="0">
                <a:solidFill>
                  <a:srgbClr val="7030A0"/>
                </a:solidFill>
              </a:rPr>
              <a:t>)</a:t>
            </a:r>
          </a:p>
        </p:txBody>
      </p:sp>
      <p:sp>
        <p:nvSpPr>
          <p:cNvPr id="11" name="Right Arrow 10"/>
          <p:cNvSpPr/>
          <p:nvPr/>
        </p:nvSpPr>
        <p:spPr>
          <a:xfrm>
            <a:off x="2590800" y="2667000"/>
            <a:ext cx="914400" cy="381000"/>
          </a:xfrm>
          <a:prstGeom prst="rightArrow">
            <a:avLst/>
          </a:prstGeom>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14" name="Right Arrow 13"/>
          <p:cNvSpPr/>
          <p:nvPr/>
        </p:nvSpPr>
        <p:spPr>
          <a:xfrm>
            <a:off x="5638800" y="2667000"/>
            <a:ext cx="914400" cy="381000"/>
          </a:xfrm>
          <a:prstGeom prst="rightArrow">
            <a:avLst/>
          </a:prstGeom>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Box 7"/>
          <p:cNvSpPr txBox="1">
            <a:spLocks noChangeArrowheads="1"/>
          </p:cNvSpPr>
          <p:nvPr/>
        </p:nvSpPr>
        <p:spPr bwMode="auto">
          <a:xfrm>
            <a:off x="152400" y="4114800"/>
            <a:ext cx="2438400" cy="381000"/>
          </a:xfrm>
          <a:prstGeom prst="rect">
            <a:avLst/>
          </a:prstGeom>
          <a:noFill/>
          <a:ln w="9525">
            <a:noFill/>
            <a:miter lim="800000"/>
            <a:headEnd/>
            <a:tailEnd/>
          </a:ln>
        </p:spPr>
        <p:txBody>
          <a:bodyPr>
            <a:spAutoFit/>
          </a:bodyPr>
          <a:lstStyle/>
          <a:p>
            <a:pPr algn="ctr"/>
            <a:r>
              <a:rPr lang="en-US">
                <a:solidFill>
                  <a:srgbClr val="7030A0"/>
                </a:solidFill>
              </a:rPr>
              <a:t>ORIGINAL IMAGE</a:t>
            </a:r>
          </a:p>
        </p:txBody>
      </p:sp>
      <p:sp>
        <p:nvSpPr>
          <p:cNvPr id="18437" name="TextBox 8"/>
          <p:cNvSpPr txBox="1">
            <a:spLocks noChangeArrowheads="1"/>
          </p:cNvSpPr>
          <p:nvPr/>
        </p:nvSpPr>
        <p:spPr bwMode="auto">
          <a:xfrm>
            <a:off x="3276600" y="4114800"/>
            <a:ext cx="2514600" cy="369888"/>
          </a:xfrm>
          <a:prstGeom prst="rect">
            <a:avLst/>
          </a:prstGeom>
          <a:noFill/>
          <a:ln w="9525">
            <a:noFill/>
            <a:miter lim="800000"/>
            <a:headEnd/>
            <a:tailEnd/>
          </a:ln>
        </p:spPr>
        <p:txBody>
          <a:bodyPr>
            <a:spAutoFit/>
          </a:bodyPr>
          <a:lstStyle/>
          <a:p>
            <a:pPr algn="ctr"/>
            <a:r>
              <a:rPr lang="en-US">
                <a:solidFill>
                  <a:srgbClr val="7030A0"/>
                </a:solidFill>
              </a:rPr>
              <a:t>CARRIER IMAGE</a:t>
            </a:r>
          </a:p>
        </p:txBody>
      </p:sp>
      <p:sp>
        <p:nvSpPr>
          <p:cNvPr id="18438" name="TextBox 9"/>
          <p:cNvSpPr txBox="1">
            <a:spLocks noChangeArrowheads="1"/>
          </p:cNvSpPr>
          <p:nvPr/>
        </p:nvSpPr>
        <p:spPr bwMode="auto">
          <a:xfrm>
            <a:off x="6553200" y="4114800"/>
            <a:ext cx="2438400" cy="369888"/>
          </a:xfrm>
          <a:prstGeom prst="rect">
            <a:avLst/>
          </a:prstGeom>
          <a:noFill/>
          <a:ln w="9525">
            <a:noFill/>
            <a:miter lim="800000"/>
            <a:headEnd/>
            <a:tailEnd/>
          </a:ln>
        </p:spPr>
        <p:txBody>
          <a:bodyPr>
            <a:spAutoFit/>
          </a:bodyPr>
          <a:lstStyle/>
          <a:p>
            <a:pPr algn="ctr"/>
            <a:r>
              <a:rPr lang="en-US">
                <a:solidFill>
                  <a:srgbClr val="7030A0"/>
                </a:solidFill>
              </a:rPr>
              <a:t>ENCRYPTED IMAGE</a:t>
            </a:r>
          </a:p>
        </p:txBody>
      </p:sp>
      <p:sp>
        <p:nvSpPr>
          <p:cNvPr id="9" name="Title 8"/>
          <p:cNvSpPr>
            <a:spLocks noGrp="1"/>
          </p:cNvSpPr>
          <p:nvPr>
            <p:ph type="title"/>
          </p:nvPr>
        </p:nvSpPr>
        <p:spPr>
          <a:xfrm>
            <a:off x="152400" y="685800"/>
            <a:ext cx="8686800" cy="762000"/>
          </a:xfrm>
        </p:spPr>
        <p:txBody>
          <a:bodyPr>
            <a:normAutofit/>
          </a:bodyPr>
          <a:lstStyle/>
          <a:p>
            <a:pPr algn="ctr" eaLnBrk="1" fontAlgn="auto" hangingPunct="1">
              <a:spcAft>
                <a:spcPts val="0"/>
              </a:spcAft>
              <a:defRPr/>
            </a:pPr>
            <a:r>
              <a:rPr lang="en-US" sz="400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Implementation</a:t>
            </a:r>
            <a:endParaRPr lang="en-US" sz="4000"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Right Arrow 10"/>
          <p:cNvSpPr/>
          <p:nvPr/>
        </p:nvSpPr>
        <p:spPr>
          <a:xfrm>
            <a:off x="2667000" y="2895600"/>
            <a:ext cx="685800" cy="152400"/>
          </a:xfrm>
          <a:prstGeom prst="rightArrow">
            <a:avLst/>
          </a:prstGeom>
          <a:solidFill>
            <a:schemeClr val="bg1">
              <a:lumMod val="75000"/>
            </a:schemeClr>
          </a:solidFill>
          <a:ln>
            <a:solidFill>
              <a:schemeClr val="bg1">
                <a:lumMod val="5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a:off x="5867400" y="2895600"/>
            <a:ext cx="609600" cy="152400"/>
          </a:xfrm>
          <a:prstGeom prst="rightArrow">
            <a:avLst/>
          </a:prstGeom>
          <a:solidFill>
            <a:schemeClr val="bg1">
              <a:lumMod val="75000"/>
            </a:schemeClr>
          </a:solidFill>
          <a:ln>
            <a:solidFill>
              <a:schemeClr val="bg1">
                <a:lumMod val="5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5" name="Picture 2" descr="C:\Documents and Settings\kiran\Desktop\KIRAN_M.TECH\CODE\c.bmp"/>
          <p:cNvPicPr>
            <a:picLocks noChangeAspect="1" noChangeArrowheads="1"/>
          </p:cNvPicPr>
          <p:nvPr/>
        </p:nvPicPr>
        <p:blipFill>
          <a:blip r:embed="rId2"/>
          <a:srcRect/>
          <a:stretch>
            <a:fillRect/>
          </a:stretch>
        </p:blipFill>
        <p:spPr bwMode="auto">
          <a:xfrm>
            <a:off x="3367070" y="2041506"/>
            <a:ext cx="2446371" cy="2008215"/>
          </a:xfrm>
          <a:prstGeom prst="rect">
            <a:avLst/>
          </a:prstGeom>
          <a:noFill/>
        </p:spPr>
      </p:pic>
      <p:pic>
        <p:nvPicPr>
          <p:cNvPr id="2050" name="Picture 2" descr="C:\Documents and Settings\kiran\Desktop\KIRAN_M.TECH\CODE\en_img.bmp"/>
          <p:cNvPicPr>
            <a:picLocks noChangeAspect="1" noChangeArrowheads="1"/>
          </p:cNvPicPr>
          <p:nvPr/>
        </p:nvPicPr>
        <p:blipFill>
          <a:blip r:embed="rId3"/>
          <a:srcRect/>
          <a:stretch>
            <a:fillRect/>
          </a:stretch>
        </p:blipFill>
        <p:spPr bwMode="auto">
          <a:xfrm>
            <a:off x="6470676" y="2004992"/>
            <a:ext cx="2482884" cy="2008215"/>
          </a:xfrm>
          <a:prstGeom prst="rect">
            <a:avLst/>
          </a:prstGeom>
          <a:noFill/>
        </p:spPr>
      </p:pic>
      <p:pic>
        <p:nvPicPr>
          <p:cNvPr id="2051" name="Picture 3" descr="C:\Documents and Settings\kiran\Desktop\KIRAN_M.TECH\CODE\lena.bmp"/>
          <p:cNvPicPr>
            <a:picLocks noChangeAspect="1" noChangeArrowheads="1"/>
          </p:cNvPicPr>
          <p:nvPr/>
        </p:nvPicPr>
        <p:blipFill>
          <a:blip r:embed="rId4"/>
          <a:srcRect/>
          <a:stretch>
            <a:fillRect/>
          </a:stretch>
        </p:blipFill>
        <p:spPr bwMode="auto">
          <a:xfrm>
            <a:off x="153927" y="2078019"/>
            <a:ext cx="2482884" cy="1971702"/>
          </a:xfrm>
          <a:prstGeom prst="rect">
            <a:avLst/>
          </a:prstGeo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81000" y="609600"/>
            <a:ext cx="8229600" cy="780288"/>
          </a:xfrm>
        </p:spPr>
        <p:txBody>
          <a:bodyPr/>
          <a:lstStyle/>
          <a:p>
            <a:pPr algn="ctr" eaLnBrk="1" fontAlgn="auto" hangingPunct="1">
              <a:spcAft>
                <a:spcPts val="0"/>
              </a:spcAft>
              <a:defRPr/>
            </a:pPr>
            <a:r>
              <a:rPr lang="en-US" sz="4000" b="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DECRYPTION PROCESS</a:t>
            </a:r>
            <a:endParaRPr lang="en-US" sz="4000" b="0"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457200" y="2590800"/>
            <a:ext cx="1905000" cy="1447800"/>
          </a:xfrm>
          <a:prstGeom prst="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6" name="Rectangle 5"/>
          <p:cNvSpPr/>
          <p:nvPr/>
        </p:nvSpPr>
        <p:spPr>
          <a:xfrm>
            <a:off x="3505200" y="2590800"/>
            <a:ext cx="1905000" cy="1447800"/>
          </a:xfrm>
          <a:prstGeom prst="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7" name="Rectangle 6"/>
          <p:cNvSpPr/>
          <p:nvPr/>
        </p:nvSpPr>
        <p:spPr>
          <a:xfrm>
            <a:off x="6629400" y="2590800"/>
            <a:ext cx="1905000" cy="1447800"/>
          </a:xfrm>
          <a:prstGeom prst="rect">
            <a:avLst/>
          </a:prstGeom>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8" name="TextBox 8"/>
          <p:cNvSpPr txBox="1">
            <a:spLocks noChangeArrowheads="1"/>
          </p:cNvSpPr>
          <p:nvPr/>
        </p:nvSpPr>
        <p:spPr bwMode="auto">
          <a:xfrm>
            <a:off x="609600" y="2743200"/>
            <a:ext cx="1676400" cy="1200150"/>
          </a:xfrm>
          <a:prstGeom prst="rect">
            <a:avLst/>
          </a:prstGeom>
          <a:noFill/>
          <a:ln w="9525">
            <a:noFill/>
            <a:miter lim="800000"/>
            <a:headEnd/>
            <a:tailEnd/>
          </a:ln>
        </p:spPr>
        <p:txBody>
          <a:bodyPr>
            <a:spAutoFit/>
          </a:bodyPr>
          <a:lstStyle/>
          <a:p>
            <a:pPr algn="ctr"/>
            <a:r>
              <a:rPr lang="en-US" sz="2400" dirty="0">
                <a:solidFill>
                  <a:srgbClr val="7030A0"/>
                </a:solidFill>
              </a:rPr>
              <a:t>Encrypted image</a:t>
            </a:r>
          </a:p>
          <a:p>
            <a:pPr algn="ctr"/>
            <a:r>
              <a:rPr lang="en-US" sz="2400" dirty="0">
                <a:solidFill>
                  <a:srgbClr val="7030A0"/>
                </a:solidFill>
              </a:rPr>
              <a:t>(</a:t>
            </a:r>
            <a:r>
              <a:rPr lang="en-US" sz="2400" dirty="0" err="1">
                <a:solidFill>
                  <a:srgbClr val="7030A0"/>
                </a:solidFill>
              </a:rPr>
              <a:t>mxn</a:t>
            </a:r>
            <a:r>
              <a:rPr lang="en-US" sz="2400" dirty="0">
                <a:solidFill>
                  <a:srgbClr val="7030A0"/>
                </a:solidFill>
              </a:rPr>
              <a:t>)</a:t>
            </a:r>
          </a:p>
        </p:txBody>
      </p:sp>
      <p:sp>
        <p:nvSpPr>
          <p:cNvPr id="9" name="TextBox 8"/>
          <p:cNvSpPr txBox="1">
            <a:spLocks noChangeArrowheads="1"/>
          </p:cNvSpPr>
          <p:nvPr/>
        </p:nvSpPr>
        <p:spPr bwMode="auto">
          <a:xfrm>
            <a:off x="6705600" y="2743200"/>
            <a:ext cx="1676400" cy="1200150"/>
          </a:xfrm>
          <a:prstGeom prst="rect">
            <a:avLst/>
          </a:prstGeom>
          <a:noFill/>
          <a:ln w="9525">
            <a:noFill/>
            <a:miter lim="800000"/>
            <a:headEnd/>
            <a:tailEnd/>
          </a:ln>
        </p:spPr>
        <p:txBody>
          <a:bodyPr>
            <a:spAutoFit/>
          </a:bodyPr>
          <a:lstStyle/>
          <a:p>
            <a:pPr algn="ctr"/>
            <a:r>
              <a:rPr lang="en-US" sz="2400" dirty="0">
                <a:solidFill>
                  <a:srgbClr val="7030A0"/>
                </a:solidFill>
              </a:rPr>
              <a:t>Decrypted image</a:t>
            </a:r>
          </a:p>
          <a:p>
            <a:pPr algn="ctr"/>
            <a:r>
              <a:rPr lang="en-US" sz="2400" dirty="0">
                <a:solidFill>
                  <a:srgbClr val="7030A0"/>
                </a:solidFill>
              </a:rPr>
              <a:t>(</a:t>
            </a:r>
            <a:r>
              <a:rPr lang="en-US" sz="2400" dirty="0" err="1">
                <a:solidFill>
                  <a:srgbClr val="7030A0"/>
                </a:solidFill>
              </a:rPr>
              <a:t>mxn</a:t>
            </a:r>
            <a:r>
              <a:rPr lang="en-US" sz="2400" dirty="0">
                <a:solidFill>
                  <a:srgbClr val="7030A0"/>
                </a:solidFill>
              </a:rPr>
              <a:t>)</a:t>
            </a:r>
          </a:p>
        </p:txBody>
      </p:sp>
      <p:sp>
        <p:nvSpPr>
          <p:cNvPr id="10" name="TextBox 7"/>
          <p:cNvSpPr txBox="1">
            <a:spLocks noChangeArrowheads="1"/>
          </p:cNvSpPr>
          <p:nvPr/>
        </p:nvSpPr>
        <p:spPr bwMode="auto">
          <a:xfrm>
            <a:off x="3657600" y="2667000"/>
            <a:ext cx="1600200" cy="1200329"/>
          </a:xfrm>
          <a:prstGeom prst="rect">
            <a:avLst/>
          </a:prstGeom>
          <a:noFill/>
          <a:ln w="9525">
            <a:noFill/>
            <a:miter lim="800000"/>
            <a:headEnd/>
            <a:tailEnd/>
          </a:ln>
        </p:spPr>
        <p:txBody>
          <a:bodyPr wrap="square">
            <a:spAutoFit/>
          </a:bodyPr>
          <a:lstStyle/>
          <a:p>
            <a:pPr algn="ctr"/>
            <a:r>
              <a:rPr lang="en-US" sz="2400" dirty="0">
                <a:solidFill>
                  <a:srgbClr val="7030A0"/>
                </a:solidFill>
              </a:rPr>
              <a:t>Carrier image</a:t>
            </a:r>
          </a:p>
          <a:p>
            <a:pPr algn="ctr"/>
            <a:r>
              <a:rPr lang="en-US" sz="2400" dirty="0">
                <a:solidFill>
                  <a:srgbClr val="7030A0"/>
                </a:solidFill>
              </a:rPr>
              <a:t>(</a:t>
            </a:r>
            <a:r>
              <a:rPr lang="en-US" sz="2400" dirty="0" err="1">
                <a:solidFill>
                  <a:srgbClr val="7030A0"/>
                </a:solidFill>
              </a:rPr>
              <a:t>mxn</a:t>
            </a:r>
            <a:r>
              <a:rPr lang="en-US" sz="2400" dirty="0">
                <a:solidFill>
                  <a:srgbClr val="7030A0"/>
                </a:solidFill>
              </a:rPr>
              <a:t>)</a:t>
            </a:r>
          </a:p>
        </p:txBody>
      </p:sp>
      <p:sp>
        <p:nvSpPr>
          <p:cNvPr id="14" name="Right Arrow 13"/>
          <p:cNvSpPr/>
          <p:nvPr/>
        </p:nvSpPr>
        <p:spPr>
          <a:xfrm>
            <a:off x="5562600" y="3124200"/>
            <a:ext cx="914400" cy="381000"/>
          </a:xfrm>
          <a:prstGeom prst="rightArrow">
            <a:avLst/>
          </a:prstGeom>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15" name="Right Arrow 14"/>
          <p:cNvSpPr/>
          <p:nvPr/>
        </p:nvSpPr>
        <p:spPr>
          <a:xfrm>
            <a:off x="2514600" y="3124200"/>
            <a:ext cx="914400" cy="381000"/>
          </a:xfrm>
          <a:prstGeom prst="rightArrow">
            <a:avLst/>
          </a:prstGeom>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Box 8"/>
          <p:cNvSpPr txBox="1">
            <a:spLocks noChangeArrowheads="1"/>
          </p:cNvSpPr>
          <p:nvPr/>
        </p:nvSpPr>
        <p:spPr bwMode="auto">
          <a:xfrm>
            <a:off x="3276600" y="4114800"/>
            <a:ext cx="2514600" cy="369888"/>
          </a:xfrm>
          <a:prstGeom prst="rect">
            <a:avLst/>
          </a:prstGeom>
          <a:noFill/>
          <a:ln w="9525">
            <a:noFill/>
            <a:miter lim="800000"/>
            <a:headEnd/>
            <a:tailEnd/>
          </a:ln>
        </p:spPr>
        <p:txBody>
          <a:bodyPr>
            <a:spAutoFit/>
          </a:bodyPr>
          <a:lstStyle/>
          <a:p>
            <a:pPr algn="ctr"/>
            <a:r>
              <a:rPr lang="en-US">
                <a:solidFill>
                  <a:srgbClr val="7030A0"/>
                </a:solidFill>
              </a:rPr>
              <a:t>CARRIER IMAGE</a:t>
            </a:r>
          </a:p>
        </p:txBody>
      </p:sp>
      <p:sp>
        <p:nvSpPr>
          <p:cNvPr id="18438" name="TextBox 9"/>
          <p:cNvSpPr txBox="1">
            <a:spLocks noChangeArrowheads="1"/>
          </p:cNvSpPr>
          <p:nvPr/>
        </p:nvSpPr>
        <p:spPr bwMode="auto">
          <a:xfrm>
            <a:off x="6553200" y="4114800"/>
            <a:ext cx="2438400" cy="369888"/>
          </a:xfrm>
          <a:prstGeom prst="rect">
            <a:avLst/>
          </a:prstGeom>
          <a:noFill/>
          <a:ln w="9525">
            <a:noFill/>
            <a:miter lim="800000"/>
            <a:headEnd/>
            <a:tailEnd/>
          </a:ln>
        </p:spPr>
        <p:txBody>
          <a:bodyPr>
            <a:spAutoFit/>
          </a:bodyPr>
          <a:lstStyle/>
          <a:p>
            <a:pPr algn="ctr"/>
            <a:r>
              <a:rPr lang="en-US" dirty="0" smtClean="0">
                <a:solidFill>
                  <a:srgbClr val="7030A0"/>
                </a:solidFill>
              </a:rPr>
              <a:t>DECRYPTED </a:t>
            </a:r>
            <a:r>
              <a:rPr lang="en-US" dirty="0">
                <a:solidFill>
                  <a:srgbClr val="7030A0"/>
                </a:solidFill>
              </a:rPr>
              <a:t>IMAGE</a:t>
            </a:r>
          </a:p>
        </p:txBody>
      </p:sp>
      <p:sp>
        <p:nvSpPr>
          <p:cNvPr id="9" name="Title 8"/>
          <p:cNvSpPr>
            <a:spLocks noGrp="1"/>
          </p:cNvSpPr>
          <p:nvPr>
            <p:ph type="title"/>
          </p:nvPr>
        </p:nvSpPr>
        <p:spPr>
          <a:xfrm>
            <a:off x="301752" y="457200"/>
            <a:ext cx="8686800" cy="1219200"/>
          </a:xfrm>
        </p:spPr>
        <p:txBody>
          <a:bodyPr>
            <a:normAutofit/>
          </a:bodyPr>
          <a:lstStyle/>
          <a:p>
            <a:pPr algn="ctr" eaLnBrk="1" fontAlgn="auto" hangingPunct="1">
              <a:spcAft>
                <a:spcPts val="0"/>
              </a:spcAft>
              <a:defRPr/>
            </a:pPr>
            <a:r>
              <a:rPr lang="en-US"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Implementation</a:t>
            </a:r>
            <a:endParaRPr lang="en-US"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Right Arrow 10"/>
          <p:cNvSpPr/>
          <p:nvPr/>
        </p:nvSpPr>
        <p:spPr>
          <a:xfrm>
            <a:off x="2667000" y="2895600"/>
            <a:ext cx="685800" cy="152400"/>
          </a:xfrm>
          <a:prstGeom prst="rightArrow">
            <a:avLst/>
          </a:prstGeom>
          <a:solidFill>
            <a:schemeClr val="bg1">
              <a:lumMod val="75000"/>
            </a:schemeClr>
          </a:solidFill>
          <a:ln>
            <a:solidFill>
              <a:schemeClr val="bg1">
                <a:lumMod val="5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a:off x="5867400" y="2895600"/>
            <a:ext cx="609600" cy="152400"/>
          </a:xfrm>
          <a:prstGeom prst="rightArrow">
            <a:avLst/>
          </a:prstGeom>
          <a:solidFill>
            <a:schemeClr val="bg1">
              <a:lumMod val="75000"/>
            </a:schemeClr>
          </a:solidFill>
          <a:ln>
            <a:solidFill>
              <a:schemeClr val="bg1">
                <a:lumMod val="5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9"/>
          <p:cNvSpPr txBox="1">
            <a:spLocks noChangeArrowheads="1"/>
          </p:cNvSpPr>
          <p:nvPr/>
        </p:nvSpPr>
        <p:spPr bwMode="auto">
          <a:xfrm>
            <a:off x="152400" y="4114800"/>
            <a:ext cx="2438400" cy="369888"/>
          </a:xfrm>
          <a:prstGeom prst="rect">
            <a:avLst/>
          </a:prstGeom>
          <a:noFill/>
          <a:ln w="9525">
            <a:noFill/>
            <a:miter lim="800000"/>
            <a:headEnd/>
            <a:tailEnd/>
          </a:ln>
        </p:spPr>
        <p:txBody>
          <a:bodyPr>
            <a:spAutoFit/>
          </a:bodyPr>
          <a:lstStyle/>
          <a:p>
            <a:pPr algn="ctr"/>
            <a:r>
              <a:rPr lang="en-US" dirty="0">
                <a:solidFill>
                  <a:srgbClr val="7030A0"/>
                </a:solidFill>
              </a:rPr>
              <a:t>ENCRYPTED IMAGE</a:t>
            </a:r>
          </a:p>
        </p:txBody>
      </p:sp>
      <p:pic>
        <p:nvPicPr>
          <p:cNvPr id="15" name="Picture 3" descr="C:\Documents and Settings\kiran\Desktop\KIRAN_M.TECH\CODE\lena.bmp"/>
          <p:cNvPicPr>
            <a:picLocks noChangeAspect="1" noChangeArrowheads="1"/>
          </p:cNvPicPr>
          <p:nvPr/>
        </p:nvPicPr>
        <p:blipFill>
          <a:blip r:embed="rId2"/>
          <a:srcRect/>
          <a:stretch>
            <a:fillRect/>
          </a:stretch>
        </p:blipFill>
        <p:spPr bwMode="auto">
          <a:xfrm>
            <a:off x="6543702" y="2004992"/>
            <a:ext cx="2482884" cy="2008215"/>
          </a:xfrm>
          <a:prstGeom prst="rect">
            <a:avLst/>
          </a:prstGeom>
          <a:noFill/>
        </p:spPr>
      </p:pic>
      <p:pic>
        <p:nvPicPr>
          <p:cNvPr id="17" name="Picture 2" descr="C:\Documents and Settings\kiran\Desktop\KIRAN_M.TECH\CODE\c.bmp"/>
          <p:cNvPicPr>
            <a:picLocks noChangeAspect="1" noChangeArrowheads="1"/>
          </p:cNvPicPr>
          <p:nvPr/>
        </p:nvPicPr>
        <p:blipFill>
          <a:blip r:embed="rId3"/>
          <a:srcRect/>
          <a:stretch>
            <a:fillRect/>
          </a:stretch>
        </p:blipFill>
        <p:spPr bwMode="auto">
          <a:xfrm>
            <a:off x="3367070" y="2041506"/>
            <a:ext cx="2446371" cy="2008215"/>
          </a:xfrm>
          <a:prstGeom prst="rect">
            <a:avLst/>
          </a:prstGeom>
          <a:noFill/>
        </p:spPr>
      </p:pic>
      <p:pic>
        <p:nvPicPr>
          <p:cNvPr id="18" name="Picture 2" descr="C:\Documents and Settings\kiran\Desktop\KIRAN_M.TECH\CODE\en_img.bmp"/>
          <p:cNvPicPr>
            <a:picLocks noChangeAspect="1" noChangeArrowheads="1"/>
          </p:cNvPicPr>
          <p:nvPr/>
        </p:nvPicPr>
        <p:blipFill>
          <a:blip r:embed="rId4"/>
          <a:srcRect/>
          <a:stretch>
            <a:fillRect/>
          </a:stretch>
        </p:blipFill>
        <p:spPr bwMode="auto">
          <a:xfrm>
            <a:off x="153927" y="2078019"/>
            <a:ext cx="2482884" cy="2008215"/>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Result and discussion </a:t>
            </a:r>
            <a:endParaRPr lang="en-US" sz="4000"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025" name="Rectangle 1"/>
          <p:cNvSpPr>
            <a:spLocks noChangeArrowheads="1"/>
          </p:cNvSpPr>
          <p:nvPr/>
        </p:nvSpPr>
        <p:spPr bwMode="auto">
          <a:xfrm>
            <a:off x="701622" y="1981200"/>
            <a:ext cx="7451778"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Wingdings" pitchFamily="2" charset="2"/>
              <a:buChar char="Ø"/>
              <a:tabLst>
                <a:tab pos="152400"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original image is effectively encrypted using 4 out of 8 code</a:t>
            </a:r>
            <a:endParaRPr lang="en-US" sz="2000" dirty="0" smtClean="0">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itchFamily="2" charset="2"/>
              <a:buChar char="Ø"/>
              <a:tabLst>
                <a:tab pos="152400"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strong password can be obtained by selecting  alphanumeric values such that their pixel values largely vary from one another. For example, “alizee1947”</a:t>
            </a:r>
            <a:endParaRPr lang="en-US" sz="2000" dirty="0" smtClean="0">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itchFamily="2" charset="2"/>
              <a:buChar char="Ø"/>
              <a:tabLst>
                <a:tab pos="152400"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original image from an encrypted image can be obtained only if the correct password is entered</a:t>
            </a:r>
            <a:endParaRPr lang="en-US" sz="2000" dirty="0" smtClean="0">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itchFamily="2" charset="2"/>
              <a:buChar char="Ø"/>
              <a:tabLst>
                <a:tab pos="152400"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If the password is wrong or even if only half the password is known the original image cannot be obtained</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4648" y="2209800"/>
            <a:ext cx="7302552" cy="2677656"/>
          </a:xfrm>
          <a:prstGeom prst="rect">
            <a:avLst/>
          </a:prstGeom>
        </p:spPr>
        <p:txBody>
          <a:bodyPr wrap="square">
            <a:spAutoFit/>
          </a:bodyPr>
          <a:lstStyle/>
          <a:p>
            <a:pPr algn="just">
              <a:buFont typeface="Courier New" pitchFamily="49" charset="0"/>
              <a:buChar char="o"/>
            </a:pPr>
            <a:r>
              <a:rPr lang="en-US" sz="2400" dirty="0" smtClean="0">
                <a:latin typeface="Times New Roman" pitchFamily="18" charset="0"/>
                <a:cs typeface="Times New Roman" pitchFamily="18" charset="0"/>
              </a:rPr>
              <a:t> A 4 out of 8 code is any code which can be easily generated and installed on a PC. </a:t>
            </a:r>
          </a:p>
          <a:p>
            <a:pPr algn="just"/>
            <a:endParaRPr lang="en-US" sz="2400" dirty="0" smtClean="0">
              <a:latin typeface="Times New Roman" pitchFamily="18" charset="0"/>
              <a:cs typeface="Times New Roman" pitchFamily="18" charset="0"/>
            </a:endParaRPr>
          </a:p>
          <a:p>
            <a:pPr algn="just">
              <a:buFont typeface="Courier New" pitchFamily="49" charset="0"/>
              <a:buChar char="o"/>
            </a:pPr>
            <a:r>
              <a:rPr lang="en-US" sz="2400" dirty="0" smtClean="0">
                <a:latin typeface="Times New Roman" pitchFamily="18" charset="0"/>
                <a:cs typeface="Times New Roman" pitchFamily="18" charset="0"/>
              </a:rPr>
              <a:t> The password used may be small enough so that an encrypter can easily remember it. </a:t>
            </a:r>
          </a:p>
          <a:p>
            <a:pPr algn="just">
              <a:buFont typeface="Courier New" pitchFamily="49" charset="0"/>
              <a:buChar char="o"/>
            </a:pP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
        <p:nvSpPr>
          <p:cNvPr id="4" name="Rectangle 3"/>
          <p:cNvSpPr/>
          <p:nvPr/>
        </p:nvSpPr>
        <p:spPr>
          <a:xfrm>
            <a:off x="838200" y="762000"/>
            <a:ext cx="7010400" cy="707886"/>
          </a:xfrm>
          <a:prstGeom prst="rect">
            <a:avLst/>
          </a:prstGeom>
        </p:spPr>
        <p:txBody>
          <a:bodyPr wrap="square">
            <a:spAutoFit/>
          </a:bodyPr>
          <a:lstStyle/>
          <a:p>
            <a:pPr algn="ctr"/>
            <a:r>
              <a:rPr lang="en-US" sz="400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ADVANTAGES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algn="ctr" eaLnBrk="1" fontAlgn="auto" hangingPunct="1">
              <a:spcAft>
                <a:spcPts val="0"/>
              </a:spcAft>
              <a:defRPr/>
            </a:pPr>
            <a:r>
              <a:rPr lang="en-US" sz="4000" b="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OUTLINE OF THE PRESENTATION</a:t>
            </a:r>
            <a:endParaRPr lang="en-US" sz="4000" b="0"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194" name="Rectangle 3"/>
          <p:cNvSpPr>
            <a:spLocks noGrp="1" noChangeArrowheads="1"/>
          </p:cNvSpPr>
          <p:nvPr>
            <p:ph sz="quarter" idx="1"/>
          </p:nvPr>
        </p:nvSpPr>
        <p:spPr>
          <a:xfrm>
            <a:off x="609600" y="1828800"/>
            <a:ext cx="8229600" cy="4525963"/>
          </a:xfrm>
        </p:spPr>
        <p:txBody>
          <a:bodyPr>
            <a:normAutofit fontScale="85000" lnSpcReduction="20000"/>
          </a:bodyPr>
          <a:lstStyle/>
          <a:p>
            <a:pPr marL="609600" indent="-609600" eaLnBrk="1" hangingPunct="1"/>
            <a:r>
              <a:rPr lang="en-US" dirty="0" smtClean="0">
                <a:latin typeface="Times New Roman" pitchFamily="18" charset="0"/>
                <a:cs typeface="Times New Roman" pitchFamily="18" charset="0"/>
              </a:rPr>
              <a:t>Introduction </a:t>
            </a:r>
          </a:p>
          <a:p>
            <a:pPr marL="609600" indent="-609600" eaLnBrk="1" hangingPunct="1"/>
            <a:r>
              <a:rPr lang="en-US" dirty="0" smtClean="0">
                <a:latin typeface="Times New Roman" pitchFamily="18" charset="0"/>
                <a:cs typeface="Times New Roman" pitchFamily="18" charset="0"/>
              </a:rPr>
              <a:t>4 out of 8 code</a:t>
            </a:r>
          </a:p>
          <a:p>
            <a:pPr marL="609600" indent="-609600" eaLnBrk="1" hangingPunct="1"/>
            <a:r>
              <a:rPr lang="en-US" dirty="0" smtClean="0">
                <a:latin typeface="Times New Roman" pitchFamily="18" charset="0"/>
                <a:cs typeface="Times New Roman" pitchFamily="18" charset="0"/>
              </a:rPr>
              <a:t>Generation of carrier image</a:t>
            </a:r>
          </a:p>
          <a:p>
            <a:pPr marL="609600" indent="-609600"/>
            <a:r>
              <a:rPr lang="en-US" dirty="0" smtClean="0">
                <a:latin typeface="Times New Roman" pitchFamily="18" charset="0"/>
                <a:cs typeface="Times New Roman" pitchFamily="18" charset="0"/>
              </a:rPr>
              <a:t>Encryption </a:t>
            </a:r>
          </a:p>
          <a:p>
            <a:pPr marL="609600" indent="-609600"/>
            <a:r>
              <a:rPr lang="en-US" dirty="0" smtClean="0">
                <a:latin typeface="Times New Roman" pitchFamily="18" charset="0"/>
                <a:cs typeface="Times New Roman" pitchFamily="18" charset="0"/>
              </a:rPr>
              <a:t>Decryption </a:t>
            </a:r>
          </a:p>
          <a:p>
            <a:pPr marL="609600" indent="-609600"/>
            <a:r>
              <a:rPr lang="en-US" dirty="0" smtClean="0">
                <a:latin typeface="Times New Roman" pitchFamily="18" charset="0"/>
                <a:cs typeface="Times New Roman" pitchFamily="18" charset="0"/>
              </a:rPr>
              <a:t>Guide </a:t>
            </a:r>
          </a:p>
          <a:p>
            <a:pPr marL="609600" indent="-609600"/>
            <a:r>
              <a:rPr lang="en-US" dirty="0" smtClean="0">
                <a:latin typeface="Times New Roman" pitchFamily="18" charset="0"/>
                <a:cs typeface="Times New Roman" pitchFamily="18" charset="0"/>
              </a:rPr>
              <a:t>Advantages </a:t>
            </a:r>
          </a:p>
          <a:p>
            <a:pPr marL="609600" indent="-609600" eaLnBrk="1" hangingPunct="1"/>
            <a:r>
              <a:rPr lang="en-US" dirty="0" smtClean="0">
                <a:latin typeface="Times New Roman" pitchFamily="18" charset="0"/>
                <a:cs typeface="Times New Roman" pitchFamily="18" charset="0"/>
              </a:rPr>
              <a:t>Applications </a:t>
            </a:r>
          </a:p>
          <a:p>
            <a:pPr marL="609600" indent="-609600" eaLnBrk="1" hangingPunct="1"/>
            <a:r>
              <a:rPr lang="en-US" dirty="0" smtClean="0">
                <a:latin typeface="Times New Roman" pitchFamily="18" charset="0"/>
                <a:cs typeface="Times New Roman" pitchFamily="18" charset="0"/>
              </a:rPr>
              <a:t>Conclusion  </a:t>
            </a:r>
          </a:p>
          <a:p>
            <a:pPr marL="609600" indent="-609600" eaLnBrk="1" hangingPunct="1"/>
            <a:r>
              <a:rPr lang="en-US" dirty="0" smtClean="0">
                <a:latin typeface="Times New Roman" pitchFamily="18" charset="0"/>
                <a:cs typeface="Times New Roman" pitchFamily="18" charset="0"/>
              </a:rPr>
              <a:t>Future work</a:t>
            </a:r>
          </a:p>
          <a:p>
            <a:pPr marL="609600" indent="-609600" eaLnBrk="1" hangingPunct="1">
              <a:buFontTx/>
              <a:buNone/>
            </a:pPr>
            <a:endParaRPr 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oAutofit/>
          </a:bodyPr>
          <a:lstStyle/>
          <a:p>
            <a:pPr algn="ctr" eaLnBrk="1" fontAlgn="auto" hangingPunct="1">
              <a:spcAft>
                <a:spcPts val="0"/>
              </a:spcAft>
              <a:defRPr/>
            </a:pPr>
            <a:r>
              <a:rPr lang="en-US" sz="4000" b="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APPLICATIONS</a:t>
            </a:r>
            <a:endParaRPr lang="en-US" sz="4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482" name="Rectangle 3"/>
          <p:cNvSpPr>
            <a:spLocks noGrp="1" noChangeArrowheads="1"/>
          </p:cNvSpPr>
          <p:nvPr>
            <p:ph sz="quarter" idx="1"/>
          </p:nvPr>
        </p:nvSpPr>
        <p:spPr>
          <a:xfrm>
            <a:off x="1285830" y="1981200"/>
            <a:ext cx="6864444" cy="4114800"/>
          </a:xfrm>
        </p:spPr>
        <p:txBody>
          <a:bodyPr/>
          <a:lstStyle/>
          <a:p>
            <a:pPr eaLnBrk="1" hangingPunct="1"/>
            <a:r>
              <a:rPr lang="en-US" dirty="0" smtClean="0">
                <a:latin typeface="Times New Roman" pitchFamily="18" charset="0"/>
                <a:cs typeface="Times New Roman" pitchFamily="18" charset="0"/>
              </a:rPr>
              <a:t>Secure communication</a:t>
            </a:r>
          </a:p>
          <a:p>
            <a:pPr eaLnBrk="1" hangingPunct="1"/>
            <a:r>
              <a:rPr lang="en-US" dirty="0" smtClean="0">
                <a:latin typeface="Times New Roman" pitchFamily="18" charset="0"/>
                <a:cs typeface="Times New Roman" pitchFamily="18" charset="0"/>
              </a:rPr>
              <a:t>Secret  sharing</a:t>
            </a:r>
          </a:p>
          <a:p>
            <a:pPr eaLnBrk="1" hangingPunct="1"/>
            <a:r>
              <a:rPr lang="en-US" dirty="0" smtClean="0">
                <a:latin typeface="Times New Roman" pitchFamily="18" charset="0"/>
                <a:cs typeface="Times New Roman" pitchFamily="18" charset="0"/>
              </a:rPr>
              <a:t>Secure electronic mail </a:t>
            </a:r>
          </a:p>
          <a:p>
            <a:pPr eaLnBrk="1" hangingPunct="1"/>
            <a:r>
              <a:rPr lang="en-US" dirty="0" smtClean="0">
                <a:latin typeface="Times New Roman" pitchFamily="18" charset="0"/>
                <a:cs typeface="Times New Roman" pitchFamily="18" charset="0"/>
              </a:rPr>
              <a:t>Secure computer access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calcmode="lin" valueType="num">
                                      <p:cBhvr additive="base">
                                        <p:cTn id="7" dur="500" fill="hold"/>
                                        <p:tgtEl>
                                          <p:spTgt spid="204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1000"/>
                                  </p:stCondLst>
                                  <p:childTnLst>
                                    <p:set>
                                      <p:cBhvr>
                                        <p:cTn id="11" dur="1" fill="hold">
                                          <p:stCondLst>
                                            <p:cond delay="0"/>
                                          </p:stCondLst>
                                        </p:cTn>
                                        <p:tgtEl>
                                          <p:spTgt spid="20482">
                                            <p:txEl>
                                              <p:pRg st="1" end="1"/>
                                            </p:txEl>
                                          </p:spTgt>
                                        </p:tgtEl>
                                        <p:attrNameLst>
                                          <p:attrName>style.visibility</p:attrName>
                                        </p:attrNameLst>
                                      </p:cBhvr>
                                      <p:to>
                                        <p:strVal val="visible"/>
                                      </p:to>
                                    </p:set>
                                    <p:anim calcmode="lin" valueType="num">
                                      <p:cBhvr additive="base">
                                        <p:cTn id="12" dur="500" fill="hold"/>
                                        <p:tgtEl>
                                          <p:spTgt spid="2048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482">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1000"/>
                                  </p:stCondLst>
                                  <p:childTnLst>
                                    <p:set>
                                      <p:cBhvr>
                                        <p:cTn id="16" dur="1" fill="hold">
                                          <p:stCondLst>
                                            <p:cond delay="0"/>
                                          </p:stCondLst>
                                        </p:cTn>
                                        <p:tgtEl>
                                          <p:spTgt spid="20482">
                                            <p:txEl>
                                              <p:pRg st="2" end="2"/>
                                            </p:txEl>
                                          </p:spTgt>
                                        </p:tgtEl>
                                        <p:attrNameLst>
                                          <p:attrName>style.visibility</p:attrName>
                                        </p:attrNameLst>
                                      </p:cBhvr>
                                      <p:to>
                                        <p:strVal val="visible"/>
                                      </p:to>
                                    </p:set>
                                    <p:anim calcmode="lin" valueType="num">
                                      <p:cBhvr additive="base">
                                        <p:cTn id="17" dur="500" fill="hold"/>
                                        <p:tgtEl>
                                          <p:spTgt spid="2048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482">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2" presetClass="entr" presetSubtype="8" fill="hold" nodeType="afterEffect">
                                  <p:stCondLst>
                                    <p:cond delay="1000"/>
                                  </p:stCondLst>
                                  <p:childTnLst>
                                    <p:set>
                                      <p:cBhvr>
                                        <p:cTn id="21" dur="1" fill="hold">
                                          <p:stCondLst>
                                            <p:cond delay="0"/>
                                          </p:stCondLst>
                                        </p:cTn>
                                        <p:tgtEl>
                                          <p:spTgt spid="20482">
                                            <p:txEl>
                                              <p:pRg st="3" end="3"/>
                                            </p:txEl>
                                          </p:spTgt>
                                        </p:tgtEl>
                                        <p:attrNameLst>
                                          <p:attrName>style.visibility</p:attrName>
                                        </p:attrNameLst>
                                      </p:cBhvr>
                                      <p:to>
                                        <p:strVal val="visible"/>
                                      </p:to>
                                    </p:set>
                                    <p:anim calcmode="lin" valueType="num">
                                      <p:cBhvr additive="base">
                                        <p:cTn id="22" dur="500" fill="hold"/>
                                        <p:tgtEl>
                                          <p:spTgt spid="20482">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48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CONCLUSION</a:t>
            </a:r>
            <a:endParaRPr lang="en-US" sz="4000"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665110" y="1981200"/>
            <a:ext cx="7793090" cy="4114800"/>
          </a:xfrm>
        </p:spPr>
        <p:txBody>
          <a:bodyPr/>
          <a:lstStyle/>
          <a:p>
            <a:pPr algn="just">
              <a:buNone/>
            </a:pPr>
            <a:r>
              <a:rPr lang="en-US" dirty="0" smtClean="0"/>
              <a:t>   		</a:t>
            </a:r>
            <a:r>
              <a:rPr lang="en-US" sz="2800" dirty="0" smtClean="0">
                <a:latin typeface="Times New Roman" pitchFamily="18" charset="0"/>
                <a:cs typeface="Times New Roman" pitchFamily="18" charset="0"/>
              </a:rPr>
              <a:t>A new method for encrypting a grayscale image is developed using 4 out of 8 code with the help of matlab which is more efficient with less or no complexity.</a:t>
            </a:r>
            <a:endParaRPr lang="en-US" sz="28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FUTURE WORK</a:t>
            </a:r>
            <a:endParaRPr lang="en-US"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446030" y="2297097"/>
            <a:ext cx="7777269" cy="2819400"/>
          </a:xfrm>
        </p:spPr>
        <p:txBody>
          <a:bodyPr/>
          <a:lstStyle/>
          <a:p>
            <a:pPr algn="just">
              <a:buNone/>
            </a:pPr>
            <a:r>
              <a:rPr lang="en-US" dirty="0" smtClean="0"/>
              <a:t> 		</a:t>
            </a:r>
            <a:r>
              <a:rPr lang="en-US" sz="2800" dirty="0" smtClean="0">
                <a:latin typeface="Times New Roman" pitchFamily="18" charset="0"/>
                <a:cs typeface="Times New Roman" pitchFamily="18" charset="0"/>
              </a:rPr>
              <a:t>Extension of this work could be the encryption of the color image with the gray scale carrier image and also we can implement the colour carrier image for encrypting the colour image. </a:t>
            </a:r>
          </a:p>
          <a:p>
            <a:pPr>
              <a:buNone/>
            </a:pP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60500" y="2514600"/>
            <a:ext cx="5402300" cy="923330"/>
          </a:xfrm>
          <a:prstGeom prst="rect">
            <a:avLst/>
          </a:prstGeom>
          <a:noFill/>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54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defRPr/>
            </a:pPr>
            <a:r>
              <a:rPr lang="en-US" sz="4000" b="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INTRODUCTION</a:t>
            </a:r>
            <a:r>
              <a:rPr lang="en-US" sz="4000" dirty="0" smtClean="0">
                <a:latin typeface="Times New Roman" pitchFamily="18" charset="0"/>
                <a:cs typeface="Times New Roman" pitchFamily="18" charset="0"/>
              </a:rPr>
              <a:t> </a:t>
            </a:r>
            <a:endParaRPr lang="en-US" sz="4000" dirty="0">
              <a:latin typeface="Times New Roman" pitchFamily="18" charset="0"/>
              <a:cs typeface="Times New Roman" pitchFamily="18" charset="0"/>
            </a:endParaRPr>
          </a:p>
        </p:txBody>
      </p:sp>
      <p:sp>
        <p:nvSpPr>
          <p:cNvPr id="9218" name="Content Placeholder 1"/>
          <p:cNvSpPr>
            <a:spLocks noGrp="1"/>
          </p:cNvSpPr>
          <p:nvPr>
            <p:ph sz="quarter" idx="1"/>
          </p:nvPr>
        </p:nvSpPr>
        <p:spPr/>
        <p:txBody>
          <a:bodyPr/>
          <a:lstStyle/>
          <a:p>
            <a:r>
              <a:rPr lang="en-US" sz="3000" dirty="0" smtClean="0">
                <a:latin typeface="Times New Roman" pitchFamily="18" charset="0"/>
                <a:cs typeface="Times New Roman" pitchFamily="18" charset="0"/>
              </a:rPr>
              <a:t>Image processing</a:t>
            </a:r>
          </a:p>
          <a:p>
            <a:r>
              <a:rPr lang="en-US" sz="3000" dirty="0" smtClean="0">
                <a:latin typeface="Times New Roman" pitchFamily="18" charset="0"/>
                <a:cs typeface="Times New Roman" pitchFamily="18" charset="0"/>
              </a:rPr>
              <a:t>Encryption </a:t>
            </a:r>
          </a:p>
          <a:p>
            <a:r>
              <a:rPr lang="en-US" sz="3000" dirty="0" smtClean="0">
                <a:latin typeface="Times New Roman" pitchFamily="18" charset="0"/>
                <a:cs typeface="Times New Roman" pitchFamily="18" charset="0"/>
              </a:rPr>
              <a:t>Types of encryption</a:t>
            </a:r>
          </a:p>
          <a:p>
            <a:pPr>
              <a:buFont typeface="Wingdings 3" pitchFamily="18" charset="2"/>
              <a:buNone/>
            </a:pPr>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04800" y="381000"/>
            <a:ext cx="8153400" cy="533400"/>
          </a:xfrm>
        </p:spPr>
        <p:txBody>
          <a:bodyPr>
            <a:noAutofit/>
          </a:bodyPr>
          <a:lstStyle/>
          <a:p>
            <a:pPr>
              <a:defRPr/>
            </a:pPr>
            <a:r>
              <a:rPr lang="en-US" sz="400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Image processing</a:t>
            </a:r>
            <a:endParaRPr lang="en-US" sz="4000"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244" name="Content Placeholder 6" descr="fip01.gif"/>
          <p:cNvPicPr>
            <a:picLocks noGrp="1" noChangeAspect="1"/>
          </p:cNvPicPr>
          <p:nvPr>
            <p:ph sz="quarter" idx="1"/>
          </p:nvPr>
        </p:nvPicPr>
        <p:blipFill>
          <a:blip r:embed="rId2"/>
          <a:stretch>
            <a:fillRect/>
          </a:stretch>
        </p:blipFill>
        <p:spPr>
          <a:xfrm>
            <a:off x="2819376" y="3319460"/>
            <a:ext cx="4016430" cy="2519397"/>
          </a:xfrm>
        </p:spPr>
      </p:pic>
      <p:sp>
        <p:nvSpPr>
          <p:cNvPr id="6" name="Rectangle 5"/>
          <p:cNvSpPr/>
          <p:nvPr/>
        </p:nvSpPr>
        <p:spPr>
          <a:xfrm>
            <a:off x="774648" y="1274733"/>
            <a:ext cx="7315200" cy="2308324"/>
          </a:xfrm>
          <a:prstGeom prst="rect">
            <a:avLst/>
          </a:prstGeom>
        </p:spPr>
        <p:txBody>
          <a:bodyPr wrap="square">
            <a:spAutoFit/>
          </a:bodyPr>
          <a:lstStyle/>
          <a:p>
            <a:pPr algn="just">
              <a:buFont typeface="Arial" pitchFamily="34" charset="0"/>
              <a:buChar char="•"/>
            </a:pPr>
            <a:r>
              <a:rPr lang="en-US" dirty="0" smtClean="0">
                <a:latin typeface="Times New Roman" pitchFamily="18" charset="0"/>
                <a:cs typeface="Times New Roman" pitchFamily="18" charset="0"/>
              </a:rPr>
              <a:t>  Two dimensional function f( x, y), </a:t>
            </a:r>
          </a:p>
          <a:p>
            <a:pPr algn="just">
              <a:buFont typeface="Arial" pitchFamily="34" charset="0"/>
              <a:buChar char="•"/>
            </a:pPr>
            <a:r>
              <a:rPr lang="en-US" dirty="0" smtClean="0">
                <a:latin typeface="Times New Roman" pitchFamily="18" charset="0"/>
                <a:cs typeface="Times New Roman" pitchFamily="18" charset="0"/>
              </a:rPr>
              <a:t>  x &amp; y are spatial co-ordinates </a:t>
            </a:r>
          </a:p>
          <a:p>
            <a:pPr algn="just">
              <a:buFont typeface="Arial" pitchFamily="34" charset="0"/>
              <a:buChar char="•"/>
            </a:pPr>
            <a:r>
              <a:rPr lang="en-US" dirty="0" smtClean="0">
                <a:latin typeface="Times New Roman" pitchFamily="18" charset="0"/>
                <a:cs typeface="Times New Roman" pitchFamily="18" charset="0"/>
              </a:rPr>
              <a:t>  The amplitude of f is called the intensity or gray level</a:t>
            </a:r>
          </a:p>
          <a:p>
            <a:pPr algn="just">
              <a:buFont typeface="Arial" pitchFamily="34" charset="0"/>
              <a:buChar char="•"/>
            </a:pPr>
            <a:r>
              <a:rPr lang="en-US" dirty="0" smtClean="0">
                <a:latin typeface="Times New Roman" pitchFamily="18" charset="0"/>
                <a:cs typeface="Times New Roman" pitchFamily="18" charset="0"/>
              </a:rPr>
              <a:t>  When x, y and f are all finite, discrete quantities; a     digital image</a:t>
            </a:r>
          </a:p>
          <a:p>
            <a:pPr algn="just">
              <a:buFont typeface="Arial" pitchFamily="34" charset="0"/>
              <a:buChar char="•"/>
            </a:pPr>
            <a:r>
              <a:rPr lang="en-US" dirty="0" smtClean="0">
                <a:latin typeface="Times New Roman" pitchFamily="18" charset="0"/>
                <a:cs typeface="Times New Roman" pitchFamily="18" charset="0"/>
              </a:rPr>
              <a:t>  Pixel</a:t>
            </a:r>
            <a:endParaRPr 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sz="quarter" idx="1"/>
          </p:nvPr>
        </p:nvSpPr>
        <p:spPr>
          <a:xfrm>
            <a:off x="381000" y="762000"/>
            <a:ext cx="7848600" cy="549246"/>
          </a:xfrm>
          <a:effectLst>
            <a:outerShdw dist="35921" dir="2700000" algn="ctr" rotWithShape="0">
              <a:schemeClr val="bg2">
                <a:alpha val="50000"/>
              </a:schemeClr>
            </a:outerShdw>
          </a:effectLst>
        </p:spPr>
        <p:txBody>
          <a:bodyPr>
            <a:normAutofit/>
          </a:bodyPr>
          <a:lstStyle/>
          <a:p>
            <a:pPr marL="609600" indent="-609600" eaLnBrk="1" fontAlgn="auto" hangingPunct="1">
              <a:lnSpc>
                <a:spcPct val="80000"/>
              </a:lnSpc>
              <a:spcAft>
                <a:spcPts val="0"/>
              </a:spcAft>
              <a:buFont typeface="Wingdings" pitchFamily="2" charset="2"/>
              <a:buChar char="q"/>
              <a:defRPr/>
            </a:pPr>
            <a:endParaRPr lang="en-US" sz="2400" dirty="0"/>
          </a:p>
          <a:p>
            <a:pPr marL="609600" indent="-609600" eaLnBrk="1" fontAlgn="auto" hangingPunct="1">
              <a:lnSpc>
                <a:spcPct val="80000"/>
              </a:lnSpc>
              <a:spcAft>
                <a:spcPts val="0"/>
              </a:spcAft>
              <a:buFont typeface="Wingdings" pitchFamily="2" charset="2"/>
              <a:buChar char="q"/>
              <a:defRPr/>
            </a:pPr>
            <a:endParaRPr lang="en-US" sz="2400" dirty="0"/>
          </a:p>
          <a:p>
            <a:pPr marL="609600" indent="-609600" eaLnBrk="1" fontAlgn="auto" hangingPunct="1">
              <a:lnSpc>
                <a:spcPct val="80000"/>
              </a:lnSpc>
              <a:spcAft>
                <a:spcPts val="0"/>
              </a:spcAft>
              <a:buFont typeface="Wingdings" pitchFamily="2" charset="2"/>
              <a:buChar char="q"/>
              <a:defRPr/>
            </a:pPr>
            <a:endParaRPr lang="en-US" sz="2400" dirty="0"/>
          </a:p>
          <a:p>
            <a:pPr marL="609600" indent="-609600" eaLnBrk="1" fontAlgn="auto" hangingPunct="1">
              <a:lnSpc>
                <a:spcPct val="80000"/>
              </a:lnSpc>
              <a:spcAft>
                <a:spcPts val="0"/>
              </a:spcAft>
              <a:buFont typeface="Wingdings" pitchFamily="2" charset="2"/>
              <a:buChar char="q"/>
              <a:defRPr/>
            </a:pPr>
            <a:endParaRPr lang="en-US" sz="2400" dirty="0"/>
          </a:p>
          <a:p>
            <a:pPr marL="609600" indent="-609600" eaLnBrk="1" fontAlgn="auto" hangingPunct="1">
              <a:lnSpc>
                <a:spcPct val="80000"/>
              </a:lnSpc>
              <a:spcAft>
                <a:spcPts val="0"/>
              </a:spcAft>
              <a:buFont typeface="Wingdings" pitchFamily="2" charset="2"/>
              <a:buNone/>
              <a:defRPr/>
            </a:pPr>
            <a:endParaRPr lang="en-US" sz="2400" dirty="0"/>
          </a:p>
          <a:p>
            <a:pPr marL="609600" indent="-609600" eaLnBrk="1" fontAlgn="auto" hangingPunct="1">
              <a:lnSpc>
                <a:spcPct val="80000"/>
              </a:lnSpc>
              <a:spcAft>
                <a:spcPts val="0"/>
              </a:spcAft>
              <a:buFont typeface="Wingdings" pitchFamily="2" charset="2"/>
              <a:buChar char="q"/>
              <a:defRPr/>
            </a:pPr>
            <a:endParaRPr lang="en-US" sz="2400" dirty="0"/>
          </a:p>
        </p:txBody>
      </p:sp>
      <p:sp>
        <p:nvSpPr>
          <p:cNvPr id="9" name="Rectangle 8"/>
          <p:cNvSpPr/>
          <p:nvPr/>
        </p:nvSpPr>
        <p:spPr>
          <a:xfrm>
            <a:off x="774648" y="1128681"/>
            <a:ext cx="7302600" cy="4524315"/>
          </a:xfrm>
          <a:prstGeom prst="rect">
            <a:avLst/>
          </a:prstGeom>
        </p:spPr>
        <p:txBody>
          <a:bodyPr wrap="square">
            <a:spAutoFit/>
          </a:bodyPr>
          <a:lstStyle/>
          <a:p>
            <a:pPr marL="609600" indent="-609600" eaLnBrk="1" fontAlgn="auto" hangingPunct="1">
              <a:spcAft>
                <a:spcPts val="0"/>
              </a:spcAft>
              <a:buFont typeface="Wingdings" pitchFamily="2" charset="2"/>
              <a:buChar char="q"/>
              <a:defRPr/>
            </a:pPr>
            <a:r>
              <a:rPr lang="en-US" sz="3200"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Encryption :</a:t>
            </a:r>
          </a:p>
          <a:p>
            <a:pPr marL="609600" indent="-609600" eaLnBrk="1" fontAlgn="auto" hangingPunct="1">
              <a:spcAft>
                <a:spcPts val="0"/>
              </a:spcAft>
              <a:buFont typeface="Wingdings" pitchFamily="2" charset="2"/>
              <a:buNone/>
              <a:defRP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translation </a:t>
            </a:r>
            <a:r>
              <a:rPr lang="en-US" dirty="0">
                <a:latin typeface="Times New Roman" pitchFamily="18" charset="0"/>
                <a:cs typeface="Times New Roman" pitchFamily="18" charset="0"/>
              </a:rPr>
              <a:t>of data into a secret code.</a:t>
            </a:r>
          </a:p>
          <a:p>
            <a:pPr marL="609600" indent="-609600" eaLnBrk="1" fontAlgn="auto" hangingPunct="1">
              <a:spcAft>
                <a:spcPts val="0"/>
              </a:spcAft>
              <a:buFont typeface="Wingdings" pitchFamily="2" charset="2"/>
              <a:buNone/>
              <a:defRPr/>
            </a:pPr>
            <a:endParaRPr lang="en-US" dirty="0">
              <a:latin typeface="Times New Roman" pitchFamily="18" charset="0"/>
              <a:cs typeface="Times New Roman" pitchFamily="18" charset="0"/>
            </a:endParaRPr>
          </a:p>
          <a:p>
            <a:pPr marL="609600" indent="-609600" eaLnBrk="1" fontAlgn="auto" hangingPunct="1">
              <a:spcAft>
                <a:spcPts val="0"/>
              </a:spcAft>
              <a:buFont typeface="Wingdings" pitchFamily="2" charset="2"/>
              <a:buChar char="q"/>
              <a:defRPr/>
            </a:pPr>
            <a:r>
              <a:rPr lang="en-US" sz="3200"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Types of Encryption :</a:t>
            </a:r>
          </a:p>
          <a:p>
            <a:pPr marL="609600" indent="-609600" algn="just" eaLnBrk="1" fontAlgn="auto" hangingPunct="1">
              <a:spcAft>
                <a:spcPts val="0"/>
              </a:spcAft>
              <a:defRPr/>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Symmetric </a:t>
            </a:r>
            <a:r>
              <a:rPr lang="en-US" sz="2800" dirty="0">
                <a:latin typeface="Times New Roman" pitchFamily="18" charset="0"/>
                <a:cs typeface="Times New Roman" pitchFamily="18" charset="0"/>
              </a:rPr>
              <a:t>encryption :</a:t>
            </a:r>
          </a:p>
          <a:p>
            <a:pPr marL="609600" indent="-609600" algn="just" eaLnBrk="1" fontAlgn="auto" hangingPunct="1">
              <a:spcAft>
                <a:spcPts val="0"/>
              </a:spcAft>
              <a:buFont typeface="Wingdings" pitchFamily="2" charset="2"/>
              <a:buNone/>
              <a:defRP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uses </a:t>
            </a:r>
            <a:r>
              <a:rPr lang="en-US" dirty="0">
                <a:latin typeface="Times New Roman" pitchFamily="18" charset="0"/>
                <a:cs typeface="Times New Roman" pitchFamily="18" charset="0"/>
              </a:rPr>
              <a:t>a single key to encrypt and </a:t>
            </a:r>
            <a:r>
              <a:rPr lang="en-US" dirty="0" smtClean="0">
                <a:latin typeface="Times New Roman" pitchFamily="18" charset="0"/>
                <a:cs typeface="Times New Roman" pitchFamily="18" charset="0"/>
              </a:rPr>
              <a:t>			decrypt </a:t>
            </a: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message</a:t>
            </a:r>
            <a:r>
              <a:rPr lang="en-US" dirty="0">
                <a:latin typeface="Times New Roman" pitchFamily="18" charset="0"/>
                <a:cs typeface="Times New Roman" pitchFamily="18" charset="0"/>
              </a:rPr>
              <a:t>. </a:t>
            </a:r>
          </a:p>
          <a:p>
            <a:pPr marL="609600" indent="-609600" eaLnBrk="1" fontAlgn="auto" hangingPunct="1">
              <a:spcAft>
                <a:spcPts val="0"/>
              </a:spcAft>
              <a:buFont typeface="Wingdings" pitchFamily="2" charset="2"/>
              <a:buNone/>
              <a:defRPr/>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Asymmetric </a:t>
            </a:r>
            <a:r>
              <a:rPr lang="en-US" sz="2800" dirty="0">
                <a:latin typeface="Times New Roman" pitchFamily="18" charset="0"/>
                <a:cs typeface="Times New Roman" pitchFamily="18" charset="0"/>
              </a:rPr>
              <a:t>encryption :</a:t>
            </a:r>
          </a:p>
          <a:p>
            <a:pPr marL="609600" indent="-609600" algn="just" eaLnBrk="1" fontAlgn="auto" hangingPunct="1">
              <a:spcAft>
                <a:spcPts val="0"/>
              </a:spcAft>
              <a:buFont typeface="Wingdings" pitchFamily="2" charset="2"/>
              <a:buNone/>
              <a:defRPr/>
            </a:pPr>
            <a:r>
              <a:rPr lang="en-US" dirty="0">
                <a:latin typeface="Times New Roman" pitchFamily="18" charset="0"/>
                <a:cs typeface="Times New Roman" pitchFamily="18" charset="0"/>
              </a:rPr>
              <a:t>                  	uses two different keys - a public key </a:t>
            </a:r>
            <a:r>
              <a:rPr lang="en-US" dirty="0" smtClean="0">
                <a:latin typeface="Times New Roman" pitchFamily="18" charset="0"/>
                <a:cs typeface="Times New Roman" pitchFamily="18" charset="0"/>
              </a:rPr>
              <a:t>		to encrypt </a:t>
            </a:r>
            <a:r>
              <a:rPr lang="en-US" dirty="0">
                <a:latin typeface="Times New Roman" pitchFamily="18" charset="0"/>
                <a:cs typeface="Times New Roman" pitchFamily="18" charset="0"/>
              </a:rPr>
              <a:t>the message, and a private </a:t>
            </a:r>
            <a:r>
              <a:rPr lang="en-US" dirty="0" smtClean="0">
                <a:latin typeface="Times New Roman" pitchFamily="18" charset="0"/>
                <a:cs typeface="Times New Roman" pitchFamily="18" charset="0"/>
              </a:rPr>
              <a:t>		key </a:t>
            </a:r>
            <a:r>
              <a:rPr lang="en-US" dirty="0">
                <a:latin typeface="Times New Roman" pitchFamily="18" charset="0"/>
                <a:cs typeface="Times New Roman" pitchFamily="18" charset="0"/>
              </a:rPr>
              <a:t>to decrypt </a:t>
            </a:r>
            <a:r>
              <a:rPr lang="en-US" dirty="0" smtClean="0">
                <a:latin typeface="Times New Roman" pitchFamily="18" charset="0"/>
                <a:cs typeface="Times New Roman" pitchFamily="18" charset="0"/>
              </a:rPr>
              <a:t>it</a:t>
            </a:r>
            <a:r>
              <a:rPr lang="en-US" dirty="0">
                <a:latin typeface="Times New Roman" pitchFamily="18"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eaLnBrk="1" fontAlgn="auto" hangingPunct="1">
              <a:spcAft>
                <a:spcPts val="0"/>
              </a:spcAft>
              <a:defRPr/>
            </a:pPr>
            <a:r>
              <a:rPr lang="en-US" sz="4000" b="0"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Symmetric encryption</a:t>
            </a:r>
          </a:p>
        </p:txBody>
      </p:sp>
      <p:pic>
        <p:nvPicPr>
          <p:cNvPr id="12292" name="Content Placeholder 5" descr="Picture1.png"/>
          <p:cNvPicPr>
            <a:picLocks noGrp="1" noChangeAspect="1"/>
          </p:cNvPicPr>
          <p:nvPr>
            <p:ph sz="quarter" idx="1"/>
          </p:nvPr>
        </p:nvPicPr>
        <p:blipFill>
          <a:blip r:embed="rId2"/>
          <a:stretch>
            <a:fillRect/>
          </a:stretch>
        </p:blipFill>
        <p:spPr>
          <a:xfrm>
            <a:off x="1139778" y="2114532"/>
            <a:ext cx="7156548" cy="3505248"/>
          </a:xfr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pPr algn="ctr" eaLnBrk="1" fontAlgn="auto" hangingPunct="1">
              <a:spcAft>
                <a:spcPts val="0"/>
              </a:spcAft>
              <a:defRPr/>
            </a:pPr>
            <a:r>
              <a:rPr lang="en-US" sz="4000" b="0" u="sng" dirty="0" smtClean="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4 OUT OF 8 CODE</a:t>
            </a:r>
            <a:endParaRPr lang="en-US" sz="4000" b="0" u="sng"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4338" name="Rectangle 3"/>
          <p:cNvSpPr>
            <a:spLocks noGrp="1" noChangeArrowheads="1"/>
          </p:cNvSpPr>
          <p:nvPr>
            <p:ph sz="quarter" idx="1"/>
          </p:nvPr>
        </p:nvSpPr>
        <p:spPr/>
        <p:txBody>
          <a:bodyPr/>
          <a:lstStyle/>
          <a:p>
            <a:pPr algn="just" eaLnBrk="1" hangingPunct="1">
              <a:lnSpc>
                <a:spcPct val="150000"/>
              </a:lnSpc>
              <a:buFont typeface="Wingdings" pitchFamily="2" charset="2"/>
              <a:buChar char="Ø"/>
            </a:pPr>
            <a:r>
              <a:rPr lang="en-US" sz="2400" dirty="0" smtClean="0"/>
              <a:t>A 4 out of 8 code is a byte consisting of equal number of ones and zeroes, provided this byte is a combination of two 2 out of 4 codes.</a:t>
            </a:r>
          </a:p>
          <a:p>
            <a:pPr algn="just" eaLnBrk="1" hangingPunct="1">
              <a:lnSpc>
                <a:spcPct val="150000"/>
              </a:lnSpc>
              <a:buFont typeface="Wingdings" pitchFamily="2" charset="2"/>
              <a:buChar char="Ø"/>
            </a:pPr>
            <a:r>
              <a:rPr lang="en-US" sz="2400" dirty="0" smtClean="0"/>
              <a:t>A 2 out of 4 code is a nibble consisting of equal number of ones and zeroes. </a:t>
            </a:r>
          </a:p>
          <a:p>
            <a:pPr algn="just" eaLnBrk="1" hangingPunct="1">
              <a:lnSpc>
                <a:spcPct val="90000"/>
              </a:lnSpc>
              <a:buFontTx/>
              <a:buNone/>
            </a:pPr>
            <a:endParaRPr lang="en-US" sz="2800"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4"/>
          <p:cNvSpPr>
            <a:spLocks noGrp="1" noChangeArrowheads="1"/>
          </p:cNvSpPr>
          <p:nvPr>
            <p:ph type="title"/>
          </p:nvPr>
        </p:nvSpPr>
        <p:spPr>
          <a:xfrm>
            <a:off x="685800" y="609600"/>
            <a:ext cx="6916779" cy="1143000"/>
          </a:xfrm>
        </p:spPr>
        <p:txBody>
          <a:bodyPr>
            <a:normAutofit/>
          </a:bodyPr>
          <a:lstStyle/>
          <a:p>
            <a:pPr eaLnBrk="1" fontAlgn="auto" hangingPunct="1">
              <a:spcAft>
                <a:spcPts val="0"/>
              </a:spcAft>
              <a:defRPr/>
            </a:pPr>
            <a:r>
              <a:rPr lang="en-US" sz="2800" b="0" dirty="0">
                <a:solidFill>
                  <a:srgbClr val="00B0F0"/>
                </a:solidFill>
                <a:latin typeface="Times New Roman" pitchFamily="18" charset="0"/>
                <a:cs typeface="Times New Roman" pitchFamily="18" charset="0"/>
              </a:rPr>
              <a:t>There are 6 possibilities for obtaining a 2 out of 4 code as shown below :</a:t>
            </a:r>
          </a:p>
        </p:txBody>
      </p:sp>
      <p:sp>
        <p:nvSpPr>
          <p:cNvPr id="15362" name="Rectangle 30"/>
          <p:cNvSpPr>
            <a:spLocks noGrp="1" noChangeArrowheads="1"/>
          </p:cNvSpPr>
          <p:nvPr>
            <p:ph sz="quarter" idx="1"/>
          </p:nvPr>
        </p:nvSpPr>
        <p:spPr>
          <a:xfrm>
            <a:off x="457200" y="1905000"/>
            <a:ext cx="7437483" cy="3886200"/>
          </a:xfrm>
        </p:spPr>
        <p:txBody>
          <a:bodyPr/>
          <a:lstStyle/>
          <a:p>
            <a:pPr algn="ctr" eaLnBrk="1" hangingPunct="1">
              <a:buFontTx/>
              <a:buNone/>
            </a:pPr>
            <a:r>
              <a:rPr lang="en-US" sz="2800" dirty="0" smtClean="0">
                <a:latin typeface="Times New Roman" pitchFamily="18" charset="0"/>
                <a:cs typeface="Times New Roman" pitchFamily="18" charset="0"/>
              </a:rPr>
              <a:t>0011</a:t>
            </a:r>
          </a:p>
          <a:p>
            <a:pPr algn="ctr" eaLnBrk="1" hangingPunct="1">
              <a:buFontTx/>
              <a:buNone/>
            </a:pPr>
            <a:r>
              <a:rPr lang="en-US" sz="2800" dirty="0" smtClean="0">
                <a:latin typeface="Times New Roman" pitchFamily="18" charset="0"/>
                <a:cs typeface="Times New Roman" pitchFamily="18" charset="0"/>
              </a:rPr>
              <a:t>0101</a:t>
            </a:r>
          </a:p>
          <a:p>
            <a:pPr algn="ctr" eaLnBrk="1" hangingPunct="1">
              <a:buFontTx/>
              <a:buNone/>
            </a:pPr>
            <a:r>
              <a:rPr lang="en-US" sz="2800" dirty="0" smtClean="0">
                <a:latin typeface="Times New Roman" pitchFamily="18" charset="0"/>
                <a:cs typeface="Times New Roman" pitchFamily="18" charset="0"/>
              </a:rPr>
              <a:t>0110</a:t>
            </a:r>
          </a:p>
          <a:p>
            <a:pPr algn="ctr" eaLnBrk="1" hangingPunct="1">
              <a:buFontTx/>
              <a:buNone/>
            </a:pPr>
            <a:r>
              <a:rPr lang="en-US" sz="2800" dirty="0" smtClean="0">
                <a:latin typeface="Times New Roman" pitchFamily="18" charset="0"/>
                <a:cs typeface="Times New Roman" pitchFamily="18" charset="0"/>
              </a:rPr>
              <a:t>1001</a:t>
            </a:r>
          </a:p>
          <a:p>
            <a:pPr algn="ctr" eaLnBrk="1" hangingPunct="1">
              <a:buFontTx/>
              <a:buNone/>
            </a:pPr>
            <a:r>
              <a:rPr lang="en-US" sz="2800" dirty="0" smtClean="0">
                <a:latin typeface="Times New Roman" pitchFamily="18" charset="0"/>
                <a:cs typeface="Times New Roman" pitchFamily="18" charset="0"/>
              </a:rPr>
              <a:t>1010</a:t>
            </a:r>
          </a:p>
          <a:p>
            <a:pPr algn="ctr" eaLnBrk="1" hangingPunct="1">
              <a:buFontTx/>
              <a:buNone/>
            </a:pPr>
            <a:r>
              <a:rPr lang="en-US" sz="2800" dirty="0" smtClean="0">
                <a:latin typeface="Times New Roman" pitchFamily="18" charset="0"/>
                <a:cs typeface="Times New Roman" pitchFamily="18" charset="0"/>
              </a:rPr>
              <a:t>1100</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0" name="Rectangle 26"/>
          <p:cNvSpPr>
            <a:spLocks noChangeArrowheads="1"/>
          </p:cNvSpPr>
          <p:nvPr/>
        </p:nvSpPr>
        <p:spPr bwMode="auto">
          <a:xfrm>
            <a:off x="381001" y="304799"/>
            <a:ext cx="7331118" cy="958660"/>
          </a:xfrm>
          <a:prstGeom prst="rect">
            <a:avLst/>
          </a:prstGeom>
          <a:noFill/>
          <a:ln w="9525">
            <a:noFill/>
            <a:miter lim="800000"/>
            <a:headEnd/>
            <a:tailEnd/>
          </a:ln>
        </p:spPr>
        <p:txBody>
          <a:bodyPr wrap="square">
            <a:spAutoFit/>
          </a:bodyPr>
          <a:lstStyle/>
          <a:p>
            <a:pPr algn="just">
              <a:lnSpc>
                <a:spcPct val="150000"/>
              </a:lnSpc>
            </a:pPr>
            <a:r>
              <a:rPr lang="en-US" sz="2000" dirty="0">
                <a:solidFill>
                  <a:srgbClr val="00B0F0"/>
                </a:solidFill>
              </a:rPr>
              <a:t>Each of these nibbles is concatenated with all the 6 possibilities of the 2 out of 4 code of the other nibble as shown below :</a:t>
            </a:r>
          </a:p>
        </p:txBody>
      </p:sp>
      <p:pic>
        <p:nvPicPr>
          <p:cNvPr id="1026" name="Picture 6"/>
          <p:cNvPicPr>
            <a:picLocks noChangeAspect="1" noChangeArrowheads="1"/>
          </p:cNvPicPr>
          <p:nvPr/>
        </p:nvPicPr>
        <p:blipFill>
          <a:blip r:embed="rId2"/>
          <a:srcRect/>
          <a:stretch>
            <a:fillRect/>
          </a:stretch>
        </p:blipFill>
        <p:spPr bwMode="auto">
          <a:xfrm>
            <a:off x="1752600" y="1447800"/>
            <a:ext cx="5105400" cy="2057400"/>
          </a:xfrm>
          <a:prstGeom prst="rect">
            <a:avLst/>
          </a:prstGeom>
          <a:noFill/>
          <a:ln w="9525">
            <a:noFill/>
            <a:miter lim="800000"/>
            <a:headEnd/>
            <a:tailEnd/>
          </a:ln>
        </p:spPr>
      </p:pic>
      <p:pic>
        <p:nvPicPr>
          <p:cNvPr id="1027" name="Picture 7"/>
          <p:cNvPicPr>
            <a:picLocks noChangeAspect="1" noChangeArrowheads="1"/>
          </p:cNvPicPr>
          <p:nvPr/>
        </p:nvPicPr>
        <p:blipFill>
          <a:blip r:embed="rId3"/>
          <a:srcRect/>
          <a:stretch>
            <a:fillRect/>
          </a:stretch>
        </p:blipFill>
        <p:spPr bwMode="auto">
          <a:xfrm>
            <a:off x="1828800" y="4267200"/>
            <a:ext cx="4876800" cy="2209800"/>
          </a:xfrm>
          <a:prstGeom prst="rect">
            <a:avLst/>
          </a:prstGeom>
          <a:noFill/>
          <a:ln w="9525">
            <a:noFill/>
            <a:miter lim="800000"/>
            <a:headEnd/>
            <a:tailEnd/>
          </a:ln>
        </p:spPr>
      </p:pic>
      <p:sp>
        <p:nvSpPr>
          <p:cNvPr id="1028" name="Line 4"/>
          <p:cNvSpPr>
            <a:spLocks noChangeShapeType="1"/>
          </p:cNvSpPr>
          <p:nvPr/>
        </p:nvSpPr>
        <p:spPr bwMode="auto">
          <a:xfrm>
            <a:off x="2133600" y="2590800"/>
            <a:ext cx="45719" cy="2514600"/>
          </a:xfrm>
          <a:prstGeom prst="line">
            <a:avLst/>
          </a:prstGeom>
          <a:noFill/>
          <a:ln w="19050">
            <a:solidFill>
              <a:srgbClr val="000000"/>
            </a:solidFill>
            <a:prstDash val="lgDash"/>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4">
      <a:dk1>
        <a:srgbClr val="CC0066"/>
      </a:dk1>
      <a:lt1>
        <a:srgbClr val="FFFFFF"/>
      </a:lt1>
      <a:dk2>
        <a:srgbClr val="CC0066"/>
      </a:dk2>
      <a:lt2>
        <a:srgbClr val="993366"/>
      </a:lt2>
      <a:accent1>
        <a:srgbClr val="FFFFCC"/>
      </a:accent1>
      <a:accent2>
        <a:srgbClr val="663366"/>
      </a:accent2>
      <a:accent3>
        <a:srgbClr val="FFFFFF"/>
      </a:accent3>
      <a:accent4>
        <a:srgbClr val="AE0056"/>
      </a:accent4>
      <a:accent5>
        <a:srgbClr val="FFFFE2"/>
      </a:accent5>
      <a:accent6>
        <a:srgbClr val="5C2D5C"/>
      </a:accent6>
      <a:hlink>
        <a:srgbClr val="CC0033"/>
      </a:hlink>
      <a:folHlink>
        <a:srgbClr val="FF018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CC0066"/>
        </a:dk1>
        <a:lt1>
          <a:srgbClr val="FFFFFF"/>
        </a:lt1>
        <a:dk2>
          <a:srgbClr val="CC0066"/>
        </a:dk2>
        <a:lt2>
          <a:srgbClr val="993366"/>
        </a:lt2>
        <a:accent1>
          <a:srgbClr val="FFFFCC"/>
        </a:accent1>
        <a:accent2>
          <a:srgbClr val="663366"/>
        </a:accent2>
        <a:accent3>
          <a:srgbClr val="FFFFFF"/>
        </a:accent3>
        <a:accent4>
          <a:srgbClr val="AE0056"/>
        </a:accent4>
        <a:accent5>
          <a:srgbClr val="FFFFE2"/>
        </a:accent5>
        <a:accent6>
          <a:srgbClr val="5C2D5C"/>
        </a:accent6>
        <a:hlink>
          <a:srgbClr val="CC0033"/>
        </a:hlink>
        <a:folHlink>
          <a:srgbClr val="CC9933"/>
        </a:folHlink>
      </a:clrScheme>
      <a:clrMap bg1="lt1" tx1="dk1" bg2="lt2" tx2="dk2" accent1="accent1" accent2="accent2" accent3="accent3" accent4="accent4" accent5="accent5" accent6="accent6" hlink="hlink" folHlink="folHlink"/>
    </a:extraClrScheme>
    <a:extraClrScheme>
      <a:clrScheme name="Blank Presentation 14">
        <a:dk1>
          <a:srgbClr val="CC0066"/>
        </a:dk1>
        <a:lt1>
          <a:srgbClr val="FFFFFF"/>
        </a:lt1>
        <a:dk2>
          <a:srgbClr val="CC0066"/>
        </a:dk2>
        <a:lt2>
          <a:srgbClr val="993366"/>
        </a:lt2>
        <a:accent1>
          <a:srgbClr val="FFFFCC"/>
        </a:accent1>
        <a:accent2>
          <a:srgbClr val="663366"/>
        </a:accent2>
        <a:accent3>
          <a:srgbClr val="FFFFFF"/>
        </a:accent3>
        <a:accent4>
          <a:srgbClr val="AE0056"/>
        </a:accent4>
        <a:accent5>
          <a:srgbClr val="FFFFE2"/>
        </a:accent5>
        <a:accent6>
          <a:srgbClr val="5C2D5C"/>
        </a:accent6>
        <a:hlink>
          <a:srgbClr val="CC0033"/>
        </a:hlink>
        <a:folHlink>
          <a:srgbClr val="FF01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612</Words>
  <Application>Microsoft PowerPoint</Application>
  <PresentationFormat>On-screen Show (4:3)</PresentationFormat>
  <Paragraphs>311</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Blank Presentation</vt:lpstr>
      <vt:lpstr>Image Encryption Using  4 Out Of 8 Code</vt:lpstr>
      <vt:lpstr>OUTLINE OF THE PRESENTATION</vt:lpstr>
      <vt:lpstr>INTRODUCTION </vt:lpstr>
      <vt:lpstr>Image processing</vt:lpstr>
      <vt:lpstr>Slide 5</vt:lpstr>
      <vt:lpstr>Symmetric encryption</vt:lpstr>
      <vt:lpstr>4 OUT OF 8 CODE</vt:lpstr>
      <vt:lpstr>There are 6 possibilities for obtaining a 2 out of 4 code as shown below :</vt:lpstr>
      <vt:lpstr>Slide 9</vt:lpstr>
      <vt:lpstr>Slide 10</vt:lpstr>
      <vt:lpstr>Slide 11</vt:lpstr>
      <vt:lpstr>GENERATION OF CARRIER IMAGE </vt:lpstr>
      <vt:lpstr>Carrier images </vt:lpstr>
      <vt:lpstr>ENCRYPTION PROCESS </vt:lpstr>
      <vt:lpstr>Implementation</vt:lpstr>
      <vt:lpstr>DECRYPTION PROCESS</vt:lpstr>
      <vt:lpstr>Implementation</vt:lpstr>
      <vt:lpstr>Result and discussion </vt:lpstr>
      <vt:lpstr>Slide 19</vt:lpstr>
      <vt:lpstr>APPLICATIONS</vt:lpstr>
      <vt:lpstr>CONCLUSION</vt:lpstr>
      <vt:lpstr>FUTURE WORK</vt:lpstr>
      <vt:lpstr>Slide 23</vt:lpstr>
    </vt:vector>
  </TitlesOfParts>
  <Company>_x0008_ᖤ]水</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Easter Pastel Eggs</dc:title>
  <dc:creator>Presentation Helper</dc:creator>
  <cp:lastModifiedBy>bombay</cp:lastModifiedBy>
  <cp:revision>24</cp:revision>
  <dcterms:created xsi:type="dcterms:W3CDTF">2006-02-25T11:00:53Z</dcterms:created>
  <dcterms:modified xsi:type="dcterms:W3CDTF">2022-05-29T04:22:51Z</dcterms:modified>
</cp:coreProperties>
</file>