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66" r:id="rId4"/>
    <p:sldId id="257" r:id="rId5"/>
    <p:sldId id="260" r:id="rId6"/>
    <p:sldId id="265" r:id="rId7"/>
    <p:sldId id="258" r:id="rId8"/>
    <p:sldId id="261" r:id="rId9"/>
    <p:sldId id="262"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E2ACC98-C515-4B61-B7E8-0CB17A602E8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29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417547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52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4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3828474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525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36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251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0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387853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54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8098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C6353C-0E79-4340-A614-0E6AFE299C53}"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ACC98-C515-4B61-B7E8-0CB17A602E8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13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C6353C-0E79-4340-A614-0E6AFE299C53}"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6353C-0E79-4340-A614-0E6AFE299C53}"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748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4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64383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C6353C-0E79-4340-A614-0E6AFE299C53}" type="datetimeFigureOut">
              <a:rPr lang="en-US" smtClean="0"/>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2ACC98-C515-4B61-B7E8-0CB17A602E8A}" type="slidenum">
              <a:rPr lang="en-US" smtClean="0"/>
              <a:t>‹#›</a:t>
            </a:fld>
            <a:endParaRPr lang="en-US"/>
          </a:p>
        </p:txBody>
      </p:sp>
    </p:spTree>
    <p:extLst>
      <p:ext uri="{BB962C8B-B14F-4D97-AF65-F5344CB8AC3E}">
        <p14:creationId xmlns:p14="http://schemas.microsoft.com/office/powerpoint/2010/main" val="7058251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Medical Insurance price prediction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14999" y="3911390"/>
            <a:ext cx="4206241" cy="1143360"/>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By;</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Sanjai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Anusha</a:t>
            </a:r>
            <a:r>
              <a:rPr lang="en-US"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00205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763" y="874058"/>
            <a:ext cx="9991165" cy="5262979"/>
          </a:xfrm>
          <a:prstGeom prst="rect">
            <a:avLst/>
          </a:prstGeom>
        </p:spPr>
        <p:txBody>
          <a:bodyPr wrap="square">
            <a:spAutoFit/>
          </a:bodyPr>
          <a:lstStyle/>
          <a:p>
            <a:pPr marL="342900" lvl="0" indent="-342900">
              <a:buFont typeface="Arial" panose="020B0604020202020204" pitchFamily="34" charset="0"/>
              <a:buChar char="•"/>
            </a:pPr>
            <a:r>
              <a:rPr lang="en-US" altLang="en-US" sz="2400" i="1" dirty="0" smtClean="0">
                <a:solidFill>
                  <a:srgbClr val="000000"/>
                </a:solidFill>
                <a:latin typeface="Times New Roman" panose="02020603050405020304" pitchFamily="18" charset="0"/>
                <a:cs typeface="Times New Roman" panose="02020603050405020304" pitchFamily="18" charset="0"/>
              </a:rPr>
              <a:t>Linear </a:t>
            </a:r>
            <a:r>
              <a:rPr lang="en-US" altLang="en-US" sz="2400" i="1" dirty="0">
                <a:solidFill>
                  <a:srgbClr val="000000"/>
                </a:solidFill>
                <a:latin typeface="Times New Roman" panose="02020603050405020304" pitchFamily="18" charset="0"/>
                <a:cs typeface="Times New Roman" panose="02020603050405020304" pitchFamily="18" charset="0"/>
              </a:rPr>
              <a:t>Regression: Linear regression is a statistical method used for modeling the relationship between a dependent variable and one or more independent variables by fitting a linear equation to the observed data. It is a fundamental technique in the field of statistics and data analysis, particularly in the domain of predictive modeling and understanding the relationships between variables.</a:t>
            </a:r>
          </a:p>
          <a:p>
            <a:pPr marL="342900" lvl="0" indent="-342900">
              <a:buFont typeface="Arial" panose="020B0604020202020204" pitchFamily="34" charset="0"/>
              <a:buChar char="•"/>
            </a:pPr>
            <a:r>
              <a:rPr lang="en-US" altLang="en-US" sz="2400" i="1" dirty="0" smtClean="0">
                <a:solidFill>
                  <a:srgbClr val="000000"/>
                </a:solidFill>
                <a:latin typeface="Times New Roman" panose="02020603050405020304" pitchFamily="18" charset="0"/>
                <a:cs typeface="Times New Roman" panose="02020603050405020304" pitchFamily="18" charset="0"/>
              </a:rPr>
              <a:t> </a:t>
            </a:r>
            <a:r>
              <a:rPr lang="en-US" altLang="en-US" sz="2400" i="1" dirty="0">
                <a:solidFill>
                  <a:srgbClr val="000000"/>
                </a:solidFill>
                <a:latin typeface="Times New Roman" panose="02020603050405020304" pitchFamily="18" charset="0"/>
                <a:cs typeface="Times New Roman" panose="02020603050405020304" pitchFamily="18" charset="0"/>
              </a:rPr>
              <a:t>Implementation: The study predicts insurance costs based on variables like </a:t>
            </a:r>
            <a:r>
              <a:rPr lang="en-US" altLang="en-US" sz="2400" i="1" dirty="0" smtClean="0">
                <a:solidFill>
                  <a:srgbClr val="000000"/>
                </a:solidFill>
                <a:latin typeface="Times New Roman" panose="02020603050405020304" pitchFamily="18" charset="0"/>
                <a:cs typeface="Times New Roman" panose="02020603050405020304" pitchFamily="18" charset="0"/>
              </a:rPr>
              <a:t>age, sex</a:t>
            </a:r>
            <a:r>
              <a:rPr lang="en-US" altLang="en-US" sz="2400" i="1" dirty="0">
                <a:solidFill>
                  <a:srgbClr val="000000"/>
                </a:solidFill>
                <a:latin typeface="Times New Roman" panose="02020603050405020304" pitchFamily="18" charset="0"/>
                <a:cs typeface="Times New Roman" panose="02020603050405020304" pitchFamily="18" charset="0"/>
              </a:rPr>
              <a:t>, BMI, region, </a:t>
            </a:r>
            <a:r>
              <a:rPr lang="en-US" altLang="en-US" sz="2400" i="1" dirty="0" smtClean="0">
                <a:solidFill>
                  <a:srgbClr val="000000"/>
                </a:solidFill>
                <a:latin typeface="Times New Roman" panose="02020603050405020304" pitchFamily="18" charset="0"/>
                <a:cs typeface="Times New Roman" panose="02020603050405020304" pitchFamily="18" charset="0"/>
              </a:rPr>
              <a:t>Children, </a:t>
            </a:r>
            <a:r>
              <a:rPr lang="en-US" altLang="en-US" sz="2400" i="1" dirty="0">
                <a:solidFill>
                  <a:srgbClr val="000000"/>
                </a:solidFill>
                <a:latin typeface="Times New Roman" panose="02020603050405020304" pitchFamily="18" charset="0"/>
                <a:cs typeface="Times New Roman" panose="02020603050405020304" pitchFamily="18" charset="0"/>
              </a:rPr>
              <a:t>smoker, </a:t>
            </a:r>
            <a:r>
              <a:rPr lang="en-US" altLang="en-US" sz="2400" i="1" dirty="0" smtClean="0">
                <a:solidFill>
                  <a:srgbClr val="000000"/>
                </a:solidFill>
                <a:latin typeface="Times New Roman" panose="02020603050405020304" pitchFamily="18" charset="0"/>
                <a:cs typeface="Times New Roman" panose="02020603050405020304" pitchFamily="18" charset="0"/>
              </a:rPr>
              <a:t>charges. </a:t>
            </a:r>
            <a:r>
              <a:rPr lang="en-US" altLang="en-US" sz="2400" i="1" dirty="0">
                <a:solidFill>
                  <a:srgbClr val="000000"/>
                </a:solidFill>
                <a:latin typeface="Times New Roman" panose="02020603050405020304" pitchFamily="18" charset="0"/>
                <a:cs typeface="Times New Roman" panose="02020603050405020304" pitchFamily="18" charset="0"/>
              </a:rPr>
              <a:t>The dataset is split into training and test data, with models trained on the former and evaluated on the latter.</a:t>
            </a:r>
          </a:p>
          <a:p>
            <a:pPr marL="342900" lvl="0" indent="-342900" eaLnBrk="0" fontAlgn="base" hangingPunct="0">
              <a:spcBef>
                <a:spcPct val="0"/>
              </a:spcBef>
              <a:spcAft>
                <a:spcPct val="0"/>
              </a:spcAft>
              <a:buFont typeface="Arial" panose="020B0604020202020204" pitchFamily="34" charset="0"/>
              <a:buChar char="•"/>
            </a:pPr>
            <a:r>
              <a:rPr lang="en-US" altLang="en-US" sz="2400" i="1" dirty="0">
                <a:solidFill>
                  <a:srgbClr val="000000"/>
                </a:solidFill>
                <a:latin typeface="Times New Roman" panose="02020603050405020304" pitchFamily="18" charset="0"/>
                <a:cs typeface="Times New Roman" panose="02020603050405020304" pitchFamily="18" charset="0"/>
              </a:rPr>
              <a:t>Fitting the Model </a:t>
            </a: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Linear </a:t>
            </a:r>
            <a:r>
              <a:rPr lang="en-US" altLang="en-US" sz="2400" i="1" dirty="0">
                <a:solidFill>
                  <a:srgbClr val="000000"/>
                </a:solidFill>
                <a:latin typeface="Times New Roman" panose="02020603050405020304" pitchFamily="18" charset="0"/>
                <a:cs typeface="Times New Roman" panose="02020603050405020304" pitchFamily="18" charset="0"/>
              </a:rPr>
              <a:t>Regression:  </a:t>
            </a:r>
            <a:endParaRPr lang="en-US" altLang="en-US" sz="2400" i="1" dirty="0" smtClean="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Score </a:t>
            </a:r>
            <a:r>
              <a:rPr lang="en-US" altLang="en-US" sz="2400" i="1" dirty="0">
                <a:solidFill>
                  <a:srgbClr val="000000"/>
                </a:solidFill>
                <a:latin typeface="Times New Roman" panose="02020603050405020304" pitchFamily="18" charset="0"/>
                <a:cs typeface="Times New Roman" panose="02020603050405020304" pitchFamily="18" charset="0"/>
              </a:rPr>
              <a:t>Train – </a:t>
            </a:r>
            <a:r>
              <a:rPr lang="en-US" altLang="en-US" sz="2400" i="1" dirty="0" smtClean="0">
                <a:solidFill>
                  <a:srgbClr val="000000"/>
                </a:solidFill>
                <a:latin typeface="Times New Roman" panose="02020603050405020304" pitchFamily="18" charset="0"/>
                <a:cs typeface="Times New Roman" panose="02020603050405020304" pitchFamily="18" charset="0"/>
              </a:rPr>
              <a:t>75.6</a:t>
            </a: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Score </a:t>
            </a:r>
            <a:r>
              <a:rPr lang="en-US" altLang="en-US" sz="2400" i="1" dirty="0">
                <a:solidFill>
                  <a:srgbClr val="000000"/>
                </a:solidFill>
                <a:latin typeface="Times New Roman" panose="02020603050405020304" pitchFamily="18" charset="0"/>
                <a:cs typeface="Times New Roman" panose="02020603050405020304" pitchFamily="18" charset="0"/>
              </a:rPr>
              <a:t>Test -72.4</a:t>
            </a:r>
          </a:p>
        </p:txBody>
      </p:sp>
    </p:spTree>
    <p:extLst>
      <p:ext uri="{BB962C8B-B14F-4D97-AF65-F5344CB8AC3E}">
        <p14:creationId xmlns:p14="http://schemas.microsoft.com/office/powerpoint/2010/main" val="189175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The study employs machine learning regression models to predict health insurance costs using a medical cost dataset from Kaggle.com. </a:t>
            </a:r>
            <a:r>
              <a:rPr lang="en-US" i="1" dirty="0" smtClean="0">
                <a:latin typeface="Times New Roman" panose="02020603050405020304" pitchFamily="18" charset="0"/>
                <a:cs typeface="Times New Roman" panose="02020603050405020304" pitchFamily="18" charset="0"/>
              </a:rPr>
              <a:t>Predicting </a:t>
            </a:r>
            <a:r>
              <a:rPr lang="en-US" i="1" dirty="0">
                <a:latin typeface="Times New Roman" panose="02020603050405020304" pitchFamily="18" charset="0"/>
                <a:cs typeface="Times New Roman" panose="02020603050405020304" pitchFamily="18" charset="0"/>
              </a:rPr>
              <a:t>insurance prices based on specific factors aids insurers in attracting customers and streamlining policy formulation. Machine learning significantly reduces the time and effort required for cost calculations, ultimately improving business profitability. ML models excel at handling large datasets</a:t>
            </a:r>
            <a:r>
              <a:rPr lang="en-US"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81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35423" y="1683404"/>
            <a:ext cx="9601200" cy="3317875"/>
          </a:xfrm>
        </p:spPr>
        <p:txBody>
          <a:bodyPr/>
          <a:lstStyle/>
          <a:p>
            <a:r>
              <a:rPr lang="en-US" b="1" i="1" dirty="0" smtClean="0">
                <a:latin typeface="Times New Roman" panose="02020603050405020304" pitchFamily="18" charset="0"/>
                <a:cs typeface="Times New Roman" panose="02020603050405020304" pitchFamily="18" charset="0"/>
              </a:rPr>
              <a:t>Introduction </a:t>
            </a:r>
          </a:p>
          <a:p>
            <a:r>
              <a:rPr lang="en-US" b="1" i="1" dirty="0" smtClean="0">
                <a:latin typeface="Times New Roman" panose="02020603050405020304" pitchFamily="18" charset="0"/>
                <a:cs typeface="Times New Roman" panose="02020603050405020304" pitchFamily="18" charset="0"/>
              </a:rPr>
              <a:t>Data sets</a:t>
            </a:r>
          </a:p>
          <a:p>
            <a:r>
              <a:rPr lang="en-US" b="1" i="1" dirty="0" smtClean="0">
                <a:latin typeface="Times New Roman" panose="02020603050405020304" pitchFamily="18" charset="0"/>
                <a:cs typeface="Times New Roman" panose="02020603050405020304" pitchFamily="18" charset="0"/>
              </a:rPr>
              <a:t>Data Preparation</a:t>
            </a:r>
          </a:p>
          <a:p>
            <a:r>
              <a:rPr lang="en-US" b="1" i="1" dirty="0" smtClean="0">
                <a:latin typeface="Times New Roman" panose="02020603050405020304" pitchFamily="18" charset="0"/>
                <a:cs typeface="Times New Roman" panose="02020603050405020304" pitchFamily="18" charset="0"/>
              </a:rPr>
              <a:t>Using </a:t>
            </a:r>
            <a:r>
              <a:rPr lang="en-US" b="1" i="1" dirty="0">
                <a:latin typeface="Times New Roman" panose="02020603050405020304" pitchFamily="18" charset="0"/>
                <a:cs typeface="Times New Roman" panose="02020603050405020304" pitchFamily="18" charset="0"/>
              </a:rPr>
              <a:t>Algorithm </a:t>
            </a:r>
            <a:endParaRPr lang="en-US" b="1" i="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Testing and training the data</a:t>
            </a:r>
          </a:p>
          <a:p>
            <a:r>
              <a:rPr lang="en-US" b="1" i="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45972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27" y="703206"/>
            <a:ext cx="10650220" cy="5325110"/>
          </a:xfrm>
        </p:spPr>
      </p:pic>
    </p:spTree>
    <p:extLst>
      <p:ext uri="{BB962C8B-B14F-4D97-AF65-F5344CB8AC3E}">
        <p14:creationId xmlns:p14="http://schemas.microsoft.com/office/powerpoint/2010/main" val="216451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Abstract &amp; Introduction </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r>
            <a:br>
              <a:rPr lang="en-US" dirty="0"/>
            </a:br>
            <a:r>
              <a:rPr lang="en-US" i="1" dirty="0">
                <a:latin typeface="Times New Roman" panose="02020603050405020304" pitchFamily="18" charset="0"/>
                <a:cs typeface="Times New Roman" panose="02020603050405020304" pitchFamily="18" charset="0"/>
              </a:rPr>
              <a:t>"Insurance aims to mitigate financial losses due to various risks, and its cost is influenced by multiple factors. Machine Learning (ML) can enhance the effectiveness of insurance in various domains. While ML is a well-established research field in computational mathematics, it has limitations in predicting medical insurance costs. This study employs ML algorithms such as Linear Regression as a framework, using a medical insurance cost dataset from KAGGLE. The goal is to improve the accuracy of healthcare insurance cost prediction."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Introduction: In a world fraught with uncertainties and risks, insurance offers a vital shield against financial losses stemming from various threats. The precision of insurance cost estimation is crucial for individuals and organizations. Machine Learning (ML) provides a means to enhance this precision, automating cost calculations and improving accuracy. Our objective is to predict insurance costs by leveraging regression models.</a:t>
            </a:r>
          </a:p>
        </p:txBody>
      </p:sp>
    </p:spTree>
    <p:extLst>
      <p:ext uri="{BB962C8B-B14F-4D97-AF65-F5344CB8AC3E}">
        <p14:creationId xmlns:p14="http://schemas.microsoft.com/office/powerpoint/2010/main" val="189162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HEALTHCARE ANALYTISCS MARKET</a:t>
            </a:r>
            <a:endParaRPr lang="en-US" b="1" dirty="0"/>
          </a:p>
        </p:txBody>
      </p:sp>
      <p:sp>
        <p:nvSpPr>
          <p:cNvPr id="3" name="Content Placeholder 2"/>
          <p:cNvSpPr>
            <a:spLocks noGrp="1"/>
          </p:cNvSpPr>
          <p:nvPr>
            <p:ph idx="1"/>
          </p:nvPr>
        </p:nvSpPr>
        <p:spPr/>
        <p:txBody>
          <a:bodyPr/>
          <a:lstStyle/>
          <a:p>
            <a:r>
              <a:rPr lang="en-US" i="1" dirty="0" smtClean="0">
                <a:latin typeface="Times New Roman" panose="02020603050405020304" pitchFamily="18" charset="0"/>
                <a:cs typeface="Times New Roman" panose="02020603050405020304" pitchFamily="18" charset="0"/>
              </a:rPr>
              <a:t>Real time analytics is carried out on the spot and helps in quick decision making, for instance, clinical decision support software with active knowledge system use two or more items of patient data to generate case specific advice.</a:t>
            </a:r>
          </a:p>
          <a:p>
            <a:r>
              <a:rPr lang="en-US" i="1" dirty="0" smtClean="0">
                <a:latin typeface="Times New Roman" panose="02020603050405020304" pitchFamily="18" charset="0"/>
                <a:cs typeface="Times New Roman" panose="02020603050405020304" pitchFamily="18" charset="0"/>
              </a:rPr>
              <a:t>Batch Analytics retrospectively evaluates past data such as patient records and claims data from an insured population, which helps in predictive modeling cost control measures.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51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3829" y="624368"/>
            <a:ext cx="10781720" cy="5534617"/>
          </a:xfrm>
        </p:spPr>
      </p:pic>
    </p:spTree>
    <p:extLst>
      <p:ext uri="{BB962C8B-B14F-4D97-AF65-F5344CB8AC3E}">
        <p14:creationId xmlns:p14="http://schemas.microsoft.com/office/powerpoint/2010/main" val="326836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358" y="1364977"/>
            <a:ext cx="8761413" cy="706964"/>
          </a:xfrm>
        </p:spPr>
        <p:txBody>
          <a:bodyPr>
            <a:normAutofit fontScale="90000"/>
          </a:bodyPr>
          <a:lstStyle/>
          <a:p>
            <a:r>
              <a:rPr lang="en-US" b="1" dirty="0" smtClean="0"/>
              <a:t>DATASET</a:t>
            </a:r>
            <a:endParaRPr lang="en-US" b="1" dirty="0"/>
          </a:p>
        </p:txBody>
      </p:sp>
      <p:sp>
        <p:nvSpPr>
          <p:cNvPr id="3" name="Content Placeholder 2"/>
          <p:cNvSpPr>
            <a:spLocks noGrp="1"/>
          </p:cNvSpPr>
          <p:nvPr>
            <p:ph idx="1"/>
          </p:nvPr>
        </p:nvSpPr>
        <p:spPr/>
        <p:txBody>
          <a:bodyPr/>
          <a:lstStyle/>
          <a:p>
            <a:pPr latinLnBrk="1"/>
            <a:r>
              <a:rPr lang="en-US" i="1" dirty="0" smtClean="0">
                <a:latin typeface="Times New Roman" panose="02020603050405020304" pitchFamily="18" charset="0"/>
                <a:cs typeface="Times New Roman" panose="02020603050405020304" pitchFamily="18" charset="0"/>
              </a:rPr>
              <a:t>We </a:t>
            </a:r>
            <a:r>
              <a:rPr lang="en-US" i="1" dirty="0">
                <a:latin typeface="Times New Roman" panose="02020603050405020304" pitchFamily="18" charset="0"/>
                <a:cs typeface="Times New Roman" panose="02020603050405020304" pitchFamily="18" charset="0"/>
              </a:rPr>
              <a:t>had used a dataset from </a:t>
            </a:r>
            <a:r>
              <a:rPr lang="en-US" i="1" dirty="0" err="1">
                <a:latin typeface="Times New Roman" panose="02020603050405020304" pitchFamily="18" charset="0"/>
                <a:cs typeface="Times New Roman" panose="02020603050405020304" pitchFamily="18" charset="0"/>
              </a:rPr>
              <a:t>Kaggle</a:t>
            </a:r>
            <a:r>
              <a:rPr lang="en-US" i="1" dirty="0">
                <a:latin typeface="Times New Roman" panose="02020603050405020304" pitchFamily="18" charset="0"/>
                <a:cs typeface="Times New Roman" panose="02020603050405020304" pitchFamily="18" charset="0"/>
              </a:rPr>
              <a:t> Site for creating our prediction model. This data set includes 7</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attributes and the data set has </a:t>
            </a:r>
            <a:r>
              <a:rPr lang="en-US" i="1" dirty="0" err="1" smtClean="0">
                <a:latin typeface="Times New Roman" panose="02020603050405020304" pitchFamily="18" charset="0"/>
                <a:cs typeface="Times New Roman" panose="02020603050405020304" pitchFamily="18" charset="0"/>
              </a:rPr>
              <a:t>splitted</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into two-parts : training data and testing data</a:t>
            </a:r>
            <a:r>
              <a:rPr lang="en-US" i="1" dirty="0" smtClean="0">
                <a:latin typeface="Times New Roman" panose="02020603050405020304" pitchFamily="18" charset="0"/>
                <a:cs typeface="Times New Roman" panose="02020603050405020304" pitchFamily="18" charset="0"/>
              </a:rPr>
              <a:t>. For </a:t>
            </a:r>
            <a:r>
              <a:rPr lang="en-US" i="1" dirty="0">
                <a:latin typeface="Times New Roman" panose="02020603050405020304" pitchFamily="18" charset="0"/>
                <a:cs typeface="Times New Roman" panose="02020603050405020304" pitchFamily="18" charset="0"/>
              </a:rPr>
              <a:t>training the model, 80% of total data is used and the rest for testing</a:t>
            </a:r>
            <a:r>
              <a:rPr lang="en-US" i="1" dirty="0" smtClean="0">
                <a:latin typeface="Times New Roman" panose="02020603050405020304" pitchFamily="18" charset="0"/>
                <a:cs typeface="Times New Roman" panose="02020603050405020304" pitchFamily="18" charset="0"/>
              </a:rPr>
              <a:t>. In this project we use linear regression algorithms.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634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Preparation</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The dataset consists of </a:t>
            </a:r>
            <a:r>
              <a:rPr lang="en-US" i="1" dirty="0" smtClean="0">
                <a:latin typeface="Times New Roman" panose="02020603050405020304" pitchFamily="18" charset="0"/>
                <a:cs typeface="Times New Roman" panose="02020603050405020304" pitchFamily="18" charset="0"/>
              </a:rPr>
              <a:t>7 variables</a:t>
            </a:r>
            <a:r>
              <a:rPr lang="en-US" i="1" dirty="0">
                <a:latin typeface="Times New Roman" panose="02020603050405020304" pitchFamily="18" charset="0"/>
                <a:cs typeface="Times New Roman" panose="02020603050405020304" pitchFamily="18" charset="0"/>
              </a:rPr>
              <a:t>, each contributing to the estimation of insurance costs, our dependent variable. Categorical variables have been transformed into binary values, simplifying their representation for ML algorithms. This processed data is now ready for use in our regression models."</a:t>
            </a:r>
          </a:p>
        </p:txBody>
      </p:sp>
    </p:spTree>
    <p:extLst>
      <p:ext uri="{BB962C8B-B14F-4D97-AF65-F5344CB8AC3E}">
        <p14:creationId xmlns:p14="http://schemas.microsoft.com/office/powerpoint/2010/main" val="139339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r>
              <a:rPr lang="en-US" dirty="0" smtClean="0"/>
              <a:t> </a:t>
            </a:r>
            <a:endParaRPr lang="en-US" dirty="0"/>
          </a:p>
        </p:txBody>
      </p:sp>
      <p:sp>
        <p:nvSpPr>
          <p:cNvPr id="10" name="Rectangle 1"/>
          <p:cNvSpPr>
            <a:spLocks noGrp="1" noChangeArrowheads="1"/>
          </p:cNvSpPr>
          <p:nvPr>
            <p:ph idx="1"/>
          </p:nvPr>
        </p:nvSpPr>
        <p:spPr bwMode="auto">
          <a:xfrm>
            <a:off x="684306" y="2493917"/>
            <a:ext cx="11037046" cy="333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Multiple Linear Regression: Multiple regression analyzes the relationship between one variable and multiple independent variables, represented by the formula: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Y = M0 + M1X1 + M2X2 + ... + </a:t>
            </a:r>
            <a:r>
              <a:rPr kumimoji="0" lang="en-US" altLang="en-US"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MnXn</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smtClean="0">
                <a:solidFill>
                  <a:srgbClr val="000000"/>
                </a:solidFill>
                <a:latin typeface="Times New Roman" panose="02020603050405020304" pitchFamily="18" charset="0"/>
                <a:cs typeface="Times New Roman" panose="02020603050405020304" pitchFamily="18" charset="0"/>
              </a:rPr>
              <a:t>    M0= Y Intercept</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lvl="0" indent="0" defTabSz="914400">
              <a:buClrTx/>
              <a:buSzTx/>
              <a:buNone/>
            </a:pPr>
            <a:r>
              <a:rPr lang="en-US" altLang="en-US" i="1" dirty="0" smtClean="0">
                <a:solidFill>
                  <a:srgbClr val="000000"/>
                </a:solidFill>
                <a:latin typeface="Times New Roman" panose="02020603050405020304" pitchFamily="18" charset="0"/>
                <a:cs typeface="Times New Roman" panose="02020603050405020304" pitchFamily="18" charset="0"/>
              </a:rPr>
              <a:t>   M1,M2,….</a:t>
            </a:r>
            <a:r>
              <a:rPr lang="en-US" altLang="en-US" i="1" dirty="0" err="1" smtClean="0">
                <a:solidFill>
                  <a:srgbClr val="000000"/>
                </a:solidFill>
                <a:latin typeface="Times New Roman" panose="02020603050405020304" pitchFamily="18" charset="0"/>
                <a:cs typeface="Times New Roman" panose="02020603050405020304" pitchFamily="18" charset="0"/>
              </a:rPr>
              <a:t>etc</a:t>
            </a:r>
            <a:r>
              <a:rPr lang="en-US" altLang="en-US" i="1" dirty="0" smtClean="0">
                <a:solidFill>
                  <a:srgbClr val="000000"/>
                </a:solidFill>
                <a:latin typeface="Times New Roman" panose="02020603050405020304" pitchFamily="18" charset="0"/>
                <a:cs typeface="Times New Roman" panose="02020603050405020304" pitchFamily="18" charset="0"/>
              </a:rPr>
              <a:t> = Slope </a:t>
            </a:r>
            <a:r>
              <a:rPr lang="en-US" i="1" dirty="0" smtClean="0">
                <a:latin typeface="Times New Roman" panose="02020603050405020304" pitchFamily="18" charset="0"/>
                <a:cs typeface="Times New Roman" panose="02020603050405020304" pitchFamily="18" charset="0"/>
              </a:rPr>
              <a:t>coefficient</a:t>
            </a:r>
          </a:p>
          <a:p>
            <a:pPr marL="0" lvl="0" indent="0" defTabSz="914400">
              <a:buClrTx/>
              <a:buSzTx/>
              <a:buNone/>
            </a:pPr>
            <a:r>
              <a:rPr lang="en-US" altLang="en-US" i="1" dirty="0" smtClean="0">
                <a:solidFill>
                  <a:srgbClr val="000000"/>
                </a:solidFill>
                <a:latin typeface="Times New Roman" panose="02020603050405020304" pitchFamily="18" charset="0"/>
                <a:cs typeface="Times New Roman" panose="02020603050405020304" pitchFamily="18" charset="0"/>
              </a:rPr>
              <a:t>   Y= Dependent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X1</a:t>
            </a:r>
            <a:r>
              <a:rPr lang="en-US" altLang="en-US" i="1" dirty="0" smtClean="0">
                <a:solidFill>
                  <a:srgbClr val="000000"/>
                </a:solidFill>
                <a:latin typeface="Times New Roman" panose="02020603050405020304" pitchFamily="18" charset="0"/>
                <a:cs typeface="Times New Roman" panose="02020603050405020304" pitchFamily="18" charset="0"/>
              </a:rPr>
              <a:t>,X2…. </a:t>
            </a:r>
            <a:r>
              <a:rPr lang="en-US" altLang="en-US" i="1" dirty="0" err="1" smtClean="0">
                <a:solidFill>
                  <a:srgbClr val="000000"/>
                </a:solidFill>
                <a:latin typeface="Times New Roman" panose="02020603050405020304" pitchFamily="18" charset="0"/>
                <a:cs typeface="Times New Roman" panose="02020603050405020304" pitchFamily="18" charset="0"/>
              </a:rPr>
              <a:t>Etc</a:t>
            </a:r>
            <a:r>
              <a:rPr lang="en-US" altLang="en-US" i="1" dirty="0" smtClean="0">
                <a:solidFill>
                  <a:srgbClr val="000000"/>
                </a:solidFill>
                <a:latin typeface="Times New Roman" panose="02020603050405020304" pitchFamily="18" charset="0"/>
                <a:cs typeface="Times New Roman" panose="02020603050405020304" pitchFamily="18" charset="0"/>
              </a:rPr>
              <a:t> =Independent variable </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868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788</TotalTime>
  <Words>443</Words>
  <Application>Microsoft Office PowerPoint</Application>
  <PresentationFormat>Custom</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Medical Insurance price prediction</vt:lpstr>
      <vt:lpstr>PowerPoint Presentation</vt:lpstr>
      <vt:lpstr>PowerPoint Presentation</vt:lpstr>
      <vt:lpstr>Abstract &amp; Introduction </vt:lpstr>
      <vt:lpstr>HEALTHCARE ANALYTISCS MARKET</vt:lpstr>
      <vt:lpstr>PowerPoint Presentation</vt:lpstr>
      <vt:lpstr>DATASET</vt:lpstr>
      <vt:lpstr>Data Preparation</vt:lpstr>
      <vt:lpstr>Algorithm </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price prediction</dc:title>
  <dc:creator>Sanjay</dc:creator>
  <cp:lastModifiedBy>Acer</cp:lastModifiedBy>
  <cp:revision>16</cp:revision>
  <dcterms:created xsi:type="dcterms:W3CDTF">2023-10-12T06:36:43Z</dcterms:created>
  <dcterms:modified xsi:type="dcterms:W3CDTF">2023-10-15T17:28:07Z</dcterms:modified>
</cp:coreProperties>
</file>