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6" r:id="rId8"/>
    <p:sldId id="267" r:id="rId9"/>
    <p:sldId id="268" r:id="rId10"/>
    <p:sldId id="261" r:id="rId11"/>
    <p:sldId id="269"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Bank Marketing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9345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0" y="624110"/>
            <a:ext cx="9188131" cy="838930"/>
          </a:xfrm>
        </p:spPr>
        <p:txBody>
          <a:bodyPr/>
          <a:lstStyle/>
          <a:p>
            <a:r>
              <a:rPr lang="en-IN" b="1" dirty="0" smtClean="0"/>
              <a:t>Model Building</a:t>
            </a:r>
            <a:endParaRPr lang="en-IN" b="1" dirty="0"/>
          </a:p>
        </p:txBody>
      </p:sp>
      <p:sp>
        <p:nvSpPr>
          <p:cNvPr id="3" name="TextBox 2"/>
          <p:cNvSpPr txBox="1"/>
          <p:nvPr/>
        </p:nvSpPr>
        <p:spPr>
          <a:xfrm>
            <a:off x="1872343" y="1463040"/>
            <a:ext cx="8534400" cy="4493538"/>
          </a:xfrm>
          <a:prstGeom prst="rect">
            <a:avLst/>
          </a:prstGeom>
          <a:noFill/>
        </p:spPr>
        <p:txBody>
          <a:bodyPr wrap="square" rtlCol="0">
            <a:spAutoFit/>
          </a:bodyPr>
          <a:lstStyle/>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600" dirty="0" smtClean="0"/>
              <a:t>Logistic Regression Model is used.</a:t>
            </a:r>
          </a:p>
          <a:p>
            <a:pPr marL="285750" indent="-285750">
              <a:buFont typeface="Arial" panose="020B0604020202020204" pitchFamily="34" charset="0"/>
              <a:buChar char="•"/>
            </a:pPr>
            <a:r>
              <a:rPr lang="en-IN" sz="1600" dirty="0" smtClean="0"/>
              <a:t>Dataset is divided into training data and test data.</a:t>
            </a:r>
          </a:p>
          <a:p>
            <a:pPr marL="285750" indent="-285750">
              <a:buFont typeface="Arial" panose="020B0604020202020204" pitchFamily="34" charset="0"/>
              <a:buChar char="•"/>
            </a:pPr>
            <a:r>
              <a:rPr lang="en-IN" sz="1600" dirty="0" smtClean="0"/>
              <a:t>With the intension of using the training data to find the parameters of the particular model being used(fitting the model on the training data) and then applying this to the test data to determine the model’s performance.</a:t>
            </a:r>
          </a:p>
          <a:p>
            <a:pPr marL="285750" indent="-285750">
              <a:buFont typeface="Arial" panose="020B0604020202020204" pitchFamily="34" charset="0"/>
              <a:buChar char="•"/>
            </a:pPr>
            <a:r>
              <a:rPr lang="en-IN" sz="1600" dirty="0" smtClean="0"/>
              <a:t>And to draw conclusions about it’s predictive capability.</a:t>
            </a:r>
          </a:p>
          <a:p>
            <a:endParaRPr lang="en-IN" sz="1600" dirty="0" smtClean="0"/>
          </a:p>
          <a:p>
            <a:pPr marL="285750" indent="-285750">
              <a:buFont typeface="Arial" panose="020B0604020202020204" pitchFamily="34" charset="0"/>
              <a:buChar char="•"/>
            </a:pPr>
            <a:r>
              <a:rPr lang="en-IN" sz="2000" b="1" dirty="0" smtClean="0">
                <a:solidFill>
                  <a:schemeClr val="accent6"/>
                </a:solidFill>
              </a:rPr>
              <a:t>Feature selection</a:t>
            </a:r>
            <a:r>
              <a:rPr lang="en-IN" dirty="0" smtClean="0"/>
              <a:t>: </a:t>
            </a:r>
          </a:p>
          <a:p>
            <a:pPr marL="285750" indent="-285750">
              <a:buFont typeface="Arial" panose="020B0604020202020204" pitchFamily="34" charset="0"/>
              <a:buChar char="•"/>
            </a:pPr>
            <a:r>
              <a:rPr lang="en-IN" sz="1600" dirty="0" smtClean="0"/>
              <a:t>Significant features are detected and selected  using various methods during model building:</a:t>
            </a:r>
          </a:p>
          <a:p>
            <a:r>
              <a:rPr lang="en-IN" sz="1600" dirty="0"/>
              <a:t>	</a:t>
            </a:r>
            <a:r>
              <a:rPr lang="en-IN" sz="1600" dirty="0" smtClean="0"/>
              <a:t>1. Recursive Feature Elimination.</a:t>
            </a:r>
          </a:p>
          <a:p>
            <a:r>
              <a:rPr lang="en-IN" sz="1600" dirty="0" smtClean="0"/>
              <a:t>	2. Variance inflation factor</a:t>
            </a:r>
          </a:p>
          <a:p>
            <a:pPr marL="285750" indent="-285750">
              <a:buFont typeface="Arial" panose="020B0604020202020204" pitchFamily="34" charset="0"/>
              <a:buChar char="•"/>
            </a:pPr>
            <a:endParaRPr lang="en-IN" dirty="0" smtClean="0"/>
          </a:p>
          <a:p>
            <a:endParaRPr lang="en-IN" dirty="0" smtClean="0"/>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6069193" y="4607378"/>
            <a:ext cx="1874868" cy="1680210"/>
          </a:xfrm>
          <a:prstGeom prst="rect">
            <a:avLst/>
          </a:prstGeom>
        </p:spPr>
      </p:pic>
    </p:spTree>
    <p:extLst>
      <p:ext uri="{BB962C8B-B14F-4D97-AF65-F5344CB8AC3E}">
        <p14:creationId xmlns:p14="http://schemas.microsoft.com/office/powerpoint/2010/main" val="39908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9131" y="609600"/>
            <a:ext cx="5930537" cy="523220"/>
          </a:xfrm>
          <a:prstGeom prst="rect">
            <a:avLst/>
          </a:prstGeom>
          <a:noFill/>
        </p:spPr>
        <p:txBody>
          <a:bodyPr wrap="square" rtlCol="0">
            <a:spAutoFit/>
          </a:bodyPr>
          <a:lstStyle/>
          <a:p>
            <a:r>
              <a:rPr lang="en-IN" sz="2800" b="1" dirty="0" smtClean="0">
                <a:solidFill>
                  <a:srgbClr val="00B0F0"/>
                </a:solidFill>
              </a:rPr>
              <a:t>Model Evaluation</a:t>
            </a:r>
            <a:endParaRPr lang="en-IN" sz="2800" b="1" dirty="0">
              <a:solidFill>
                <a:srgbClr val="00B0F0"/>
              </a:solidFill>
            </a:endParaRPr>
          </a:p>
        </p:txBody>
      </p:sp>
      <p:sp>
        <p:nvSpPr>
          <p:cNvPr id="3" name="TextBox 2"/>
          <p:cNvSpPr txBox="1"/>
          <p:nvPr/>
        </p:nvSpPr>
        <p:spPr>
          <a:xfrm>
            <a:off x="1863634" y="1393371"/>
            <a:ext cx="9144000"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Model’s Algorithm is evaluated based on different metrics, here we have used:</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smtClean="0"/>
              <a:t>1. Accuracy score</a:t>
            </a:r>
          </a:p>
          <a:p>
            <a:pPr marL="285750" indent="-285750">
              <a:buFont typeface="Arial" panose="020B0604020202020204" pitchFamily="34" charset="0"/>
              <a:buChar char="•"/>
            </a:pPr>
            <a:r>
              <a:rPr lang="en-IN" sz="1600" dirty="0" smtClean="0"/>
              <a:t>2. Recall/ / sensitivity</a:t>
            </a:r>
          </a:p>
          <a:p>
            <a:pPr marL="285750" indent="-285750">
              <a:buFont typeface="Arial" panose="020B0604020202020204" pitchFamily="34" charset="0"/>
              <a:buChar char="•"/>
            </a:pPr>
            <a:r>
              <a:rPr lang="en-IN" sz="1600" dirty="0" smtClean="0"/>
              <a:t>3. ROC curve/ rate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smtClean="0"/>
          </a:p>
          <a:p>
            <a:pPr marL="285750" indent="-285750">
              <a:buFont typeface="Arial" panose="020B0604020202020204" pitchFamily="34" charset="0"/>
              <a:buChar char="•"/>
            </a:pPr>
            <a:r>
              <a:rPr lang="en-IN" sz="1600" dirty="0" smtClean="0"/>
              <a:t>Logistic Regression achieved an accuracy of about 86%, suggesting high level of strength of this model to classify the customer response given all the defined customer features.</a:t>
            </a:r>
          </a:p>
        </p:txBody>
      </p:sp>
    </p:spTree>
    <p:extLst>
      <p:ext uri="{BB962C8B-B14F-4D97-AF65-F5344CB8AC3E}">
        <p14:creationId xmlns:p14="http://schemas.microsoft.com/office/powerpoint/2010/main" val="249650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a:t>
            </a:r>
            <a:endParaRPr lang="en-IN" b="1" dirty="0"/>
          </a:p>
        </p:txBody>
      </p:sp>
      <p:sp>
        <p:nvSpPr>
          <p:cNvPr id="3" name="Content Placeholder 2"/>
          <p:cNvSpPr>
            <a:spLocks noGrp="1"/>
          </p:cNvSpPr>
          <p:nvPr>
            <p:ph idx="1"/>
          </p:nvPr>
        </p:nvSpPr>
        <p:spPr/>
        <p:txBody>
          <a:bodyPr/>
          <a:lstStyle/>
          <a:p>
            <a:r>
              <a:rPr lang="en-IN" dirty="0" smtClean="0"/>
              <a:t>Accuracy score for selected feature using logistic regression model is 86%.</a:t>
            </a:r>
          </a:p>
          <a:p>
            <a:r>
              <a:rPr lang="en-IN" dirty="0" smtClean="0"/>
              <a:t>Recall score </a:t>
            </a:r>
            <a:r>
              <a:rPr lang="en-IN" dirty="0"/>
              <a:t>for selected feature using logistic regression model is </a:t>
            </a:r>
            <a:r>
              <a:rPr lang="en-IN" dirty="0" smtClean="0"/>
              <a:t>56%.</a:t>
            </a:r>
          </a:p>
          <a:p>
            <a:r>
              <a:rPr lang="en-IN" dirty="0" smtClean="0"/>
              <a:t>ROC/ R2 score is 85%.</a:t>
            </a:r>
          </a:p>
          <a:p>
            <a:r>
              <a:rPr lang="en-IN" dirty="0" smtClean="0"/>
              <a:t>Confusion Matrix:</a:t>
            </a:r>
            <a:endParaRPr lang="en-IN" dirty="0"/>
          </a:p>
        </p:txBody>
      </p:sp>
      <p:pic>
        <p:nvPicPr>
          <p:cNvPr id="5" name="Picture 4"/>
          <p:cNvPicPr>
            <a:picLocks noChangeAspect="1"/>
          </p:cNvPicPr>
          <p:nvPr/>
        </p:nvPicPr>
        <p:blipFill>
          <a:blip r:embed="rId2"/>
          <a:stretch>
            <a:fillRect/>
          </a:stretch>
        </p:blipFill>
        <p:spPr>
          <a:xfrm>
            <a:off x="3122023" y="3918585"/>
            <a:ext cx="1867988" cy="1190842"/>
          </a:xfrm>
          <a:prstGeom prst="rect">
            <a:avLst/>
          </a:prstGeom>
        </p:spPr>
      </p:pic>
    </p:spTree>
    <p:extLst>
      <p:ext uri="{BB962C8B-B14F-4D97-AF65-F5344CB8AC3E}">
        <p14:creationId xmlns:p14="http://schemas.microsoft.com/office/powerpoint/2010/main" val="127529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Recommendation</a:t>
            </a:r>
            <a:endParaRPr lang="en-IN" b="1" dirty="0"/>
          </a:p>
        </p:txBody>
      </p:sp>
      <p:sp>
        <p:nvSpPr>
          <p:cNvPr id="3" name="Content Placeholder 2"/>
          <p:cNvSpPr>
            <a:spLocks noGrp="1"/>
          </p:cNvSpPr>
          <p:nvPr>
            <p:ph idx="1"/>
          </p:nvPr>
        </p:nvSpPr>
        <p:spPr/>
        <p:txBody>
          <a:bodyPr/>
          <a:lstStyle/>
          <a:p>
            <a:r>
              <a:rPr lang="en-IN" dirty="0" smtClean="0"/>
              <a:t>Try to engage customers and have longer calls</a:t>
            </a:r>
          </a:p>
          <a:p>
            <a:r>
              <a:rPr lang="en-IN" dirty="0" smtClean="0"/>
              <a:t>Preferably use Telephone as the mode of contact.</a:t>
            </a:r>
          </a:p>
          <a:p>
            <a:r>
              <a:rPr lang="en-IN" dirty="0" smtClean="0"/>
              <a:t>Prioritize those customers to who were part of the previous marketing campaigns.</a:t>
            </a:r>
            <a:endParaRPr lang="en-IN" dirty="0"/>
          </a:p>
        </p:txBody>
      </p:sp>
    </p:spTree>
    <p:extLst>
      <p:ext uri="{BB962C8B-B14F-4D97-AF65-F5344CB8AC3E}">
        <p14:creationId xmlns:p14="http://schemas.microsoft.com/office/powerpoint/2010/main" val="83820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98111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US" dirty="0"/>
              <a:t>Introduction to Project</a:t>
            </a:r>
          </a:p>
          <a:p>
            <a:r>
              <a:rPr lang="en-US" dirty="0"/>
              <a:t>Problem Statement</a:t>
            </a:r>
          </a:p>
          <a:p>
            <a:r>
              <a:rPr lang="en-US" dirty="0"/>
              <a:t>Data Preparation</a:t>
            </a:r>
          </a:p>
          <a:p>
            <a:r>
              <a:rPr lang="en-US" dirty="0"/>
              <a:t>Data Analysis</a:t>
            </a:r>
          </a:p>
          <a:p>
            <a:r>
              <a:rPr lang="en-US" dirty="0"/>
              <a:t>Model Building</a:t>
            </a:r>
          </a:p>
          <a:p>
            <a:r>
              <a:rPr lang="en-US" dirty="0"/>
              <a:t>Result and Assessment</a:t>
            </a:r>
          </a:p>
          <a:p>
            <a:endParaRPr lang="en-IN" dirty="0"/>
          </a:p>
        </p:txBody>
      </p:sp>
    </p:spTree>
    <p:extLst>
      <p:ext uri="{BB962C8B-B14F-4D97-AF65-F5344CB8AC3E}">
        <p14:creationId xmlns:p14="http://schemas.microsoft.com/office/powerpoint/2010/main" val="118879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p:txBody>
          <a:bodyPr/>
          <a:lstStyle/>
          <a:p>
            <a:r>
              <a:rPr lang="en-US" dirty="0"/>
              <a:t>What is </a:t>
            </a:r>
            <a:r>
              <a:rPr lang="en-US" dirty="0" smtClean="0"/>
              <a:t>Bank Marketing.</a:t>
            </a:r>
            <a:endParaRPr lang="en-US" dirty="0"/>
          </a:p>
          <a:p>
            <a:r>
              <a:rPr lang="en-US" dirty="0"/>
              <a:t>Why this Project.</a:t>
            </a:r>
          </a:p>
          <a:p>
            <a:r>
              <a:rPr lang="en-US" dirty="0"/>
              <a:t>Expectations from Project</a:t>
            </a:r>
          </a:p>
          <a:p>
            <a:r>
              <a:rPr lang="en-US" dirty="0"/>
              <a:t>Who will benefit and how</a:t>
            </a:r>
          </a:p>
          <a:p>
            <a:endParaRPr lang="en-IN" dirty="0"/>
          </a:p>
        </p:txBody>
      </p:sp>
    </p:spTree>
    <p:extLst>
      <p:ext uri="{BB962C8B-B14F-4D97-AF65-F5344CB8AC3E}">
        <p14:creationId xmlns:p14="http://schemas.microsoft.com/office/powerpoint/2010/main" val="2795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F0"/>
                </a:solidFill>
                <a:latin typeface="Times New Roman" panose="02020603050405020304" pitchFamily="18" charset="0"/>
                <a:cs typeface="Times New Roman" panose="02020603050405020304" pitchFamily="18" charset="0"/>
              </a:rPr>
              <a:t>PROBLEM STATEMENT</a:t>
            </a:r>
            <a:r>
              <a:rPr lang="en-IN" b="1" dirty="0">
                <a:solidFill>
                  <a:srgbClr val="FF0000"/>
                </a:solidFill>
                <a:latin typeface="Times New Roman" panose="02020603050405020304" pitchFamily="18" charset="0"/>
                <a:cs typeface="Times New Roman" panose="02020603050405020304" pitchFamily="18" charset="0"/>
              </a:rPr>
              <a:t/>
            </a:r>
            <a:br>
              <a:rPr lang="en-IN" b="1" dirty="0">
                <a:solidFill>
                  <a:srgbClr val="FF0000"/>
                </a:solidFill>
                <a:latin typeface="Times New Roman" panose="02020603050405020304" pitchFamily="18" charset="0"/>
                <a:cs typeface="Times New Roman" panose="02020603050405020304" pitchFamily="18" charset="0"/>
              </a:rPr>
            </a:br>
            <a:endParaRPr lang="en-IN" b="1" dirty="0"/>
          </a:p>
        </p:txBody>
      </p:sp>
      <p:sp>
        <p:nvSpPr>
          <p:cNvPr id="3" name="Content Placeholder 2"/>
          <p:cNvSpPr>
            <a:spLocks noGrp="1"/>
          </p:cNvSpPr>
          <p:nvPr>
            <p:ph idx="1"/>
          </p:nvPr>
        </p:nvSpPr>
        <p:spPr/>
        <p:txBody>
          <a:bodyPr/>
          <a:lstStyle/>
          <a:p>
            <a:r>
              <a:rPr lang="en-IN" dirty="0"/>
              <a:t>To optimize bank marketing strategy and improve effectiveness. Understanding customer needs relates to more customer marketing plan.  Based on the prediction, the bank will invest further and helps in their revenue</a:t>
            </a:r>
            <a:r>
              <a:rPr lang="en-IN" dirty="0" smtClean="0"/>
              <a:t>.</a:t>
            </a:r>
          </a:p>
          <a:p>
            <a:r>
              <a:rPr lang="en-US" dirty="0" smtClean="0"/>
              <a:t>Problem Motivation : By using such a predict algorithm, the bank can better target its customers and better channelize it’s marketing efforts.</a:t>
            </a:r>
          </a:p>
          <a:p>
            <a:r>
              <a:rPr lang="en-US" dirty="0" smtClean="0"/>
              <a:t>Banks offered their clients fixed-term deposit. Data was collected about each client, type of contact, and outcome.</a:t>
            </a:r>
            <a:endParaRPr lang="en-IN" dirty="0"/>
          </a:p>
        </p:txBody>
      </p:sp>
    </p:spTree>
    <p:extLst>
      <p:ext uri="{BB962C8B-B14F-4D97-AF65-F5344CB8AC3E}">
        <p14:creationId xmlns:p14="http://schemas.microsoft.com/office/powerpoint/2010/main" val="364247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b="1" dirty="0"/>
          </a:p>
        </p:txBody>
      </p:sp>
      <p:sp>
        <p:nvSpPr>
          <p:cNvPr id="3" name="Content Placeholder 2"/>
          <p:cNvSpPr>
            <a:spLocks noGrp="1"/>
          </p:cNvSpPr>
          <p:nvPr>
            <p:ph idx="1"/>
          </p:nvPr>
        </p:nvSpPr>
        <p:spPr/>
        <p:txBody>
          <a:bodyPr/>
          <a:lstStyle/>
          <a:p>
            <a:r>
              <a:rPr lang="en-IN" dirty="0" smtClean="0"/>
              <a:t>To increase the effectiveness of the Bank’s tele marketing campaign.</a:t>
            </a:r>
          </a:p>
          <a:p>
            <a:r>
              <a:rPr lang="en-IN" dirty="0" smtClean="0"/>
              <a:t>This project enables the bank to develop a more granular understanding of the customer base. Predict the customer’s response to telemarketing campaign.</a:t>
            </a:r>
            <a:endParaRPr lang="en-IN" dirty="0"/>
          </a:p>
        </p:txBody>
      </p:sp>
    </p:spTree>
    <p:extLst>
      <p:ext uri="{BB962C8B-B14F-4D97-AF65-F5344CB8AC3E}">
        <p14:creationId xmlns:p14="http://schemas.microsoft.com/office/powerpoint/2010/main" val="307227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0652" y="522514"/>
            <a:ext cx="9135291" cy="584775"/>
          </a:xfrm>
          <a:prstGeom prst="rect">
            <a:avLst/>
          </a:prstGeom>
          <a:noFill/>
        </p:spPr>
        <p:txBody>
          <a:bodyPr wrap="square" rtlCol="0">
            <a:spAutoFit/>
          </a:bodyPr>
          <a:lstStyle/>
          <a:p>
            <a:r>
              <a:rPr lang="en-IN" sz="3200" b="1" dirty="0" smtClean="0">
                <a:solidFill>
                  <a:srgbClr val="00B0F0"/>
                </a:solidFill>
                <a:effectLst>
                  <a:outerShdw blurRad="38100" dist="38100" dir="2700000" algn="tl">
                    <a:srgbClr val="000000">
                      <a:alpha val="43137"/>
                    </a:srgbClr>
                  </a:outerShdw>
                </a:effectLst>
              </a:rPr>
              <a:t>DATA EXPLORATION</a:t>
            </a:r>
            <a:endParaRPr lang="en-IN" sz="3200" b="1" dirty="0">
              <a:solidFill>
                <a:srgbClr val="00B0F0"/>
              </a:solidFill>
              <a:effectLst>
                <a:outerShdw blurRad="38100" dist="38100" dir="2700000" algn="tl">
                  <a:srgbClr val="000000">
                    <a:alpha val="43137"/>
                  </a:srgbClr>
                </a:outerShdw>
              </a:effectLst>
            </a:endParaRPr>
          </a:p>
        </p:txBody>
      </p:sp>
      <p:sp>
        <p:nvSpPr>
          <p:cNvPr id="3" name="TextBox 2"/>
          <p:cNvSpPr txBox="1"/>
          <p:nvPr/>
        </p:nvSpPr>
        <p:spPr>
          <a:xfrm>
            <a:off x="1881051" y="1402080"/>
            <a:ext cx="8734698" cy="3323987"/>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solidFill>
                  <a:schemeClr val="accent6">
                    <a:lumMod val="75000"/>
                  </a:schemeClr>
                </a:solidFill>
              </a:rPr>
              <a:t>Tools Used </a:t>
            </a:r>
            <a:r>
              <a:rPr lang="en-IN" dirty="0" smtClean="0"/>
              <a:t>– Jupyter Notebook</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sz="2400" b="1" dirty="0" smtClean="0">
                <a:solidFill>
                  <a:schemeClr val="accent6">
                    <a:lumMod val="75000"/>
                  </a:schemeClr>
                </a:solidFill>
              </a:rPr>
              <a:t>Exploratory Data Analysis</a:t>
            </a:r>
            <a:r>
              <a:rPr lang="en-IN" dirty="0" smtClean="0"/>
              <a:t>:</a:t>
            </a:r>
            <a:endParaRPr lang="en-IN" dirty="0"/>
          </a:p>
          <a:p>
            <a:pPr marL="285750" indent="-285750">
              <a:buFont typeface="Arial" panose="020B0604020202020204" pitchFamily="34" charset="0"/>
              <a:buChar char="•"/>
            </a:pPr>
            <a:r>
              <a:rPr lang="en-IN" sz="1600" dirty="0" smtClean="0"/>
              <a:t>All coding is done in python 3.</a:t>
            </a:r>
          </a:p>
          <a:p>
            <a:pPr marL="285750" indent="-285750">
              <a:buFont typeface="Arial" panose="020B0604020202020204" pitchFamily="34" charset="0"/>
              <a:buChar char="•"/>
            </a:pPr>
            <a:r>
              <a:rPr lang="en-IN" sz="1600" dirty="0" smtClean="0"/>
              <a:t>Extensive use of pandas, numpy, matplotlib, as well as seaborn and sklearn packages.</a:t>
            </a:r>
          </a:p>
          <a:p>
            <a:pPr marL="285750" indent="-285750">
              <a:buFont typeface="Arial" panose="020B0604020202020204" pitchFamily="34" charset="0"/>
              <a:buChar char="•"/>
            </a:pPr>
            <a:r>
              <a:rPr lang="en-IN" sz="1600" dirty="0" smtClean="0"/>
              <a:t>Dataset contained 21 different features on more than 41,000 clients.</a:t>
            </a:r>
          </a:p>
          <a:p>
            <a:pPr marL="285750" indent="-285750">
              <a:buFont typeface="Arial" panose="020B0604020202020204" pitchFamily="34" charset="0"/>
              <a:buChar char="•"/>
            </a:pPr>
            <a:r>
              <a:rPr lang="en-IN" sz="1600" dirty="0" smtClean="0"/>
              <a:t>Features were both categorical and numerical. Target variable is binary(“Yes”, or “No”).</a:t>
            </a:r>
          </a:p>
          <a:p>
            <a:pPr marL="285750" indent="-285750">
              <a:buFont typeface="Arial" panose="020B0604020202020204" pitchFamily="34" charset="0"/>
              <a:buChar char="•"/>
            </a:pPr>
            <a:endParaRPr lang="en-IN" dirty="0" smtClean="0"/>
          </a:p>
          <a:p>
            <a:r>
              <a:rPr lang="en-IN" dirty="0" smtClean="0"/>
              <a:t> </a:t>
            </a:r>
          </a:p>
          <a:p>
            <a:pPr marL="285750" indent="-285750">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6574971" y="4192069"/>
            <a:ext cx="4963886" cy="2580908"/>
          </a:xfrm>
          <a:prstGeom prst="rect">
            <a:avLst/>
          </a:prstGeom>
        </p:spPr>
      </p:pic>
    </p:spTree>
    <p:extLst>
      <p:ext uri="{BB962C8B-B14F-4D97-AF65-F5344CB8AC3E}">
        <p14:creationId xmlns:p14="http://schemas.microsoft.com/office/powerpoint/2010/main" val="175301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4297" y="548640"/>
            <a:ext cx="6644640" cy="584775"/>
          </a:xfrm>
          <a:prstGeom prst="rect">
            <a:avLst/>
          </a:prstGeom>
          <a:noFill/>
        </p:spPr>
        <p:txBody>
          <a:bodyPr wrap="square" rtlCol="0">
            <a:spAutoFit/>
          </a:bodyPr>
          <a:lstStyle/>
          <a:p>
            <a:r>
              <a:rPr lang="en-IN" sz="3200" b="1" dirty="0" smtClean="0">
                <a:solidFill>
                  <a:srgbClr val="00B0F0"/>
                </a:solidFill>
              </a:rPr>
              <a:t>DATA PREPARATION</a:t>
            </a:r>
            <a:endParaRPr lang="en-IN" sz="3200" b="1" dirty="0">
              <a:solidFill>
                <a:srgbClr val="00B0F0"/>
              </a:solidFill>
            </a:endParaRPr>
          </a:p>
        </p:txBody>
      </p:sp>
      <p:sp>
        <p:nvSpPr>
          <p:cNvPr id="3" name="TextBox 2"/>
          <p:cNvSpPr txBox="1"/>
          <p:nvPr/>
        </p:nvSpPr>
        <p:spPr>
          <a:xfrm>
            <a:off x="1915886" y="1480457"/>
            <a:ext cx="9091748"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t>Many features had missing values.</a:t>
            </a:r>
          </a:p>
          <a:p>
            <a:pPr marL="285750" indent="-285750">
              <a:buFont typeface="Arial" panose="020B0604020202020204" pitchFamily="34" charset="0"/>
              <a:buChar char="•"/>
            </a:pPr>
            <a:r>
              <a:rPr lang="en-IN" sz="1400" dirty="0" smtClean="0"/>
              <a:t>Heatmap  is plotted to show strong correlations between the features</a:t>
            </a:r>
            <a:r>
              <a:rPr lang="en-IN" dirty="0" smtClean="0"/>
              <a:t>.</a:t>
            </a:r>
            <a:endParaRPr lang="en-IN" dirty="0"/>
          </a:p>
        </p:txBody>
      </p:sp>
      <p:pic>
        <p:nvPicPr>
          <p:cNvPr id="4" name="Picture 3"/>
          <p:cNvPicPr>
            <a:picLocks noChangeAspect="1"/>
          </p:cNvPicPr>
          <p:nvPr/>
        </p:nvPicPr>
        <p:blipFill>
          <a:blip r:embed="rId2"/>
          <a:stretch>
            <a:fillRect/>
          </a:stretch>
        </p:blipFill>
        <p:spPr>
          <a:xfrm>
            <a:off x="2237968" y="2062300"/>
            <a:ext cx="7663678" cy="4910080"/>
          </a:xfrm>
          <a:prstGeom prst="rect">
            <a:avLst/>
          </a:prstGeom>
        </p:spPr>
      </p:pic>
    </p:spTree>
    <p:extLst>
      <p:ext uri="{BB962C8B-B14F-4D97-AF65-F5344CB8AC3E}">
        <p14:creationId xmlns:p14="http://schemas.microsoft.com/office/powerpoint/2010/main" val="155251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2045" y="322217"/>
            <a:ext cx="5512525" cy="523220"/>
          </a:xfrm>
          <a:prstGeom prst="rect">
            <a:avLst/>
          </a:prstGeom>
          <a:noFill/>
        </p:spPr>
        <p:txBody>
          <a:bodyPr wrap="square" rtlCol="0">
            <a:spAutoFit/>
          </a:bodyPr>
          <a:lstStyle/>
          <a:p>
            <a:r>
              <a:rPr lang="en-IN" sz="2800" b="1" dirty="0" smtClean="0">
                <a:solidFill>
                  <a:srgbClr val="00B0F0"/>
                </a:solidFill>
              </a:rPr>
              <a:t>Plots for Categorical Data</a:t>
            </a:r>
            <a:endParaRPr lang="en-IN" sz="2800" b="1" dirty="0">
              <a:solidFill>
                <a:srgbClr val="00B0F0"/>
              </a:solidFill>
            </a:endParaRPr>
          </a:p>
        </p:txBody>
      </p:sp>
      <p:pic>
        <p:nvPicPr>
          <p:cNvPr id="3" name="Picture 2"/>
          <p:cNvPicPr>
            <a:picLocks noChangeAspect="1"/>
          </p:cNvPicPr>
          <p:nvPr/>
        </p:nvPicPr>
        <p:blipFill>
          <a:blip r:embed="rId2"/>
          <a:stretch>
            <a:fillRect/>
          </a:stretch>
        </p:blipFill>
        <p:spPr>
          <a:xfrm>
            <a:off x="1672046" y="1094151"/>
            <a:ext cx="4558257" cy="2657310"/>
          </a:xfrm>
          <a:prstGeom prst="rect">
            <a:avLst/>
          </a:prstGeom>
        </p:spPr>
      </p:pic>
      <p:pic>
        <p:nvPicPr>
          <p:cNvPr id="4" name="Picture 3"/>
          <p:cNvPicPr>
            <a:picLocks noChangeAspect="1"/>
          </p:cNvPicPr>
          <p:nvPr/>
        </p:nvPicPr>
        <p:blipFill>
          <a:blip r:embed="rId3"/>
          <a:stretch>
            <a:fillRect/>
          </a:stretch>
        </p:blipFill>
        <p:spPr>
          <a:xfrm>
            <a:off x="6382430" y="962074"/>
            <a:ext cx="4207193" cy="2921463"/>
          </a:xfrm>
          <a:prstGeom prst="rect">
            <a:avLst/>
          </a:prstGeom>
        </p:spPr>
      </p:pic>
      <p:pic>
        <p:nvPicPr>
          <p:cNvPr id="5" name="Picture 4"/>
          <p:cNvPicPr>
            <a:picLocks noChangeAspect="1"/>
          </p:cNvPicPr>
          <p:nvPr/>
        </p:nvPicPr>
        <p:blipFill>
          <a:blip r:embed="rId4"/>
          <a:stretch>
            <a:fillRect/>
          </a:stretch>
        </p:blipFill>
        <p:spPr>
          <a:xfrm>
            <a:off x="1672046" y="3883537"/>
            <a:ext cx="4188141" cy="2813354"/>
          </a:xfrm>
          <a:prstGeom prst="rect">
            <a:avLst/>
          </a:prstGeom>
        </p:spPr>
      </p:pic>
      <p:pic>
        <p:nvPicPr>
          <p:cNvPr id="6" name="Picture 5"/>
          <p:cNvPicPr>
            <a:picLocks noChangeAspect="1"/>
          </p:cNvPicPr>
          <p:nvPr/>
        </p:nvPicPr>
        <p:blipFill>
          <a:blip r:embed="rId5"/>
          <a:stretch>
            <a:fillRect/>
          </a:stretch>
        </p:blipFill>
        <p:spPr>
          <a:xfrm>
            <a:off x="6130833" y="3939486"/>
            <a:ext cx="4362995" cy="2870949"/>
          </a:xfrm>
          <a:prstGeom prst="rect">
            <a:avLst/>
          </a:prstGeom>
        </p:spPr>
      </p:pic>
    </p:spTree>
    <p:extLst>
      <p:ext uri="{BB962C8B-B14F-4D97-AF65-F5344CB8AC3E}">
        <p14:creationId xmlns:p14="http://schemas.microsoft.com/office/powerpoint/2010/main" val="387495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674" y="426720"/>
            <a:ext cx="6453052" cy="523220"/>
          </a:xfrm>
          <a:prstGeom prst="rect">
            <a:avLst/>
          </a:prstGeom>
          <a:noFill/>
        </p:spPr>
        <p:txBody>
          <a:bodyPr wrap="square" rtlCol="0">
            <a:spAutoFit/>
          </a:bodyPr>
          <a:lstStyle/>
          <a:p>
            <a:r>
              <a:rPr lang="en-IN" sz="2800" b="1" dirty="0" smtClean="0">
                <a:solidFill>
                  <a:srgbClr val="00B0F0"/>
                </a:solidFill>
              </a:rPr>
              <a:t>Visualizations for Numerical Data</a:t>
            </a:r>
            <a:endParaRPr lang="en-IN" sz="2800" b="1" dirty="0">
              <a:solidFill>
                <a:srgbClr val="00B0F0"/>
              </a:solidFill>
            </a:endParaRPr>
          </a:p>
        </p:txBody>
      </p:sp>
      <p:pic>
        <p:nvPicPr>
          <p:cNvPr id="3" name="Picture 2"/>
          <p:cNvPicPr>
            <a:picLocks noChangeAspect="1"/>
          </p:cNvPicPr>
          <p:nvPr/>
        </p:nvPicPr>
        <p:blipFill>
          <a:blip r:embed="rId2"/>
          <a:stretch>
            <a:fillRect/>
          </a:stretch>
        </p:blipFill>
        <p:spPr>
          <a:xfrm>
            <a:off x="1425892" y="1141231"/>
            <a:ext cx="7120043" cy="5337945"/>
          </a:xfrm>
          <a:prstGeom prst="rect">
            <a:avLst/>
          </a:prstGeom>
        </p:spPr>
      </p:pic>
      <p:pic>
        <p:nvPicPr>
          <p:cNvPr id="6" name="Picture 5"/>
          <p:cNvPicPr>
            <a:picLocks noChangeAspect="1"/>
          </p:cNvPicPr>
          <p:nvPr/>
        </p:nvPicPr>
        <p:blipFill>
          <a:blip r:embed="rId3"/>
          <a:stretch>
            <a:fillRect/>
          </a:stretch>
        </p:blipFill>
        <p:spPr>
          <a:xfrm>
            <a:off x="8615996" y="1669051"/>
            <a:ext cx="1438275" cy="4810125"/>
          </a:xfrm>
          <a:prstGeom prst="rect">
            <a:avLst/>
          </a:prstGeom>
        </p:spPr>
      </p:pic>
      <p:pic>
        <p:nvPicPr>
          <p:cNvPr id="7" name="Picture 6"/>
          <p:cNvPicPr>
            <a:picLocks noChangeAspect="1"/>
          </p:cNvPicPr>
          <p:nvPr/>
        </p:nvPicPr>
        <p:blipFill>
          <a:blip r:embed="rId4"/>
          <a:stretch>
            <a:fillRect/>
          </a:stretch>
        </p:blipFill>
        <p:spPr>
          <a:xfrm>
            <a:off x="10054271" y="1052715"/>
            <a:ext cx="1743075" cy="5514975"/>
          </a:xfrm>
          <a:prstGeom prst="rect">
            <a:avLst/>
          </a:prstGeom>
        </p:spPr>
      </p:pic>
    </p:spTree>
    <p:extLst>
      <p:ext uri="{BB962C8B-B14F-4D97-AF65-F5344CB8AC3E}">
        <p14:creationId xmlns:p14="http://schemas.microsoft.com/office/powerpoint/2010/main" val="34604879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162</TotalTime>
  <Words>469</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Bank Marketing</vt:lpstr>
      <vt:lpstr>AGENDA</vt:lpstr>
      <vt:lpstr>Introduction</vt:lpstr>
      <vt:lpstr>PROBLEM STATEMENT </vt:lpstr>
      <vt:lpstr>Objective</vt:lpstr>
      <vt:lpstr>PowerPoint Presentation</vt:lpstr>
      <vt:lpstr>PowerPoint Presentation</vt:lpstr>
      <vt:lpstr>PowerPoint Presentation</vt:lpstr>
      <vt:lpstr>PowerPoint Presentation</vt:lpstr>
      <vt:lpstr>Model Building</vt:lpstr>
      <vt:lpstr>PowerPoint Presentation</vt:lpstr>
      <vt:lpstr>Result</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Anusha patted</dc:creator>
  <cp:lastModifiedBy>Anusha patted</cp:lastModifiedBy>
  <cp:revision>25</cp:revision>
  <dcterms:created xsi:type="dcterms:W3CDTF">2021-11-14T15:06:49Z</dcterms:created>
  <dcterms:modified xsi:type="dcterms:W3CDTF">2021-11-14T17:49:00Z</dcterms:modified>
</cp:coreProperties>
</file>