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Outfit ExtraBold"/>
      <p:bold r:id="rId14"/>
    </p:embeddedFont>
    <p:embeddedFont>
      <p:font typeface="Outfit"/>
      <p:regular r:id="rId15"/>
      <p:bold r:id="rId16"/>
    </p:embeddedFont>
    <p:embeddedFont>
      <p:font typeface="Outfit Medium"/>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guide id="2" pos="5760">
          <p15:clr>
            <a:srgbClr val="747775"/>
          </p15:clr>
        </p15:guide>
        <p15:guide id="3">
          <p15:clr>
            <a:srgbClr val="747775"/>
          </p15:clr>
        </p15:guide>
        <p15:guide id="4" orient="horz" pos="32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os="5760"/>
        <p:guide/>
        <p:guide pos="324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utfit-regular.fntdata"/><Relationship Id="rId14" Type="http://schemas.openxmlformats.org/officeDocument/2006/relationships/font" Target="fonts/OutfitExtraBold-bold.fntdata"/><Relationship Id="rId17" Type="http://schemas.openxmlformats.org/officeDocument/2006/relationships/font" Target="fonts/OutfitMedium-regular.fntdata"/><Relationship Id="rId16" Type="http://schemas.openxmlformats.org/officeDocument/2006/relationships/font" Target="fonts/Outfi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OutfitMedium-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fc30639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3dfc30639e_6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dfc30639e_2_8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3" name="Google Shape;133;g33dfc30639e_2_8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34" name="Google Shape;134;g33dfc30639e_2_8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3dfc30639e_2_8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3dfc30639e_2_8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7" name="Google Shape;137;g33dfc30639e_2_8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dfc30639e_0_1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6" name="Google Shape;146;g33dfc30639e_0_1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47" name="Google Shape;147;g33dfc30639e_0_12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33dfc30639e_0_12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3dfc30639e_0_12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50" name="Google Shape;150;g33dfc30639e_0_12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dfc30639e_0_14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59" name="Google Shape;159;g33dfc30639e_0_14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60" name="Google Shape;160;g33dfc30639e_0_14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33dfc30639e_0_14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3dfc30639e_0_14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3" name="Google Shape;163;g33dfc30639e_0_14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dfc30639e_0_13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79" name="Google Shape;179;g33dfc30639e_0_13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80" name="Google Shape;180;g33dfc30639e_0_13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33dfc30639e_0_13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3dfc30639e_0_13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3" name="Google Shape;183;g33dfc30639e_0_13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dfc30639e_3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6" name="Google Shape;196;g33dfc30639e_3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197" name="Google Shape;197;g33dfc30639e_3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3dfc30639e_3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3dfc30639e_3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0" name="Google Shape;200;g33dfc30639e_3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dfc30639e_0_1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9" name="Google Shape;209;g33dfc30639e_0_1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1.7.2013</a:t>
            </a:r>
            <a:endParaRPr/>
          </a:p>
        </p:txBody>
      </p:sp>
      <p:sp>
        <p:nvSpPr>
          <p:cNvPr id="210" name="Google Shape;210;g33dfc30639e_0_14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33dfc30639e_0_14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3dfc30639e_0_14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3" name="Google Shape;213;g33dfc30639e_0_14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3.png"/><Relationship Id="rId5" Type="http://schemas.openxmlformats.org/officeDocument/2006/relationships/image" Target="../media/image4.jp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2.jp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2285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30" name="Google Shape;130;p25"/>
          <p:cNvSpPr txBox="1"/>
          <p:nvPr/>
        </p:nvSpPr>
        <p:spPr>
          <a:xfrm>
            <a:off x="466650" y="1501550"/>
            <a:ext cx="8125800" cy="24090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1000"/>
              </a:spcBef>
              <a:spcAft>
                <a:spcPts val="0"/>
              </a:spcAft>
              <a:buNone/>
            </a:pPr>
            <a:r>
              <a:rPr b="1" lang="en" sz="2100">
                <a:solidFill>
                  <a:schemeClr val="dk1"/>
                </a:solidFill>
                <a:latin typeface="Outfit"/>
                <a:ea typeface="Outfit"/>
                <a:cs typeface="Outfit"/>
                <a:sym typeface="Outfit"/>
              </a:rPr>
              <a:t>Category Code: C5</a:t>
            </a:r>
            <a:endParaRPr b="1" sz="2100">
              <a:solidFill>
                <a:schemeClr val="dk1"/>
              </a:solidFill>
              <a:latin typeface="Outfit"/>
              <a:ea typeface="Outfit"/>
              <a:cs typeface="Outfit"/>
              <a:sym typeface="Outfit"/>
            </a:endParaRPr>
          </a:p>
          <a:p>
            <a:pPr indent="0" lvl="0" marL="0" rtl="0" algn="just">
              <a:lnSpc>
                <a:spcPct val="90000"/>
              </a:lnSpc>
              <a:spcBef>
                <a:spcPts val="2000"/>
              </a:spcBef>
              <a:spcAft>
                <a:spcPts val="0"/>
              </a:spcAft>
              <a:buNone/>
            </a:pPr>
            <a:r>
              <a:rPr b="1" lang="en" sz="2100">
                <a:solidFill>
                  <a:schemeClr val="dk1"/>
                </a:solidFill>
                <a:latin typeface="Outfit"/>
                <a:ea typeface="Outfit"/>
                <a:cs typeface="Outfit"/>
                <a:sym typeface="Outfit"/>
              </a:rPr>
              <a:t>Problem Statement Title: Empowering investors with AI-driven strategies</a:t>
            </a:r>
            <a:endParaRPr b="1" sz="2100">
              <a:solidFill>
                <a:schemeClr val="dk1"/>
              </a:solidFill>
              <a:latin typeface="Outfit"/>
              <a:ea typeface="Outfit"/>
              <a:cs typeface="Outfit"/>
              <a:sym typeface="Outfit"/>
            </a:endParaRPr>
          </a:p>
          <a:p>
            <a:pPr indent="0" lvl="0" marL="0" rtl="0" algn="just">
              <a:lnSpc>
                <a:spcPct val="90000"/>
              </a:lnSpc>
              <a:spcBef>
                <a:spcPts val="2000"/>
              </a:spcBef>
              <a:spcAft>
                <a:spcPts val="0"/>
              </a:spcAft>
              <a:buNone/>
            </a:pPr>
            <a:r>
              <a:rPr b="1" lang="en" sz="2100">
                <a:solidFill>
                  <a:schemeClr val="dk1"/>
                </a:solidFill>
                <a:latin typeface="Outfit"/>
                <a:ea typeface="Outfit"/>
                <a:cs typeface="Outfit"/>
                <a:sym typeface="Outfit"/>
              </a:rPr>
              <a:t>Team Name: 404 Found</a:t>
            </a:r>
            <a:endParaRPr b="1" sz="2100">
              <a:solidFill>
                <a:schemeClr val="dk1"/>
              </a:solidFill>
              <a:latin typeface="Outfit"/>
              <a:ea typeface="Outfit"/>
              <a:cs typeface="Outfit"/>
              <a:sym typeface="Outfit"/>
            </a:endParaRPr>
          </a:p>
          <a:p>
            <a:pPr indent="0" lvl="0" marL="0" rtl="0" algn="just">
              <a:lnSpc>
                <a:spcPct val="90000"/>
              </a:lnSpc>
              <a:spcBef>
                <a:spcPts val="2000"/>
              </a:spcBef>
              <a:spcAft>
                <a:spcPts val="2000"/>
              </a:spcAft>
              <a:buNone/>
            </a:pPr>
            <a:r>
              <a:rPr b="1" lang="en" sz="2100">
                <a:solidFill>
                  <a:schemeClr val="dk1"/>
                </a:solidFill>
                <a:latin typeface="Outfit"/>
                <a:ea typeface="Outfit"/>
                <a:cs typeface="Outfit"/>
                <a:sym typeface="Outfit"/>
              </a:rPr>
              <a:t>Institute Name: </a:t>
            </a:r>
            <a:r>
              <a:rPr lang="en" sz="1900">
                <a:solidFill>
                  <a:schemeClr val="dk1"/>
                </a:solidFill>
                <a:latin typeface="Outfit Medium"/>
                <a:ea typeface="Outfit Medium"/>
                <a:cs typeface="Outfit Medium"/>
                <a:sym typeface="Outfit Medium"/>
              </a:rPr>
              <a:t>Vivekanand Education Society’s Institute of Technology</a:t>
            </a:r>
            <a:endParaRPr sz="2200">
              <a:solidFill>
                <a:srgbClr val="CCA677"/>
              </a:solidFill>
              <a:latin typeface="Outfit Medium"/>
              <a:ea typeface="Outfit Medium"/>
              <a:cs typeface="Outfit Medium"/>
              <a:sym typeface="Outfi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40" name="Google Shape;140;p26"/>
          <p:cNvSpPr txBox="1"/>
          <p:nvPr/>
        </p:nvSpPr>
        <p:spPr>
          <a:xfrm>
            <a:off x="531450" y="228600"/>
            <a:ext cx="8081100" cy="413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2600">
                <a:solidFill>
                  <a:schemeClr val="dk1"/>
                </a:solidFill>
                <a:latin typeface="Outfit ExtraBold"/>
                <a:ea typeface="Outfit ExtraBold"/>
                <a:cs typeface="Outfit ExtraBold"/>
                <a:sym typeface="Outfit ExtraBold"/>
              </a:rPr>
              <a:t>Idea / Approach details (&amp; implemented features) </a:t>
            </a:r>
            <a:endParaRPr sz="2600">
              <a:solidFill>
                <a:schemeClr val="dk1"/>
              </a:solidFill>
              <a:latin typeface="Outfit ExtraBold"/>
              <a:ea typeface="Outfit ExtraBold"/>
              <a:cs typeface="Outfit ExtraBold"/>
              <a:sym typeface="Outfit ExtraBold"/>
            </a:endParaRPr>
          </a:p>
          <a:p>
            <a:pPr indent="0" lvl="0" marL="0" rtl="0" algn="ctr">
              <a:spcBef>
                <a:spcPts val="0"/>
              </a:spcBef>
              <a:spcAft>
                <a:spcPts val="0"/>
              </a:spcAft>
              <a:buNone/>
            </a:pPr>
            <a:r>
              <a:t/>
            </a:r>
            <a:endParaRPr sz="1000">
              <a:solidFill>
                <a:schemeClr val="dk1"/>
              </a:solidFill>
              <a:latin typeface="Impact"/>
              <a:ea typeface="Impact"/>
              <a:cs typeface="Impact"/>
              <a:sym typeface="Impact"/>
            </a:endParaRPr>
          </a:p>
        </p:txBody>
      </p:sp>
      <p:pic>
        <p:nvPicPr>
          <p:cNvPr id="141" name="Google Shape;141;p26" title="syrus 2025 flow chart.png"/>
          <p:cNvPicPr preferRelativeResize="0"/>
          <p:nvPr/>
        </p:nvPicPr>
        <p:blipFill>
          <a:blip r:embed="rId4">
            <a:alphaModFix/>
          </a:blip>
          <a:stretch>
            <a:fillRect/>
          </a:stretch>
        </p:blipFill>
        <p:spPr>
          <a:xfrm>
            <a:off x="3213275" y="894525"/>
            <a:ext cx="5930726" cy="2574699"/>
          </a:xfrm>
          <a:prstGeom prst="rect">
            <a:avLst/>
          </a:prstGeom>
          <a:noFill/>
          <a:ln>
            <a:noFill/>
          </a:ln>
        </p:spPr>
      </p:pic>
      <p:sp>
        <p:nvSpPr>
          <p:cNvPr id="142" name="Google Shape;142;p26"/>
          <p:cNvSpPr txBox="1"/>
          <p:nvPr/>
        </p:nvSpPr>
        <p:spPr>
          <a:xfrm>
            <a:off x="557775" y="1380725"/>
            <a:ext cx="2639700" cy="14469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 sz="1200">
                <a:solidFill>
                  <a:schemeClr val="dk1"/>
                </a:solidFill>
                <a:latin typeface="Outfit"/>
                <a:ea typeface="Outfit"/>
                <a:cs typeface="Outfit"/>
                <a:sym typeface="Outfit"/>
              </a:rPr>
              <a:t>Problem Statement:  </a:t>
            </a:r>
            <a:endParaRPr b="1" sz="1200">
              <a:solidFill>
                <a:schemeClr val="dk1"/>
              </a:solidFill>
              <a:latin typeface="Outfit"/>
              <a:ea typeface="Outfit"/>
              <a:cs typeface="Outfit"/>
              <a:sym typeface="Outfit"/>
            </a:endParaRPr>
          </a:p>
          <a:p>
            <a:pPr indent="0" lvl="0" marL="0" rtl="0" algn="just">
              <a:spcBef>
                <a:spcPts val="0"/>
              </a:spcBef>
              <a:spcAft>
                <a:spcPts val="0"/>
              </a:spcAft>
              <a:buClr>
                <a:schemeClr val="dk1"/>
              </a:buClr>
              <a:buSzPts val="1100"/>
              <a:buFont typeface="Arial"/>
              <a:buNone/>
            </a:pPr>
            <a:r>
              <a:rPr lang="en" sz="1000">
                <a:solidFill>
                  <a:schemeClr val="dk1"/>
                </a:solidFill>
                <a:latin typeface="Outfit"/>
                <a:ea typeface="Outfit"/>
                <a:cs typeface="Outfit"/>
                <a:sym typeface="Outfit"/>
              </a:rPr>
              <a:t>Because of the complexity of markets, the abundance of data, and the lack of individualized insights, investors struggle to make well-informed judgments. Conventional technologies offer static data without sentiment analysis, predictive modeling, or AI-driven flexibility.</a:t>
            </a:r>
            <a:endParaRPr sz="1000">
              <a:solidFill>
                <a:schemeClr val="dk1"/>
              </a:solidFill>
              <a:latin typeface="Outfit"/>
              <a:ea typeface="Outfit"/>
              <a:cs typeface="Outfit"/>
              <a:sym typeface="Outfit"/>
            </a:endParaRPr>
          </a:p>
        </p:txBody>
      </p:sp>
      <p:sp>
        <p:nvSpPr>
          <p:cNvPr id="143" name="Google Shape;143;p26"/>
          <p:cNvSpPr txBox="1"/>
          <p:nvPr/>
        </p:nvSpPr>
        <p:spPr>
          <a:xfrm>
            <a:off x="481575" y="2889675"/>
            <a:ext cx="8506200" cy="2108700"/>
          </a:xfrm>
          <a:prstGeom prst="rect">
            <a:avLst/>
          </a:prstGeom>
          <a:noFill/>
          <a:ln>
            <a:noFill/>
          </a:ln>
        </p:spPr>
        <p:txBody>
          <a:bodyPr anchorCtr="0" anchor="t" bIns="91425" lIns="91425" spcFirstLastPara="1" rIns="91425" wrap="square" tIns="91425">
            <a:spAutoFit/>
          </a:bodyPr>
          <a:lstStyle/>
          <a:p>
            <a:pPr indent="0" lvl="0" marL="0" marR="133350" rtl="0" algn="just">
              <a:lnSpc>
                <a:spcPct val="115000"/>
              </a:lnSpc>
              <a:spcBef>
                <a:spcPts val="0"/>
              </a:spcBef>
              <a:spcAft>
                <a:spcPts val="0"/>
              </a:spcAft>
              <a:buNone/>
            </a:pPr>
            <a:r>
              <a:rPr b="1" lang="en" sz="1000">
                <a:solidFill>
                  <a:schemeClr val="dk1"/>
                </a:solidFill>
                <a:latin typeface="Outfit"/>
                <a:ea typeface="Outfit"/>
                <a:cs typeface="Outfit"/>
                <a:sym typeface="Outfit"/>
              </a:rPr>
              <a:t>Proposed Solution:-</a:t>
            </a:r>
            <a:br>
              <a:rPr lang="en" sz="1000">
                <a:solidFill>
                  <a:schemeClr val="dk1"/>
                </a:solidFill>
                <a:latin typeface="Outfit"/>
                <a:ea typeface="Outfit"/>
                <a:cs typeface="Outfit"/>
                <a:sym typeface="Outfit"/>
              </a:rPr>
            </a:br>
            <a:r>
              <a:rPr lang="en" sz="1000">
                <a:solidFill>
                  <a:schemeClr val="dk1"/>
                </a:solidFill>
                <a:latin typeface="Outfit"/>
                <a:ea typeface="Outfit"/>
                <a:cs typeface="Outfit"/>
                <a:sym typeface="Outfit"/>
              </a:rPr>
              <a:t>The AIvestor AI-Powered Investment Platform </a:t>
            </a:r>
            <a:endParaRPr sz="1000">
              <a:solidFill>
                <a:schemeClr val="dk1"/>
              </a:solidFill>
              <a:latin typeface="Outfit"/>
              <a:ea typeface="Outfit"/>
              <a:cs typeface="Outfit"/>
              <a:sym typeface="Outfit"/>
            </a:endParaRPr>
          </a:p>
          <a:p>
            <a:pPr indent="0" lvl="0" marL="0" marR="133350" rtl="0" algn="just">
              <a:lnSpc>
                <a:spcPct val="115000"/>
              </a:lnSpc>
              <a:spcBef>
                <a:spcPts val="0"/>
              </a:spcBef>
              <a:spcAft>
                <a:spcPts val="0"/>
              </a:spcAft>
              <a:buNone/>
            </a:pPr>
            <a:r>
              <a:rPr lang="en" sz="1000">
                <a:solidFill>
                  <a:schemeClr val="dk1"/>
                </a:solidFill>
                <a:latin typeface="Outfit"/>
                <a:ea typeface="Outfit"/>
                <a:cs typeface="Outfit"/>
                <a:sym typeface="Outfit"/>
              </a:rPr>
              <a:t>is the suggested remedy; it makes use of AI to </a:t>
            </a:r>
            <a:endParaRPr sz="1000">
              <a:solidFill>
                <a:schemeClr val="dk1"/>
              </a:solidFill>
              <a:latin typeface="Outfit"/>
              <a:ea typeface="Outfit"/>
              <a:cs typeface="Outfit"/>
              <a:sym typeface="Outfit"/>
            </a:endParaRPr>
          </a:p>
          <a:p>
            <a:pPr indent="0" lvl="0" marL="0" marR="133350" rtl="0" algn="just">
              <a:lnSpc>
                <a:spcPct val="115000"/>
              </a:lnSpc>
              <a:spcBef>
                <a:spcPts val="0"/>
              </a:spcBef>
              <a:spcAft>
                <a:spcPts val="0"/>
              </a:spcAft>
              <a:buNone/>
            </a:pPr>
            <a:r>
              <a:rPr lang="en" sz="1000">
                <a:solidFill>
                  <a:schemeClr val="dk1"/>
                </a:solidFill>
                <a:latin typeface="Outfit"/>
                <a:ea typeface="Outfit"/>
                <a:cs typeface="Outfit"/>
                <a:sym typeface="Outfit"/>
              </a:rPr>
              <a:t>make investment decisions and provide stock market information.</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b="1" lang="en" sz="1000">
                <a:solidFill>
                  <a:schemeClr val="dk1"/>
                </a:solidFill>
                <a:latin typeface="Outfit"/>
                <a:ea typeface="Outfit"/>
                <a:cs typeface="Outfit"/>
                <a:sym typeface="Outfit"/>
              </a:rPr>
              <a:t>Integration with UptiQ:</a:t>
            </a:r>
            <a:r>
              <a:rPr lang="en" sz="1000">
                <a:solidFill>
                  <a:schemeClr val="dk1"/>
                </a:solidFill>
                <a:latin typeface="Outfit"/>
                <a:ea typeface="Outfit"/>
                <a:cs typeface="Outfit"/>
                <a:sym typeface="Outfit"/>
              </a:rPr>
              <a:t> Leverages historical and real-time market data for accurate insights.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b="1" lang="en" sz="1000">
                <a:solidFill>
                  <a:schemeClr val="dk1"/>
                </a:solidFill>
                <a:latin typeface="Outfit"/>
                <a:ea typeface="Outfit"/>
                <a:cs typeface="Outfit"/>
                <a:sym typeface="Outfit"/>
              </a:rPr>
              <a:t>Sentiment analysis and machine learning:</a:t>
            </a:r>
            <a:r>
              <a:rPr lang="en" sz="1000">
                <a:solidFill>
                  <a:schemeClr val="dk1"/>
                </a:solidFill>
                <a:latin typeface="Outfit"/>
                <a:ea typeface="Outfit"/>
                <a:cs typeface="Outfit"/>
                <a:sym typeface="Outfit"/>
              </a:rPr>
              <a:t> Examines past data and market sentiment to make more accurate forecasts.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b="1" lang="en" sz="1000">
                <a:solidFill>
                  <a:schemeClr val="dk1"/>
                </a:solidFill>
                <a:latin typeface="Outfit"/>
                <a:ea typeface="Outfit"/>
                <a:cs typeface="Outfit"/>
                <a:sym typeface="Outfit"/>
              </a:rPr>
              <a:t>AI Decision-Making Agents:</a:t>
            </a:r>
            <a:r>
              <a:rPr lang="en" sz="1000">
                <a:solidFill>
                  <a:schemeClr val="dk1"/>
                </a:solidFill>
                <a:latin typeface="Outfit"/>
                <a:ea typeface="Outfit"/>
                <a:cs typeface="Outfit"/>
                <a:sym typeface="Outfit"/>
              </a:rPr>
              <a:t> Automates trading and investment analysis.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lang="en" sz="1000">
                <a:solidFill>
                  <a:schemeClr val="dk1"/>
                </a:solidFill>
                <a:latin typeface="Outfit"/>
                <a:ea typeface="Outfit"/>
                <a:cs typeface="Outfit"/>
                <a:sym typeface="Outfit"/>
              </a:rPr>
              <a:t>AI-driven algorithms are used in predictive analytics to forecast stock patterns.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lang="en" sz="1000">
                <a:solidFill>
                  <a:schemeClr val="dk1"/>
                </a:solidFill>
                <a:latin typeface="Outfit"/>
                <a:ea typeface="Outfit"/>
                <a:cs typeface="Outfit"/>
                <a:sym typeface="Outfit"/>
              </a:rPr>
              <a:t>Portfolio optimization aids users in building and overseeing a variety of investment holdings.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lang="en" sz="1000">
                <a:solidFill>
                  <a:schemeClr val="dk1"/>
                </a:solidFill>
                <a:latin typeface="Outfit"/>
                <a:ea typeface="Outfit"/>
                <a:cs typeface="Outfit"/>
                <a:sym typeface="Outfit"/>
              </a:rPr>
              <a:t>Tailored Stock Suggestions: Makes recommendations for equities according to user preferences and market conditions.</a:t>
            </a:r>
            <a:endParaRPr sz="1000">
              <a:solidFill>
                <a:schemeClr val="dk1"/>
              </a:solidFill>
              <a:latin typeface="Outfit"/>
              <a:ea typeface="Outfit"/>
              <a:cs typeface="Outfit"/>
              <a:sym typeface="Outfit"/>
            </a:endParaRPr>
          </a:p>
          <a:p>
            <a:pPr indent="-292100" lvl="0" marL="457200" marR="133350" rtl="0" algn="just">
              <a:lnSpc>
                <a:spcPct val="115000"/>
              </a:lnSpc>
              <a:spcBef>
                <a:spcPts val="0"/>
              </a:spcBef>
              <a:spcAft>
                <a:spcPts val="0"/>
              </a:spcAft>
              <a:buClr>
                <a:schemeClr val="dk1"/>
              </a:buClr>
              <a:buSzPts val="1000"/>
              <a:buFont typeface="Outfit"/>
              <a:buChar char="●"/>
            </a:pPr>
            <a:r>
              <a:rPr lang="en" sz="1000">
                <a:solidFill>
                  <a:schemeClr val="dk1"/>
                </a:solidFill>
                <a:latin typeface="Outfit"/>
                <a:ea typeface="Outfit"/>
                <a:cs typeface="Outfit"/>
                <a:sym typeface="Outfit"/>
              </a:rPr>
              <a:t>Identification of High-Potential Equity: Identifies cheap stocks with room to expand.</a:t>
            </a:r>
            <a:endParaRPr sz="1000">
              <a:solidFill>
                <a:schemeClr val="dk1"/>
              </a:solidFill>
              <a:latin typeface="Outfit"/>
              <a:ea typeface="Outfit"/>
              <a:cs typeface="Outfit"/>
              <a:sym typeface="Outfi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53" name="Google Shape;153;p27"/>
          <p:cNvSpPr txBox="1"/>
          <p:nvPr/>
        </p:nvSpPr>
        <p:spPr>
          <a:xfrm>
            <a:off x="531450" y="291850"/>
            <a:ext cx="80811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Outfit ExtraBold"/>
                <a:ea typeface="Outfit ExtraBold"/>
                <a:cs typeface="Outfit ExtraBold"/>
                <a:sym typeface="Outfit ExtraBold"/>
              </a:rPr>
              <a:t>Innovation (Showstopper)</a:t>
            </a:r>
            <a:endParaRPr sz="2600">
              <a:solidFill>
                <a:schemeClr val="dk1"/>
              </a:solidFill>
              <a:latin typeface="Outfit ExtraBold"/>
              <a:ea typeface="Outfit ExtraBold"/>
              <a:cs typeface="Outfit ExtraBold"/>
              <a:sym typeface="Outfit ExtraBold"/>
            </a:endParaRPr>
          </a:p>
        </p:txBody>
      </p:sp>
      <p:sp>
        <p:nvSpPr>
          <p:cNvPr id="154" name="Google Shape;154;p27"/>
          <p:cNvSpPr txBox="1"/>
          <p:nvPr/>
        </p:nvSpPr>
        <p:spPr>
          <a:xfrm>
            <a:off x="6345050" y="3017625"/>
            <a:ext cx="1434300" cy="20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Outfit"/>
              <a:ea typeface="Outfit"/>
              <a:cs typeface="Outfit"/>
              <a:sym typeface="Outfit"/>
            </a:endParaRPr>
          </a:p>
        </p:txBody>
      </p:sp>
      <p:sp>
        <p:nvSpPr>
          <p:cNvPr id="155" name="Google Shape;155;p27"/>
          <p:cNvSpPr txBox="1"/>
          <p:nvPr/>
        </p:nvSpPr>
        <p:spPr>
          <a:xfrm>
            <a:off x="578175" y="1313600"/>
            <a:ext cx="3785100" cy="3694200"/>
          </a:xfrm>
          <a:prstGeom prst="rect">
            <a:avLst/>
          </a:prstGeom>
          <a:noFill/>
          <a:ln>
            <a:noFill/>
          </a:ln>
        </p:spPr>
        <p:txBody>
          <a:bodyPr anchorCtr="0" anchor="t" bIns="91425" lIns="91425" spcFirstLastPara="1" rIns="91425" wrap="square" tIns="91425">
            <a:spAutoFit/>
          </a:bodyPr>
          <a:lstStyle/>
          <a:p>
            <a:pPr indent="-288925" lvl="0" marL="457200" rtl="0" algn="just">
              <a:spcBef>
                <a:spcPts val="0"/>
              </a:spcBef>
              <a:spcAft>
                <a:spcPts val="0"/>
              </a:spcAft>
              <a:buClr>
                <a:schemeClr val="dk1"/>
              </a:buClr>
              <a:buSzPts val="950"/>
              <a:buFont typeface="Outfit"/>
              <a:buAutoNum type="arabicPeriod"/>
            </a:pPr>
            <a:r>
              <a:rPr b="1" lang="en" sz="950">
                <a:solidFill>
                  <a:schemeClr val="dk1"/>
                </a:solidFill>
                <a:latin typeface="Outfit"/>
                <a:ea typeface="Outfit"/>
                <a:cs typeface="Outfit"/>
                <a:sym typeface="Outfit"/>
              </a:rPr>
              <a:t>Uptiq Panel : </a:t>
            </a:r>
            <a:r>
              <a:rPr lang="en" sz="950">
                <a:solidFill>
                  <a:schemeClr val="dk1"/>
                </a:solidFill>
                <a:latin typeface="Outfit"/>
                <a:ea typeface="Outfit"/>
                <a:cs typeface="Outfit"/>
                <a:sym typeface="Outfit"/>
              </a:rPr>
              <a:t>A centralized hub with AI agents for easy access to all Uptiq solutions.</a:t>
            </a:r>
            <a:endParaRPr sz="950">
              <a:solidFill>
                <a:schemeClr val="dk1"/>
              </a:solidFill>
              <a:latin typeface="Outfit"/>
              <a:ea typeface="Outfit"/>
              <a:cs typeface="Outfit"/>
              <a:sym typeface="Outfit"/>
            </a:endParaRPr>
          </a:p>
          <a:p>
            <a:pPr indent="-288925" lvl="0" marL="914400" rtl="0" algn="just">
              <a:spcBef>
                <a:spcPts val="0"/>
              </a:spcBef>
              <a:spcAft>
                <a:spcPts val="0"/>
              </a:spcAft>
              <a:buClr>
                <a:schemeClr val="dk1"/>
              </a:buClr>
              <a:buSzPts val="950"/>
              <a:buChar char="●"/>
            </a:pPr>
            <a:r>
              <a:rPr b="1" lang="en" sz="950">
                <a:solidFill>
                  <a:schemeClr val="dk1"/>
                </a:solidFill>
                <a:latin typeface="Outfit"/>
                <a:ea typeface="Outfit"/>
                <a:cs typeface="Outfit"/>
                <a:sym typeface="Outfit"/>
              </a:rPr>
              <a:t>Stock Prediction Sentinel:</a:t>
            </a:r>
            <a:r>
              <a:rPr lang="en" sz="950">
                <a:solidFill>
                  <a:schemeClr val="dk1"/>
                </a:solidFill>
                <a:latin typeface="Outfit"/>
                <a:ea typeface="Outfit"/>
                <a:cs typeface="Outfit"/>
                <a:sym typeface="Outfit"/>
              </a:rPr>
              <a:t> AI-driven predictions to guide stock investments with precision.</a:t>
            </a:r>
            <a:endParaRPr sz="950">
              <a:solidFill>
                <a:schemeClr val="dk1"/>
              </a:solidFill>
              <a:latin typeface="Outfit"/>
              <a:ea typeface="Outfit"/>
              <a:cs typeface="Outfit"/>
              <a:sym typeface="Outfit"/>
            </a:endParaRPr>
          </a:p>
          <a:p>
            <a:pPr indent="-288925" lvl="0" marL="914400" rtl="0" algn="just">
              <a:spcBef>
                <a:spcPts val="0"/>
              </a:spcBef>
              <a:spcAft>
                <a:spcPts val="0"/>
              </a:spcAft>
              <a:buClr>
                <a:schemeClr val="dk1"/>
              </a:buClr>
              <a:buSzPts val="950"/>
              <a:buChar char="●"/>
            </a:pPr>
            <a:r>
              <a:rPr b="1" lang="en" sz="950">
                <a:solidFill>
                  <a:schemeClr val="dk1"/>
                </a:solidFill>
                <a:latin typeface="Outfit"/>
                <a:ea typeface="Outfit"/>
                <a:cs typeface="Outfit"/>
                <a:sym typeface="Outfit"/>
              </a:rPr>
              <a:t>Trend Prediction Agent:</a:t>
            </a:r>
            <a:r>
              <a:rPr lang="en" sz="950">
                <a:solidFill>
                  <a:schemeClr val="dk1"/>
                </a:solidFill>
                <a:latin typeface="Outfit"/>
                <a:ea typeface="Outfit"/>
                <a:cs typeface="Outfit"/>
                <a:sym typeface="Outfit"/>
              </a:rPr>
              <a:t> Identify market trends early to stay ahead of the curve.</a:t>
            </a:r>
            <a:endParaRPr sz="950">
              <a:solidFill>
                <a:schemeClr val="dk1"/>
              </a:solidFill>
              <a:latin typeface="Outfit"/>
              <a:ea typeface="Outfit"/>
              <a:cs typeface="Outfit"/>
              <a:sym typeface="Outfit"/>
            </a:endParaRPr>
          </a:p>
          <a:p>
            <a:pPr indent="-288925" lvl="0" marL="914400" rtl="0" algn="just">
              <a:spcBef>
                <a:spcPts val="0"/>
              </a:spcBef>
              <a:spcAft>
                <a:spcPts val="0"/>
              </a:spcAft>
              <a:buClr>
                <a:schemeClr val="dk1"/>
              </a:buClr>
              <a:buSzPts val="950"/>
              <a:buChar char="●"/>
            </a:pPr>
            <a:r>
              <a:rPr b="1" lang="en" sz="950">
                <a:solidFill>
                  <a:schemeClr val="dk1"/>
                </a:solidFill>
                <a:latin typeface="Outfit"/>
                <a:ea typeface="Outfit"/>
                <a:cs typeface="Outfit"/>
                <a:sym typeface="Outfit"/>
              </a:rPr>
              <a:t>Closing Price Prediction Agent:</a:t>
            </a:r>
            <a:r>
              <a:rPr lang="en" sz="950">
                <a:solidFill>
                  <a:schemeClr val="dk1"/>
                </a:solidFill>
                <a:latin typeface="Outfit"/>
                <a:ea typeface="Outfit"/>
                <a:cs typeface="Outfit"/>
                <a:sym typeface="Outfit"/>
              </a:rPr>
              <a:t> Forecast stock closing prices for better timing of trades</a:t>
            </a:r>
            <a:endParaRPr sz="950">
              <a:solidFill>
                <a:schemeClr val="dk1"/>
              </a:solidFill>
              <a:latin typeface="Outfit"/>
              <a:ea typeface="Outfit"/>
              <a:cs typeface="Outfit"/>
              <a:sym typeface="Outfit"/>
            </a:endParaRPr>
          </a:p>
          <a:p>
            <a:pPr indent="0" lvl="0" marL="0" rtl="0" algn="just">
              <a:spcBef>
                <a:spcPts val="0"/>
              </a:spcBef>
              <a:spcAft>
                <a:spcPts val="0"/>
              </a:spcAft>
              <a:buNone/>
            </a:pPr>
            <a:r>
              <a:t/>
            </a:r>
            <a:endParaRPr sz="950">
              <a:solidFill>
                <a:schemeClr val="dk1"/>
              </a:solidFill>
              <a:latin typeface="Outfit"/>
              <a:ea typeface="Outfit"/>
              <a:cs typeface="Outfit"/>
              <a:sym typeface="Outfit"/>
            </a:endParaRPr>
          </a:p>
          <a:p>
            <a:pPr indent="-288925" lvl="0" marL="457200" rtl="0" algn="just">
              <a:spcBef>
                <a:spcPts val="0"/>
              </a:spcBef>
              <a:spcAft>
                <a:spcPts val="0"/>
              </a:spcAft>
              <a:buClr>
                <a:schemeClr val="dk1"/>
              </a:buClr>
              <a:buSzPts val="950"/>
              <a:buFont typeface="Outfit"/>
              <a:buAutoNum type="arabicPeriod"/>
            </a:pPr>
            <a:r>
              <a:rPr b="1" lang="en" sz="950">
                <a:solidFill>
                  <a:schemeClr val="dk1"/>
                </a:solidFill>
                <a:latin typeface="Outfit"/>
                <a:ea typeface="Outfit"/>
                <a:cs typeface="Outfit"/>
                <a:sym typeface="Outfit"/>
              </a:rPr>
              <a:t>Visualization &amp; Insights</a:t>
            </a:r>
            <a:endParaRPr b="1"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Real-Time Market Data:</a:t>
            </a:r>
            <a:r>
              <a:rPr lang="en" sz="950">
                <a:solidFill>
                  <a:schemeClr val="dk1"/>
                </a:solidFill>
                <a:latin typeface="Outfit"/>
                <a:ea typeface="Outfit"/>
                <a:cs typeface="Outfit"/>
                <a:sym typeface="Outfit"/>
              </a:rPr>
              <a:t> Stay ahead with live market updates.</a:t>
            </a:r>
            <a:endParaRPr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Profit/Loss Tracker:</a:t>
            </a:r>
            <a:r>
              <a:rPr lang="en" sz="950">
                <a:solidFill>
                  <a:schemeClr val="dk1"/>
                </a:solidFill>
                <a:latin typeface="Outfit"/>
                <a:ea typeface="Outfit"/>
                <a:cs typeface="Outfit"/>
                <a:sym typeface="Outfit"/>
              </a:rPr>
              <a:t> Instantly compute your performance with downloadable reports.</a:t>
            </a:r>
            <a:endParaRPr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Market Trends:</a:t>
            </a:r>
            <a:r>
              <a:rPr lang="en" sz="950">
                <a:solidFill>
                  <a:schemeClr val="dk1"/>
                </a:solidFill>
                <a:latin typeface="Outfit"/>
                <a:ea typeface="Outfit"/>
                <a:cs typeface="Outfit"/>
                <a:sym typeface="Outfit"/>
              </a:rPr>
              <a:t> Visualize trends to make data-driven investment decisions.</a:t>
            </a:r>
            <a:endParaRPr sz="950">
              <a:solidFill>
                <a:schemeClr val="dk1"/>
              </a:solidFill>
              <a:latin typeface="Outfit"/>
              <a:ea typeface="Outfit"/>
              <a:cs typeface="Outfit"/>
              <a:sym typeface="Outfit"/>
            </a:endParaRPr>
          </a:p>
          <a:p>
            <a:pPr indent="-288925" lvl="0" marL="457200" rtl="0" algn="just">
              <a:lnSpc>
                <a:spcPct val="100000"/>
              </a:lnSpc>
              <a:spcBef>
                <a:spcPts val="0"/>
              </a:spcBef>
              <a:spcAft>
                <a:spcPts val="0"/>
              </a:spcAft>
              <a:buClr>
                <a:schemeClr val="dk1"/>
              </a:buClr>
              <a:buSzPts val="950"/>
              <a:buFont typeface="Outfit"/>
              <a:buAutoNum type="arabicPeriod"/>
            </a:pPr>
            <a:r>
              <a:rPr b="1" lang="en" sz="950">
                <a:solidFill>
                  <a:schemeClr val="dk1"/>
                </a:solidFill>
                <a:latin typeface="Outfit"/>
                <a:ea typeface="Outfit"/>
                <a:cs typeface="Outfit"/>
                <a:sym typeface="Outfit"/>
              </a:rPr>
              <a:t>AI-Powered Investment Assistant</a:t>
            </a:r>
            <a:endParaRPr b="1"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Dividend Stock Finder:</a:t>
            </a:r>
            <a:r>
              <a:rPr lang="en" sz="950">
                <a:solidFill>
                  <a:schemeClr val="dk1"/>
                </a:solidFill>
                <a:latin typeface="Outfit"/>
                <a:ea typeface="Outfit"/>
                <a:cs typeface="Outfit"/>
                <a:sym typeface="Outfit"/>
              </a:rPr>
              <a:t> Quickly identify stocks with high dividend yields</a:t>
            </a:r>
            <a:endParaRPr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T</a:t>
            </a:r>
            <a:r>
              <a:rPr b="1" lang="en" sz="950">
                <a:solidFill>
                  <a:schemeClr val="dk1"/>
                </a:solidFill>
                <a:latin typeface="Outfit"/>
                <a:ea typeface="Outfit"/>
                <a:cs typeface="Outfit"/>
                <a:sym typeface="Outfit"/>
              </a:rPr>
              <a:t>a</a:t>
            </a:r>
            <a:r>
              <a:rPr b="1" lang="en" sz="950">
                <a:solidFill>
                  <a:schemeClr val="dk1"/>
                </a:solidFill>
                <a:latin typeface="Outfit"/>
                <a:ea typeface="Outfit"/>
                <a:cs typeface="Outfit"/>
                <a:sym typeface="Outfit"/>
              </a:rPr>
              <a:t>x-Efficient Funds:</a:t>
            </a:r>
            <a:r>
              <a:rPr lang="en" sz="950">
                <a:solidFill>
                  <a:schemeClr val="dk1"/>
                </a:solidFill>
                <a:latin typeface="Outfit"/>
                <a:ea typeface="Outfit"/>
                <a:cs typeface="Outfit"/>
                <a:sym typeface="Outfit"/>
              </a:rPr>
              <a:t> Get recommendations for tax-optimized fund selections.</a:t>
            </a:r>
            <a:endParaRPr sz="950">
              <a:solidFill>
                <a:schemeClr val="dk1"/>
              </a:solidFill>
              <a:latin typeface="Outfit"/>
              <a:ea typeface="Outfit"/>
              <a:cs typeface="Outfit"/>
              <a:sym typeface="Outfit"/>
            </a:endParaRPr>
          </a:p>
          <a:p>
            <a:pPr indent="-288925" lvl="0" marL="914400" rtl="0" algn="just">
              <a:lnSpc>
                <a:spcPct val="100000"/>
              </a:lnSpc>
              <a:spcBef>
                <a:spcPts val="0"/>
              </a:spcBef>
              <a:spcAft>
                <a:spcPts val="0"/>
              </a:spcAft>
              <a:buClr>
                <a:schemeClr val="dk1"/>
              </a:buClr>
              <a:buSzPts val="950"/>
              <a:buChar char="●"/>
            </a:pPr>
            <a:r>
              <a:rPr b="1" lang="en" sz="950">
                <a:solidFill>
                  <a:schemeClr val="dk1"/>
                </a:solidFill>
                <a:latin typeface="Outfit"/>
                <a:ea typeface="Outfit"/>
                <a:cs typeface="Outfit"/>
                <a:sym typeface="Outfit"/>
              </a:rPr>
              <a:t>Personalized Portfolio Adjustments:</a:t>
            </a:r>
            <a:r>
              <a:rPr lang="en" sz="950">
                <a:solidFill>
                  <a:schemeClr val="dk1"/>
                </a:solidFill>
                <a:latin typeface="Outfit"/>
                <a:ea typeface="Outfit"/>
                <a:cs typeface="Outfit"/>
                <a:sym typeface="Outfit"/>
              </a:rPr>
              <a:t> Adjust your portfolio based on real-time market changes and personalized goals.</a:t>
            </a:r>
            <a:endParaRPr sz="950">
              <a:solidFill>
                <a:schemeClr val="dk1"/>
              </a:solidFill>
              <a:latin typeface="Outfit"/>
              <a:ea typeface="Outfit"/>
              <a:cs typeface="Outfit"/>
              <a:sym typeface="Outfit"/>
            </a:endParaRPr>
          </a:p>
        </p:txBody>
      </p:sp>
      <p:pic>
        <p:nvPicPr>
          <p:cNvPr id="156" name="Google Shape;156;p27"/>
          <p:cNvPicPr preferRelativeResize="0"/>
          <p:nvPr/>
        </p:nvPicPr>
        <p:blipFill rotWithShape="1">
          <a:blip r:embed="rId4">
            <a:alphaModFix/>
          </a:blip>
          <a:srcRect b="10027" l="7345" r="5310" t="17043"/>
          <a:stretch/>
        </p:blipFill>
        <p:spPr>
          <a:xfrm>
            <a:off x="4465400" y="1232200"/>
            <a:ext cx="4257874" cy="3156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66" name="Google Shape;166;p28"/>
          <p:cNvSpPr txBox="1"/>
          <p:nvPr/>
        </p:nvSpPr>
        <p:spPr>
          <a:xfrm>
            <a:off x="531438" y="261150"/>
            <a:ext cx="80811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Outfit ExtraBold"/>
                <a:ea typeface="Outfit ExtraBold"/>
                <a:cs typeface="Outfit ExtraBold"/>
                <a:sym typeface="Outfit ExtraBold"/>
              </a:rPr>
              <a:t>Tech Stack</a:t>
            </a:r>
            <a:endParaRPr sz="1000">
              <a:solidFill>
                <a:schemeClr val="dk1"/>
              </a:solidFill>
              <a:latin typeface="Impact"/>
              <a:ea typeface="Impact"/>
              <a:cs typeface="Impact"/>
              <a:sym typeface="Impact"/>
            </a:endParaRPr>
          </a:p>
        </p:txBody>
      </p:sp>
      <p:pic>
        <p:nvPicPr>
          <p:cNvPr id="167" name="Google Shape;167;p28"/>
          <p:cNvPicPr preferRelativeResize="0"/>
          <p:nvPr/>
        </p:nvPicPr>
        <p:blipFill rotWithShape="1">
          <a:blip r:embed="rId4">
            <a:alphaModFix/>
          </a:blip>
          <a:srcRect b="10757" l="16508" r="14564" t="10835"/>
          <a:stretch/>
        </p:blipFill>
        <p:spPr>
          <a:xfrm>
            <a:off x="980650" y="2313113"/>
            <a:ext cx="454750" cy="517274"/>
          </a:xfrm>
          <a:prstGeom prst="rect">
            <a:avLst/>
          </a:prstGeom>
          <a:noFill/>
          <a:ln>
            <a:noFill/>
          </a:ln>
        </p:spPr>
      </p:pic>
      <p:pic>
        <p:nvPicPr>
          <p:cNvPr descr="How to create charts using chart js in Next js?&lt;!-- --&gt; | Episyche blog" id="168" name="Google Shape;168;p28"/>
          <p:cNvPicPr preferRelativeResize="0"/>
          <p:nvPr/>
        </p:nvPicPr>
        <p:blipFill rotWithShape="1">
          <a:blip r:embed="rId5">
            <a:alphaModFix/>
          </a:blip>
          <a:srcRect b="21003" l="0" r="0" t="17222"/>
          <a:stretch/>
        </p:blipFill>
        <p:spPr>
          <a:xfrm>
            <a:off x="1736738" y="2393313"/>
            <a:ext cx="1099925" cy="470525"/>
          </a:xfrm>
          <a:prstGeom prst="rect">
            <a:avLst/>
          </a:prstGeom>
          <a:noFill/>
          <a:ln cap="flat" cmpd="sng" w="9525">
            <a:solidFill>
              <a:srgbClr val="000000"/>
            </a:solidFill>
            <a:prstDash val="solid"/>
            <a:round/>
            <a:headEnd len="sm" w="sm" type="none"/>
            <a:tailEnd len="sm" w="sm" type="none"/>
          </a:ln>
        </p:spPr>
      </p:pic>
      <p:pic>
        <p:nvPicPr>
          <p:cNvPr id="169" name="Google Shape;169;p28"/>
          <p:cNvPicPr preferRelativeResize="0"/>
          <p:nvPr/>
        </p:nvPicPr>
        <p:blipFill rotWithShape="1">
          <a:blip r:embed="rId6">
            <a:alphaModFix/>
          </a:blip>
          <a:srcRect b="11023" l="44068" r="3531" t="37101"/>
          <a:stretch/>
        </p:blipFill>
        <p:spPr>
          <a:xfrm>
            <a:off x="7133103" y="2233613"/>
            <a:ext cx="844947" cy="470525"/>
          </a:xfrm>
          <a:prstGeom prst="rect">
            <a:avLst/>
          </a:prstGeom>
          <a:noFill/>
          <a:ln>
            <a:noFill/>
          </a:ln>
        </p:spPr>
      </p:pic>
      <p:pic>
        <p:nvPicPr>
          <p:cNvPr id="170" name="Google Shape;170;p28"/>
          <p:cNvPicPr preferRelativeResize="0"/>
          <p:nvPr/>
        </p:nvPicPr>
        <p:blipFill rotWithShape="1">
          <a:blip r:embed="rId7">
            <a:alphaModFix/>
          </a:blip>
          <a:srcRect b="16716" l="10123" r="10035" t="16816"/>
          <a:stretch/>
        </p:blipFill>
        <p:spPr>
          <a:xfrm>
            <a:off x="4438846" y="2176825"/>
            <a:ext cx="1010074" cy="289050"/>
          </a:xfrm>
          <a:prstGeom prst="rect">
            <a:avLst/>
          </a:prstGeom>
          <a:noFill/>
          <a:ln>
            <a:noFill/>
          </a:ln>
        </p:spPr>
      </p:pic>
      <p:sp>
        <p:nvSpPr>
          <p:cNvPr id="171" name="Google Shape;171;p28"/>
          <p:cNvSpPr txBox="1"/>
          <p:nvPr/>
        </p:nvSpPr>
        <p:spPr>
          <a:xfrm>
            <a:off x="531625" y="1328238"/>
            <a:ext cx="2960100" cy="168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Frontend : </a:t>
            </a:r>
            <a:endParaRPr b="1" sz="1200">
              <a:solidFill>
                <a:schemeClr val="dk1"/>
              </a:solidFill>
              <a:latin typeface="Outfit"/>
              <a:ea typeface="Outfit"/>
              <a:cs typeface="Outfit"/>
              <a:sym typeface="Outfit"/>
            </a:endParaRPr>
          </a:p>
          <a:p>
            <a:pPr indent="-304800" lvl="1" marL="9144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React.js</a:t>
            </a:r>
            <a:r>
              <a:rPr lang="en" sz="1200">
                <a:solidFill>
                  <a:schemeClr val="dk1"/>
                </a:solidFill>
                <a:latin typeface="Outfit"/>
                <a:ea typeface="Outfit"/>
                <a:cs typeface="Outfit"/>
                <a:sym typeface="Outfit"/>
              </a:rPr>
              <a:t> for building the user interface</a:t>
            </a:r>
            <a:endParaRPr sz="1200">
              <a:solidFill>
                <a:schemeClr val="dk1"/>
              </a:solidFill>
              <a:latin typeface="Outfit"/>
              <a:ea typeface="Outfit"/>
              <a:cs typeface="Outfit"/>
              <a:sym typeface="Outfit"/>
            </a:endParaRPr>
          </a:p>
          <a:p>
            <a:pPr indent="-304800" lvl="1" marL="9144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Chart.js</a:t>
            </a:r>
            <a:r>
              <a:rPr lang="en" sz="1200">
                <a:solidFill>
                  <a:schemeClr val="dk1"/>
                </a:solidFill>
                <a:latin typeface="Outfit"/>
                <a:ea typeface="Outfit"/>
                <a:cs typeface="Outfit"/>
                <a:sym typeface="Outfit"/>
              </a:rPr>
              <a:t> for interactive data visualizations</a:t>
            </a:r>
            <a:endParaRPr sz="1200">
              <a:solidFill>
                <a:schemeClr val="dk1"/>
              </a:solidFill>
              <a:latin typeface="Outfit"/>
              <a:ea typeface="Outfit"/>
              <a:cs typeface="Outfit"/>
              <a:sym typeface="Outfit"/>
            </a:endParaRPr>
          </a:p>
        </p:txBody>
      </p:sp>
      <p:pic>
        <p:nvPicPr>
          <p:cNvPr id="172" name="Google Shape;172;p28" title="uptiq.png"/>
          <p:cNvPicPr preferRelativeResize="0"/>
          <p:nvPr/>
        </p:nvPicPr>
        <p:blipFill>
          <a:blip r:embed="rId8">
            <a:alphaModFix/>
          </a:blip>
          <a:stretch>
            <a:fillRect/>
          </a:stretch>
        </p:blipFill>
        <p:spPr>
          <a:xfrm>
            <a:off x="1644738" y="3857784"/>
            <a:ext cx="454750" cy="621938"/>
          </a:xfrm>
          <a:prstGeom prst="rect">
            <a:avLst/>
          </a:prstGeom>
          <a:noFill/>
          <a:ln>
            <a:noFill/>
          </a:ln>
        </p:spPr>
      </p:pic>
      <p:sp>
        <p:nvSpPr>
          <p:cNvPr id="173" name="Google Shape;173;p28"/>
          <p:cNvSpPr txBox="1"/>
          <p:nvPr/>
        </p:nvSpPr>
        <p:spPr>
          <a:xfrm>
            <a:off x="3568400" y="1328250"/>
            <a:ext cx="2634300" cy="168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Database :</a:t>
            </a:r>
            <a:r>
              <a:rPr lang="en" sz="1200">
                <a:solidFill>
                  <a:schemeClr val="dk1"/>
                </a:solidFill>
                <a:latin typeface="Outfit"/>
                <a:ea typeface="Outfit"/>
                <a:cs typeface="Outfit"/>
                <a:sym typeface="Outfit"/>
              </a:rPr>
              <a:t> </a:t>
            </a:r>
            <a:r>
              <a:rPr b="1" lang="en" sz="1200">
                <a:solidFill>
                  <a:schemeClr val="dk1"/>
                </a:solidFill>
                <a:latin typeface="Outfit"/>
                <a:ea typeface="Outfit"/>
                <a:cs typeface="Outfit"/>
                <a:sym typeface="Outfit"/>
              </a:rPr>
              <a:t>Firebase</a:t>
            </a:r>
            <a:r>
              <a:rPr lang="en" sz="1200">
                <a:solidFill>
                  <a:schemeClr val="dk1"/>
                </a:solidFill>
                <a:latin typeface="Outfit"/>
                <a:ea typeface="Outfit"/>
                <a:cs typeface="Outfit"/>
                <a:sym typeface="Outfit"/>
              </a:rPr>
              <a:t> for real-time data storage and authentication</a:t>
            </a:r>
            <a:endParaRPr sz="1200">
              <a:solidFill>
                <a:schemeClr val="dk1"/>
              </a:solidFill>
              <a:latin typeface="Outfit"/>
              <a:ea typeface="Outfit"/>
              <a:cs typeface="Outfit"/>
              <a:sym typeface="Outfit"/>
            </a:endParaRPr>
          </a:p>
        </p:txBody>
      </p:sp>
      <p:sp>
        <p:nvSpPr>
          <p:cNvPr id="174" name="Google Shape;174;p28"/>
          <p:cNvSpPr txBox="1"/>
          <p:nvPr/>
        </p:nvSpPr>
        <p:spPr>
          <a:xfrm>
            <a:off x="6279375" y="1328325"/>
            <a:ext cx="2552400" cy="168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Backend : Flask</a:t>
            </a:r>
            <a:r>
              <a:rPr lang="en" sz="1200">
                <a:solidFill>
                  <a:schemeClr val="dk1"/>
                </a:solidFill>
                <a:latin typeface="Outfit"/>
                <a:ea typeface="Outfit"/>
                <a:cs typeface="Outfit"/>
                <a:sym typeface="Outfit"/>
              </a:rPr>
              <a:t> for creating RESTful APIs and handling server-side logic</a:t>
            </a:r>
            <a:endParaRPr sz="1200">
              <a:solidFill>
                <a:schemeClr val="dk1"/>
              </a:solidFill>
              <a:latin typeface="Outfit"/>
              <a:ea typeface="Outfit"/>
              <a:cs typeface="Outfit"/>
              <a:sym typeface="Outfit"/>
            </a:endParaRPr>
          </a:p>
        </p:txBody>
      </p:sp>
      <p:sp>
        <p:nvSpPr>
          <p:cNvPr id="175" name="Google Shape;175;p28"/>
          <p:cNvSpPr txBox="1"/>
          <p:nvPr/>
        </p:nvSpPr>
        <p:spPr>
          <a:xfrm>
            <a:off x="531725" y="3153275"/>
            <a:ext cx="2960100" cy="163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Uptiq console </a:t>
            </a:r>
            <a:r>
              <a:rPr lang="en" sz="1200">
                <a:solidFill>
                  <a:schemeClr val="dk1"/>
                </a:solidFill>
                <a:latin typeface="Outfit"/>
                <a:ea typeface="Outfit"/>
                <a:cs typeface="Outfit"/>
                <a:sym typeface="Outfit"/>
              </a:rPr>
              <a:t>for creating advanced AI agents</a:t>
            </a:r>
            <a:endParaRPr sz="1200">
              <a:solidFill>
                <a:schemeClr val="dk1"/>
              </a:solidFill>
              <a:latin typeface="Outfit"/>
              <a:ea typeface="Outfit"/>
              <a:cs typeface="Outfit"/>
              <a:sym typeface="Outfit"/>
            </a:endParaRPr>
          </a:p>
        </p:txBody>
      </p:sp>
      <p:sp>
        <p:nvSpPr>
          <p:cNvPr id="176" name="Google Shape;176;p28"/>
          <p:cNvSpPr txBox="1"/>
          <p:nvPr/>
        </p:nvSpPr>
        <p:spPr>
          <a:xfrm>
            <a:off x="3568400" y="3153275"/>
            <a:ext cx="2634300" cy="1632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AIML :</a:t>
            </a:r>
            <a:r>
              <a:rPr lang="en" sz="1200">
                <a:solidFill>
                  <a:schemeClr val="dk1"/>
                </a:solidFill>
                <a:latin typeface="Outfit"/>
                <a:ea typeface="Outfit"/>
                <a:cs typeface="Outfit"/>
                <a:sym typeface="Outfit"/>
              </a:rPr>
              <a:t> NLP, </a:t>
            </a:r>
            <a:endParaRPr sz="1200">
              <a:solidFill>
                <a:schemeClr val="dk1"/>
              </a:solidFill>
              <a:latin typeface="Outfit"/>
              <a:ea typeface="Outfit"/>
              <a:cs typeface="Outfit"/>
              <a:sym typeface="Outfit"/>
            </a:endParaRPr>
          </a:p>
          <a:p>
            <a:pPr indent="-304800" lvl="0" marL="457200" rtl="0" algn="l">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APIs : </a:t>
            </a:r>
            <a:r>
              <a:rPr lang="en" sz="1200">
                <a:solidFill>
                  <a:schemeClr val="dk1"/>
                </a:solidFill>
                <a:latin typeface="Outfit"/>
                <a:ea typeface="Outfit"/>
                <a:cs typeface="Outfit"/>
                <a:sym typeface="Outfit"/>
              </a:rPr>
              <a:t>Integration with multiple external APIs for market data and other services</a:t>
            </a:r>
            <a:endParaRPr sz="1200">
              <a:solidFill>
                <a:schemeClr val="dk1"/>
              </a:solidFill>
              <a:latin typeface="Outfit"/>
              <a:ea typeface="Outfit"/>
              <a:cs typeface="Outfit"/>
              <a:sym typeface="Outfit"/>
            </a:endParaRPr>
          </a:p>
          <a:p>
            <a:pPr indent="-304800" lvl="1" marL="914400" rtl="0" algn="l">
              <a:spcBef>
                <a:spcPts val="0"/>
              </a:spcBef>
              <a:spcAft>
                <a:spcPts val="0"/>
              </a:spcAft>
              <a:buClr>
                <a:schemeClr val="dk1"/>
              </a:buClr>
              <a:buSzPts val="1200"/>
              <a:buFont typeface="Outfit"/>
              <a:buChar char="○"/>
            </a:pPr>
            <a:r>
              <a:rPr lang="en" sz="1200">
                <a:solidFill>
                  <a:schemeClr val="dk1"/>
                </a:solidFill>
                <a:latin typeface="Outfit"/>
                <a:ea typeface="Outfit"/>
                <a:cs typeface="Outfit"/>
                <a:sym typeface="Outfit"/>
              </a:rPr>
              <a:t>Alphavantage</a:t>
            </a:r>
            <a:endParaRPr sz="1200">
              <a:solidFill>
                <a:schemeClr val="dk1"/>
              </a:solidFill>
              <a:latin typeface="Outfit"/>
              <a:ea typeface="Outfit"/>
              <a:cs typeface="Outfit"/>
              <a:sym typeface="Outfit"/>
            </a:endParaRPr>
          </a:p>
          <a:p>
            <a:pPr indent="-304800" lvl="1" marL="914400" rtl="0" algn="l">
              <a:spcBef>
                <a:spcPts val="0"/>
              </a:spcBef>
              <a:spcAft>
                <a:spcPts val="0"/>
              </a:spcAft>
              <a:buClr>
                <a:schemeClr val="dk1"/>
              </a:buClr>
              <a:buSzPts val="1200"/>
              <a:buFont typeface="Outfit"/>
              <a:buChar char="○"/>
            </a:pPr>
            <a:r>
              <a:rPr lang="en" sz="1200">
                <a:solidFill>
                  <a:schemeClr val="dk1"/>
                </a:solidFill>
                <a:latin typeface="Outfit"/>
                <a:ea typeface="Outfit"/>
                <a:cs typeface="Outfit"/>
                <a:sym typeface="Outfit"/>
              </a:rPr>
              <a:t>Coingeko </a:t>
            </a:r>
            <a:endParaRPr sz="1200">
              <a:solidFill>
                <a:schemeClr val="dk1"/>
              </a:solidFill>
              <a:latin typeface="Outfit"/>
              <a:ea typeface="Outfit"/>
              <a:cs typeface="Outfit"/>
              <a:sym typeface="Outfit"/>
            </a:endParaRPr>
          </a:p>
          <a:p>
            <a:pPr indent="-304800" lvl="1" marL="914400" rtl="0" algn="l">
              <a:spcBef>
                <a:spcPts val="0"/>
              </a:spcBef>
              <a:spcAft>
                <a:spcPts val="0"/>
              </a:spcAft>
              <a:buClr>
                <a:schemeClr val="dk1"/>
              </a:buClr>
              <a:buSzPts val="1200"/>
              <a:buFont typeface="Outfit"/>
              <a:buChar char="○"/>
            </a:pPr>
            <a:r>
              <a:rPr lang="en" sz="1200">
                <a:solidFill>
                  <a:schemeClr val="dk1"/>
                </a:solidFill>
                <a:latin typeface="Outfit"/>
                <a:ea typeface="Outfit"/>
                <a:cs typeface="Outfit"/>
                <a:sym typeface="Outfit"/>
              </a:rPr>
              <a:t>yahoofinance</a:t>
            </a:r>
            <a:endParaRPr sz="1200">
              <a:solidFill>
                <a:schemeClr val="dk1"/>
              </a:solidFill>
              <a:latin typeface="Outfit"/>
              <a:ea typeface="Outfit"/>
              <a:cs typeface="Outfit"/>
              <a:sym typeface="Outfi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186" name="Google Shape;186;p29"/>
          <p:cNvSpPr txBox="1"/>
          <p:nvPr/>
        </p:nvSpPr>
        <p:spPr>
          <a:xfrm>
            <a:off x="328038" y="257875"/>
            <a:ext cx="8487900" cy="413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2400">
                <a:solidFill>
                  <a:schemeClr val="dk1"/>
                </a:solidFill>
                <a:latin typeface="Outfit"/>
                <a:ea typeface="Outfit"/>
                <a:cs typeface="Outfit"/>
                <a:sym typeface="Outfit"/>
              </a:rPr>
              <a:t>Implementation/Prototype/Use Case Diagram </a:t>
            </a:r>
            <a:r>
              <a:rPr b="1" lang="en" sz="1700">
                <a:solidFill>
                  <a:schemeClr val="dk1"/>
                </a:solidFill>
                <a:latin typeface="Outfit"/>
                <a:ea typeface="Outfit"/>
                <a:cs typeface="Outfit"/>
                <a:sym typeface="Outfit"/>
              </a:rPr>
              <a:t>(screenshots)</a:t>
            </a:r>
            <a:r>
              <a:rPr b="1" lang="en" sz="2400">
                <a:solidFill>
                  <a:schemeClr val="dk1"/>
                </a:solidFill>
                <a:latin typeface="Outfit"/>
                <a:ea typeface="Outfit"/>
                <a:cs typeface="Outfit"/>
                <a:sym typeface="Outfit"/>
              </a:rPr>
              <a:t> </a:t>
            </a:r>
            <a:endParaRPr b="1" sz="1800">
              <a:solidFill>
                <a:schemeClr val="dk1"/>
              </a:solidFill>
              <a:latin typeface="Outfit"/>
              <a:ea typeface="Outfit"/>
              <a:cs typeface="Outfit"/>
              <a:sym typeface="Outfit"/>
            </a:endParaRPr>
          </a:p>
        </p:txBody>
      </p:sp>
      <p:pic>
        <p:nvPicPr>
          <p:cNvPr id="187" name="Google Shape;187;p29"/>
          <p:cNvPicPr preferRelativeResize="0"/>
          <p:nvPr/>
        </p:nvPicPr>
        <p:blipFill rotWithShape="1">
          <a:blip r:embed="rId4">
            <a:alphaModFix/>
          </a:blip>
          <a:srcRect b="0" l="26700" r="25120" t="6419"/>
          <a:stretch/>
        </p:blipFill>
        <p:spPr>
          <a:xfrm>
            <a:off x="3704675" y="1481825"/>
            <a:ext cx="2284600" cy="2179849"/>
          </a:xfrm>
          <a:prstGeom prst="rect">
            <a:avLst/>
          </a:prstGeom>
          <a:noFill/>
          <a:ln>
            <a:noFill/>
          </a:ln>
        </p:spPr>
      </p:pic>
      <p:pic>
        <p:nvPicPr>
          <p:cNvPr id="188" name="Google Shape;188;p29"/>
          <p:cNvPicPr preferRelativeResize="0"/>
          <p:nvPr/>
        </p:nvPicPr>
        <p:blipFill rotWithShape="1">
          <a:blip r:embed="rId5">
            <a:alphaModFix/>
          </a:blip>
          <a:srcRect b="0" l="26482" r="25610" t="0"/>
          <a:stretch/>
        </p:blipFill>
        <p:spPr>
          <a:xfrm>
            <a:off x="3704675" y="3661675"/>
            <a:ext cx="2284600" cy="1102475"/>
          </a:xfrm>
          <a:prstGeom prst="rect">
            <a:avLst/>
          </a:prstGeom>
          <a:noFill/>
          <a:ln>
            <a:noFill/>
          </a:ln>
        </p:spPr>
      </p:pic>
      <p:pic>
        <p:nvPicPr>
          <p:cNvPr id="189" name="Google Shape;189;p29" title="use case.png"/>
          <p:cNvPicPr preferRelativeResize="0"/>
          <p:nvPr/>
        </p:nvPicPr>
        <p:blipFill>
          <a:blip r:embed="rId6">
            <a:alphaModFix/>
          </a:blip>
          <a:stretch>
            <a:fillRect/>
          </a:stretch>
        </p:blipFill>
        <p:spPr>
          <a:xfrm>
            <a:off x="5989275" y="1070400"/>
            <a:ext cx="2979916" cy="3749324"/>
          </a:xfrm>
          <a:prstGeom prst="rect">
            <a:avLst/>
          </a:prstGeom>
          <a:noFill/>
          <a:ln>
            <a:noFill/>
          </a:ln>
        </p:spPr>
      </p:pic>
      <p:sp>
        <p:nvSpPr>
          <p:cNvPr id="190" name="Google Shape;190;p29"/>
          <p:cNvSpPr txBox="1"/>
          <p:nvPr/>
        </p:nvSpPr>
        <p:spPr>
          <a:xfrm>
            <a:off x="1762675" y="1146600"/>
            <a:ext cx="3940800" cy="41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300">
                <a:solidFill>
                  <a:schemeClr val="dk1"/>
                </a:solidFill>
                <a:latin typeface="Outfit"/>
                <a:ea typeface="Outfit"/>
                <a:cs typeface="Outfit"/>
                <a:sym typeface="Outfit"/>
              </a:rPr>
              <a:t>Implementation Screenshots</a:t>
            </a:r>
            <a:endParaRPr b="1" sz="700">
              <a:solidFill>
                <a:schemeClr val="dk1"/>
              </a:solidFill>
              <a:latin typeface="Outfit"/>
              <a:ea typeface="Outfit"/>
              <a:cs typeface="Outfit"/>
              <a:sym typeface="Outfit"/>
            </a:endParaRPr>
          </a:p>
        </p:txBody>
      </p:sp>
      <p:pic>
        <p:nvPicPr>
          <p:cNvPr id="191" name="Google Shape;191;p29"/>
          <p:cNvPicPr preferRelativeResize="0"/>
          <p:nvPr/>
        </p:nvPicPr>
        <p:blipFill rotWithShape="1">
          <a:blip r:embed="rId7">
            <a:alphaModFix/>
          </a:blip>
          <a:srcRect b="30318" l="0" r="0" t="0"/>
          <a:stretch/>
        </p:blipFill>
        <p:spPr>
          <a:xfrm>
            <a:off x="372325" y="1481825"/>
            <a:ext cx="3085724" cy="1208126"/>
          </a:xfrm>
          <a:prstGeom prst="rect">
            <a:avLst/>
          </a:prstGeom>
          <a:noFill/>
          <a:ln>
            <a:noFill/>
          </a:ln>
        </p:spPr>
      </p:pic>
      <p:pic>
        <p:nvPicPr>
          <p:cNvPr id="192" name="Google Shape;192;p29"/>
          <p:cNvPicPr preferRelativeResize="0"/>
          <p:nvPr/>
        </p:nvPicPr>
        <p:blipFill rotWithShape="1">
          <a:blip r:embed="rId8">
            <a:alphaModFix/>
          </a:blip>
          <a:srcRect b="0" l="0" r="0" t="39298"/>
          <a:stretch/>
        </p:blipFill>
        <p:spPr>
          <a:xfrm>
            <a:off x="372325" y="2659025"/>
            <a:ext cx="3085724" cy="943550"/>
          </a:xfrm>
          <a:prstGeom prst="rect">
            <a:avLst/>
          </a:prstGeom>
          <a:noFill/>
          <a:ln>
            <a:noFill/>
          </a:ln>
        </p:spPr>
      </p:pic>
      <p:sp>
        <p:nvSpPr>
          <p:cNvPr id="193" name="Google Shape;193;p29"/>
          <p:cNvSpPr txBox="1"/>
          <p:nvPr/>
        </p:nvSpPr>
        <p:spPr>
          <a:xfrm>
            <a:off x="386775" y="3631050"/>
            <a:ext cx="3141900" cy="120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alibri"/>
                <a:ea typeface="Calibri"/>
                <a:cs typeface="Calibri"/>
                <a:sym typeface="Calibri"/>
              </a:rPr>
              <a:t>Our dashboard is an all-inclusive investment center that shows current market information from live APIs, such as equities, NIFTY indexes, and Bitcoin values. For improved financial insights, it also has a global conversion tool that makes it simple for users to swap between currencies.</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203" name="Google Shape;203;p30"/>
          <p:cNvSpPr txBox="1"/>
          <p:nvPr/>
        </p:nvSpPr>
        <p:spPr>
          <a:xfrm>
            <a:off x="379238" y="231900"/>
            <a:ext cx="8487900" cy="4137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2400">
                <a:solidFill>
                  <a:schemeClr val="dk1"/>
                </a:solidFill>
                <a:latin typeface="Outfit"/>
                <a:ea typeface="Outfit"/>
                <a:cs typeface="Outfit"/>
                <a:sym typeface="Outfit"/>
              </a:rPr>
              <a:t>In case of Uptiq category  - Your Uptiq Agent </a:t>
            </a:r>
            <a:r>
              <a:rPr b="1" lang="en" sz="1700">
                <a:solidFill>
                  <a:schemeClr val="dk1"/>
                </a:solidFill>
                <a:latin typeface="Outfit"/>
                <a:ea typeface="Outfit"/>
                <a:cs typeface="Outfit"/>
                <a:sym typeface="Outfit"/>
              </a:rPr>
              <a:t>(explain in detail)</a:t>
            </a:r>
            <a:r>
              <a:rPr b="1" lang="en" sz="2400">
                <a:solidFill>
                  <a:schemeClr val="dk1"/>
                </a:solidFill>
                <a:latin typeface="Outfit"/>
                <a:ea typeface="Outfit"/>
                <a:cs typeface="Outfit"/>
                <a:sym typeface="Outfit"/>
              </a:rPr>
              <a:t> </a:t>
            </a:r>
            <a:endParaRPr b="1" sz="2400">
              <a:solidFill>
                <a:schemeClr val="dk1"/>
              </a:solidFill>
              <a:latin typeface="Outfit"/>
              <a:ea typeface="Outfit"/>
              <a:cs typeface="Outfit"/>
              <a:sym typeface="Outfit"/>
            </a:endParaRPr>
          </a:p>
        </p:txBody>
      </p:sp>
      <p:pic>
        <p:nvPicPr>
          <p:cNvPr id="204" name="Google Shape;204;p30"/>
          <p:cNvPicPr preferRelativeResize="0"/>
          <p:nvPr/>
        </p:nvPicPr>
        <p:blipFill>
          <a:blip r:embed="rId4">
            <a:alphaModFix/>
          </a:blip>
          <a:stretch>
            <a:fillRect/>
          </a:stretch>
        </p:blipFill>
        <p:spPr>
          <a:xfrm>
            <a:off x="1449575" y="3762950"/>
            <a:ext cx="6102426" cy="1117850"/>
          </a:xfrm>
          <a:prstGeom prst="rect">
            <a:avLst/>
          </a:prstGeom>
          <a:noFill/>
          <a:ln>
            <a:noFill/>
          </a:ln>
        </p:spPr>
      </p:pic>
      <p:sp>
        <p:nvSpPr>
          <p:cNvPr id="205" name="Google Shape;205;p30"/>
          <p:cNvSpPr txBox="1"/>
          <p:nvPr/>
        </p:nvSpPr>
        <p:spPr>
          <a:xfrm>
            <a:off x="923537" y="2003675"/>
            <a:ext cx="7766400" cy="18471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User Interaction :</a:t>
            </a:r>
            <a:r>
              <a:rPr lang="en" sz="1200">
                <a:solidFill>
                  <a:schemeClr val="dk1"/>
                </a:solidFill>
                <a:latin typeface="Outfit"/>
                <a:ea typeface="Outfit"/>
                <a:cs typeface="Outfit"/>
                <a:sym typeface="Outfit"/>
              </a:rPr>
              <a:t> An investor or analyst looking for stock market predictions communicates with our AI agents.</a:t>
            </a:r>
            <a:endParaRPr sz="1200">
              <a:solidFill>
                <a:schemeClr val="dk1"/>
              </a:solidFill>
              <a:latin typeface="Outfit"/>
              <a:ea typeface="Outfit"/>
              <a:cs typeface="Outfit"/>
              <a:sym typeface="Outfit"/>
            </a:endParaRPr>
          </a:p>
          <a:p>
            <a:pPr indent="-304800" lvl="0" marL="457200" marR="0" rtl="0" algn="l">
              <a:lnSpc>
                <a:spcPct val="100000"/>
              </a:lnSpc>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Sub-Agent:</a:t>
            </a:r>
            <a:r>
              <a:rPr lang="en" sz="1200">
                <a:solidFill>
                  <a:schemeClr val="dk1"/>
                </a:solidFill>
                <a:latin typeface="Outfit"/>
                <a:ea typeface="Outfit"/>
                <a:cs typeface="Outfit"/>
                <a:sym typeface="Outfit"/>
              </a:rPr>
              <a:t> This is the main module in charge of stock data analysis. It interprets user input and routes it to the appropriate prediction models.</a:t>
            </a:r>
            <a:endParaRPr sz="1200">
              <a:solidFill>
                <a:schemeClr val="dk1"/>
              </a:solidFill>
              <a:latin typeface="Outfit"/>
              <a:ea typeface="Outfit"/>
              <a:cs typeface="Outfit"/>
              <a:sym typeface="Outfit"/>
            </a:endParaRPr>
          </a:p>
          <a:p>
            <a:pPr indent="-304800" lvl="0" marL="457200" marR="0" rtl="0" algn="l">
              <a:lnSpc>
                <a:spcPct val="100000"/>
              </a:lnSpc>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Intents :</a:t>
            </a:r>
            <a:r>
              <a:rPr lang="en" sz="1200">
                <a:solidFill>
                  <a:schemeClr val="dk1"/>
                </a:solidFill>
                <a:latin typeface="Outfit"/>
                <a:ea typeface="Outfit"/>
                <a:cs typeface="Outfit"/>
                <a:sym typeface="Outfit"/>
              </a:rPr>
              <a:t> After determining the user's intent, the agent divides it into two main prediction categories:</a:t>
            </a:r>
            <a:endParaRPr sz="1200">
              <a:solidFill>
                <a:schemeClr val="dk1"/>
              </a:solidFill>
              <a:latin typeface="Outfit"/>
              <a:ea typeface="Outfit"/>
              <a:cs typeface="Outfit"/>
              <a:sym typeface="Outfit"/>
            </a:endParaRPr>
          </a:p>
          <a:p>
            <a:pPr indent="-304800" lvl="0" marL="457200" marR="0" rtl="0" algn="l">
              <a:lnSpc>
                <a:spcPct val="100000"/>
              </a:lnSpc>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Trend Prediction:</a:t>
            </a:r>
            <a:r>
              <a:rPr lang="en" sz="1200">
                <a:solidFill>
                  <a:schemeClr val="dk1"/>
                </a:solidFill>
                <a:latin typeface="Outfit"/>
                <a:ea typeface="Outfit"/>
                <a:cs typeface="Outfit"/>
                <a:sym typeface="Outfit"/>
              </a:rPr>
              <a:t> Uses technical indicators and historical patterns to predict whether the stock price will rise or fall.</a:t>
            </a:r>
            <a:endParaRPr sz="1200">
              <a:solidFill>
                <a:schemeClr val="dk1"/>
              </a:solidFill>
              <a:latin typeface="Outfit"/>
              <a:ea typeface="Outfit"/>
              <a:cs typeface="Outfit"/>
              <a:sym typeface="Outfit"/>
            </a:endParaRPr>
          </a:p>
          <a:p>
            <a:pPr indent="-304800" lvl="0" marL="457200" marR="0" rtl="0" algn="l">
              <a:lnSpc>
                <a:spcPct val="100000"/>
              </a:lnSpc>
              <a:spcBef>
                <a:spcPts val="0"/>
              </a:spcBef>
              <a:spcAft>
                <a:spcPts val="0"/>
              </a:spcAft>
              <a:buClr>
                <a:schemeClr val="dk1"/>
              </a:buClr>
              <a:buSzPts val="1200"/>
              <a:buFont typeface="Outfit"/>
              <a:buChar char="●"/>
            </a:pPr>
            <a:r>
              <a:rPr b="1" lang="en" sz="1200">
                <a:solidFill>
                  <a:schemeClr val="dk1"/>
                </a:solidFill>
                <a:latin typeface="Outfit"/>
                <a:ea typeface="Outfit"/>
                <a:cs typeface="Outfit"/>
                <a:sym typeface="Outfit"/>
              </a:rPr>
              <a:t>Closing Price Prediction:</a:t>
            </a:r>
            <a:r>
              <a:rPr lang="en" sz="1200">
                <a:solidFill>
                  <a:schemeClr val="dk1"/>
                </a:solidFill>
                <a:latin typeface="Outfit"/>
                <a:ea typeface="Outfit"/>
                <a:cs typeface="Outfit"/>
                <a:sym typeface="Outfit"/>
              </a:rPr>
              <a:t> Makes use of statistical and machine learning models to forecast the precise closing price of a stock for a specified period of time.</a:t>
            </a:r>
            <a:endParaRPr sz="1100">
              <a:solidFill>
                <a:schemeClr val="dk1"/>
              </a:solidFill>
            </a:endParaRPr>
          </a:p>
        </p:txBody>
      </p:sp>
      <p:sp>
        <p:nvSpPr>
          <p:cNvPr id="206" name="Google Shape;206;p30"/>
          <p:cNvSpPr txBox="1"/>
          <p:nvPr/>
        </p:nvSpPr>
        <p:spPr>
          <a:xfrm>
            <a:off x="858313" y="1250838"/>
            <a:ext cx="77664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200">
                <a:solidFill>
                  <a:schemeClr val="dk1"/>
                </a:solidFill>
                <a:latin typeface="Outfit"/>
                <a:ea typeface="Outfit"/>
                <a:cs typeface="Outfit"/>
                <a:sym typeface="Outfit"/>
              </a:rPr>
              <a:t> UptiqPredict </a:t>
            </a:r>
            <a:r>
              <a:rPr lang="en" sz="1200">
                <a:solidFill>
                  <a:schemeClr val="dk1"/>
                </a:solidFill>
                <a:latin typeface="Outfit"/>
                <a:ea typeface="Outfit"/>
                <a:cs typeface="Outfit"/>
                <a:sym typeface="Outfit"/>
              </a:rPr>
              <a:t>is an AI stock market prediction tool that uses advanced algorithms to assist users in predicting closing prices and stock movements.  The agent offers useful insights to direct trading and investing decisions by harnessing historical data and financial indicators, ultimately assisting users in navigating the complex dynamics of the stock market.</a:t>
            </a:r>
            <a:endParaRPr sz="1200">
              <a:solidFill>
                <a:schemeClr val="dk1"/>
              </a:solidFill>
              <a:latin typeface="Outfit"/>
              <a:ea typeface="Outfit"/>
              <a:cs typeface="Outfit"/>
              <a:sym typeface="Outfit"/>
            </a:endParaRPr>
          </a:p>
          <a:p>
            <a:pPr indent="0" lvl="0" marL="0" marR="0" rtl="0" algn="l">
              <a:lnSpc>
                <a:spcPct val="100000"/>
              </a:lnSpc>
              <a:spcBef>
                <a:spcPts val="0"/>
              </a:spcBef>
              <a:spcAft>
                <a:spcPts val="0"/>
              </a:spcAft>
              <a:buNone/>
            </a:pPr>
            <a:r>
              <a:t/>
            </a:r>
            <a:endParaRPr sz="1200">
              <a:solidFill>
                <a:schemeClr val="dk1"/>
              </a:solidFill>
              <a:latin typeface="Outfit"/>
              <a:ea typeface="Outfit"/>
              <a:cs typeface="Outfit"/>
              <a:sym typeface="Outfit"/>
            </a:endParaRPr>
          </a:p>
          <a:p>
            <a:pPr indent="0" lvl="0" marL="0" marR="0" rtl="0" algn="l">
              <a:lnSpc>
                <a:spcPct val="100000"/>
              </a:lnSpc>
              <a:spcBef>
                <a:spcPts val="0"/>
              </a:spcBef>
              <a:spcAft>
                <a:spcPts val="0"/>
              </a:spcAft>
              <a:buNone/>
            </a:pPr>
            <a:r>
              <a:t/>
            </a:r>
            <a:endParaRPr sz="1200">
              <a:solidFill>
                <a:schemeClr val="dk1"/>
              </a:solidFill>
              <a:latin typeface="Outfit"/>
              <a:ea typeface="Outfit"/>
              <a:cs typeface="Outfit"/>
              <a:sym typeface="Outfi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p:nvPr/>
        </p:nvSpPr>
        <p:spPr>
          <a:xfrm>
            <a:off x="0" y="0"/>
            <a:ext cx="9144000" cy="51435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216" name="Google Shape;216;p31"/>
          <p:cNvSpPr txBox="1"/>
          <p:nvPr/>
        </p:nvSpPr>
        <p:spPr>
          <a:xfrm>
            <a:off x="531450" y="215725"/>
            <a:ext cx="8081100" cy="41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Outfit ExtraBold"/>
                <a:ea typeface="Outfit ExtraBold"/>
                <a:cs typeface="Outfit ExtraBold"/>
                <a:sym typeface="Outfit ExtraBold"/>
              </a:rPr>
              <a:t>Future Objectives</a:t>
            </a:r>
            <a:endParaRPr sz="1000">
              <a:solidFill>
                <a:schemeClr val="dk1"/>
              </a:solidFill>
              <a:latin typeface="Impact"/>
              <a:ea typeface="Impact"/>
              <a:cs typeface="Impact"/>
              <a:sym typeface="Impact"/>
            </a:endParaRPr>
          </a:p>
        </p:txBody>
      </p:sp>
      <p:sp>
        <p:nvSpPr>
          <p:cNvPr id="217" name="Google Shape;217;p31"/>
          <p:cNvSpPr txBox="1"/>
          <p:nvPr/>
        </p:nvSpPr>
        <p:spPr>
          <a:xfrm>
            <a:off x="784800" y="1280800"/>
            <a:ext cx="7574400" cy="3525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300">
                <a:solidFill>
                  <a:schemeClr val="dk1"/>
                </a:solidFill>
                <a:latin typeface="Outfit"/>
                <a:ea typeface="Outfit"/>
                <a:cs typeface="Outfit"/>
                <a:sym typeface="Outfit"/>
              </a:rPr>
              <a:t>Enhance AI Models with Uptiq Console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Utilize Uptiq  to develop more intelligent and efficient AI models. This will increase precision in trend and price prediction. </a:t>
            </a:r>
            <a:r>
              <a:rPr b="1" lang="en" sz="1300">
                <a:solidFill>
                  <a:schemeClr val="dk1"/>
                </a:solidFill>
                <a:latin typeface="Outfit"/>
                <a:ea typeface="Outfit"/>
                <a:cs typeface="Outfit"/>
                <a:sym typeface="Outfit"/>
              </a:rPr>
              <a:t>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b="1" lang="en" sz="1300">
                <a:solidFill>
                  <a:schemeClr val="dk1"/>
                </a:solidFill>
                <a:latin typeface="Outfit"/>
                <a:ea typeface="Outfit"/>
                <a:cs typeface="Outfit"/>
                <a:sym typeface="Outfit"/>
              </a:rPr>
              <a:t>Automated P&amp;L Report Generation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Implement auto-generated Profit &amp; Loss statements based on the user's portfolio transactions.  </a:t>
            </a:r>
            <a:endParaRPr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This assists users in tracking their performance and examining returns over time with transparency.  </a:t>
            </a:r>
            <a:endParaRPr sz="1300">
              <a:solidFill>
                <a:schemeClr val="dk1"/>
              </a:solidFill>
              <a:latin typeface="Outfit"/>
              <a:ea typeface="Outfit"/>
              <a:cs typeface="Outfit"/>
              <a:sym typeface="Outfit"/>
            </a:endParaRPr>
          </a:p>
          <a:p>
            <a:pPr indent="0" lvl="0" marL="0" rtl="0" algn="just">
              <a:spcBef>
                <a:spcPts val="0"/>
              </a:spcBef>
              <a:spcAft>
                <a:spcPts val="0"/>
              </a:spcAft>
              <a:buNone/>
            </a:pPr>
            <a:r>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b="1" lang="en" sz="1300">
                <a:solidFill>
                  <a:schemeClr val="dk1"/>
                </a:solidFill>
                <a:latin typeface="Outfit"/>
                <a:ea typeface="Outfit"/>
                <a:cs typeface="Outfit"/>
                <a:sym typeface="Outfit"/>
              </a:rPr>
              <a:t>Tax-Optimized Investment Recommendations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Create AI systems that offer investment suggestions aimed at reducing tax liabilities.  </a:t>
            </a:r>
            <a:endParaRPr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It will take into account holding durations, capital gains, and dividend tax strategies.  </a:t>
            </a:r>
            <a:endParaRPr sz="1300">
              <a:solidFill>
                <a:schemeClr val="dk1"/>
              </a:solidFill>
              <a:latin typeface="Outfit"/>
              <a:ea typeface="Outfit"/>
              <a:cs typeface="Outfit"/>
              <a:sym typeface="Outfit"/>
            </a:endParaRPr>
          </a:p>
          <a:p>
            <a:pPr indent="0" lvl="0" marL="0" rtl="0" algn="just">
              <a:spcBef>
                <a:spcPts val="0"/>
              </a:spcBef>
              <a:spcAft>
                <a:spcPts val="0"/>
              </a:spcAft>
              <a:buNone/>
            </a:pPr>
            <a:r>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b="1" lang="en" sz="1300">
                <a:solidFill>
                  <a:schemeClr val="dk1"/>
                </a:solidFill>
                <a:latin typeface="Outfit"/>
                <a:ea typeface="Outfit"/>
                <a:cs typeface="Outfit"/>
                <a:sym typeface="Outfit"/>
              </a:rPr>
              <a:t>Investment Learning Hub  </a:t>
            </a:r>
            <a:endParaRPr b="1"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Merge all educational materials such as tutorials, quizzes, and market insights into a single module.  </a:t>
            </a:r>
            <a:endParaRPr sz="1300">
              <a:solidFill>
                <a:schemeClr val="dk1"/>
              </a:solidFill>
              <a:latin typeface="Outfit"/>
              <a:ea typeface="Outfit"/>
              <a:cs typeface="Outfit"/>
              <a:sym typeface="Outfit"/>
            </a:endParaRPr>
          </a:p>
          <a:p>
            <a:pPr indent="0" lvl="0" marL="0" rtl="0" algn="just">
              <a:spcBef>
                <a:spcPts val="0"/>
              </a:spcBef>
              <a:spcAft>
                <a:spcPts val="0"/>
              </a:spcAft>
              <a:buNone/>
            </a:pPr>
            <a:r>
              <a:rPr lang="en" sz="1300">
                <a:solidFill>
                  <a:schemeClr val="dk1"/>
                </a:solidFill>
                <a:latin typeface="Outfit"/>
                <a:ea typeface="Outfit"/>
                <a:cs typeface="Outfit"/>
                <a:sym typeface="Outfit"/>
              </a:rPr>
              <a:t>This will establish a structured pathway for users to enhance their financial knowledge.</a:t>
            </a:r>
            <a:endParaRPr sz="1300">
              <a:solidFill>
                <a:schemeClr val="dk1"/>
              </a:solidFill>
              <a:latin typeface="Outfit"/>
              <a:ea typeface="Outfit"/>
              <a:cs typeface="Outfit"/>
              <a:sym typeface="Outfi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