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61" r:id="rId6"/>
    <p:sldId id="263" r:id="rId7"/>
    <p:sldId id="264" r:id="rId8"/>
    <p:sldId id="266" r:id="rId9"/>
    <p:sldId id="267" r:id="rId10"/>
    <p:sldId id="268" r:id="rId11"/>
    <p:sldId id="269" r:id="rId12"/>
    <p:sldId id="270" r:id="rId13"/>
    <p:sldId id="296" r:id="rId14"/>
    <p:sldId id="297" r:id="rId15"/>
    <p:sldId id="298" r:id="rId16"/>
    <p:sldId id="299" r:id="rId17"/>
    <p:sldId id="300" r:id="rId18"/>
    <p:sldId id="301" r:id="rId19"/>
    <p:sldId id="30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521E3A3F-6F35-47A8-B127-55BA097886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E3A3F-6F35-47A8-B127-55BA097886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E3A3F-6F35-47A8-B127-55BA097886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521E3A3F-6F35-47A8-B127-55BA097886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521E3A3F-6F35-47A8-B127-55BA09788602}"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21E3A3F-6F35-47A8-B127-55BA097886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521E3A3F-6F35-47A8-B127-55BA09788602}"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E3A3F-6F35-47A8-B127-55BA097886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E3A3F-6F35-47A8-B127-55BA097886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E3A3F-6F35-47A8-B127-55BA097886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52DC3176-93D2-46F7-B99A-C16F12F1A9CE}"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21E3A3F-6F35-47A8-B127-55BA09788602}"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2DC3176-93D2-46F7-B99A-C16F12F1A9CE}" type="datetimeFigureOut">
              <a:rPr lang="en-US" smtClean="0"/>
              <a:pPr/>
              <a:t>11/15/2016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21E3A3F-6F35-47A8-B127-55BA09788602}"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SCM OTHER ACTIVITIES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sign off</a:t>
            </a:r>
            <a:endParaRPr lang="en-US" dirty="0"/>
          </a:p>
        </p:txBody>
      </p:sp>
      <p:sp>
        <p:nvSpPr>
          <p:cNvPr id="3" name="Content Placeholder 2"/>
          <p:cNvSpPr>
            <a:spLocks noGrp="1"/>
          </p:cNvSpPr>
          <p:nvPr>
            <p:ph idx="1"/>
          </p:nvPr>
        </p:nvSpPr>
        <p:spPr/>
        <p:txBody>
          <a:bodyPr>
            <a:normAutofit/>
          </a:bodyPr>
          <a:lstStyle/>
          <a:p>
            <a:r>
              <a:rPr lang="en-GB" b="1" dirty="0" smtClean="0"/>
              <a:t>Nature of Signoff: </a:t>
            </a:r>
            <a:r>
              <a:rPr lang="en-GB" i="1" dirty="0" smtClean="0"/>
              <a:t>Author, reviewer</a:t>
            </a:r>
            <a:endParaRPr lang="en-US" i="1" dirty="0" smtClean="0"/>
          </a:p>
          <a:p>
            <a:r>
              <a:rPr lang="en-GB" b="1" dirty="0" err="1" smtClean="0"/>
              <a:t>Person:</a:t>
            </a:r>
            <a:r>
              <a:rPr lang="en-GB" i="1" dirty="0" err="1" smtClean="0">
                <a:latin typeface="Imprint MT Shadow" pitchFamily="82" charset="0"/>
              </a:rPr>
              <a:t>MMM,LLL</a:t>
            </a:r>
            <a:endParaRPr lang="en-US" dirty="0" smtClean="0"/>
          </a:p>
          <a:p>
            <a:r>
              <a:rPr lang="en-GB" b="1" dirty="0" smtClean="0"/>
              <a:t>Signature:</a:t>
            </a:r>
            <a:endParaRPr lang="en-US" dirty="0" smtClean="0"/>
          </a:p>
          <a:p>
            <a:r>
              <a:rPr lang="en-GB" b="1" dirty="0" smtClean="0"/>
              <a:t>Date:</a:t>
            </a:r>
            <a:endParaRPr lang="en-US" dirty="0" smtClean="0"/>
          </a:p>
          <a:p>
            <a:r>
              <a:rPr lang="en-GB" b="1" dirty="0" smtClean="0"/>
              <a:t>Role: Senior</a:t>
            </a:r>
            <a:r>
              <a:rPr lang="en-GB" i="1" dirty="0" smtClean="0">
                <a:latin typeface="Imprint MT Shadow" pitchFamily="82" charset="0"/>
              </a:rPr>
              <a:t>  controller, project consultant</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change record</a:t>
            </a:r>
            <a:endParaRPr lang="en-US" dirty="0"/>
          </a:p>
        </p:txBody>
      </p:sp>
      <p:sp>
        <p:nvSpPr>
          <p:cNvPr id="3" name="Content Placeholder 2"/>
          <p:cNvSpPr>
            <a:spLocks noGrp="1"/>
          </p:cNvSpPr>
          <p:nvPr>
            <p:ph idx="1"/>
          </p:nvPr>
        </p:nvSpPr>
        <p:spPr/>
        <p:txBody>
          <a:bodyPr/>
          <a:lstStyle/>
          <a:p>
            <a:r>
              <a:rPr lang="en-US" dirty="0" smtClean="0"/>
              <a:t>Date:14 september,8 october,20 October 2016</a:t>
            </a:r>
          </a:p>
          <a:p>
            <a:r>
              <a:rPr lang="en-US" dirty="0" smtClean="0"/>
              <a:t>Version:issue1,issue1.1,issue2</a:t>
            </a:r>
          </a:p>
          <a:p>
            <a:r>
              <a:rPr lang="en-US" dirty="0" err="1" smtClean="0"/>
              <a:t>Author:MMM,LLL</a:t>
            </a:r>
            <a:endParaRPr lang="en-US" dirty="0" smtClean="0"/>
          </a:p>
          <a:p>
            <a:r>
              <a:rPr lang="en-US" dirty="0" smtClean="0"/>
              <a:t>Change details: Tidy up, updated formatting,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control </a:t>
            </a:r>
            <a:endParaRPr lang="en-US" dirty="0"/>
          </a:p>
        </p:txBody>
      </p:sp>
      <p:sp>
        <p:nvSpPr>
          <p:cNvPr id="3" name="Content Placeholder 2"/>
          <p:cNvSpPr>
            <a:spLocks noGrp="1"/>
          </p:cNvSpPr>
          <p:nvPr>
            <p:ph idx="1"/>
          </p:nvPr>
        </p:nvSpPr>
        <p:spPr/>
        <p:txBody>
          <a:bodyPr>
            <a:normAutofit fontScale="92500"/>
          </a:bodyPr>
          <a:lstStyle/>
          <a:p>
            <a:r>
              <a:rPr lang="en-US" dirty="0" smtClean="0">
                <a:latin typeface="Imprint MT Shadow" pitchFamily="82" charset="0"/>
              </a:rPr>
              <a:t>The  change request is prescribed for project plan, design and coding standards ,low level design (performance algorithm) high level design (system flow navigation),unit test plan, object code  and scm plan etc so all these changes needs to evaluated and requested the request must be in the form of  change control form</a:t>
            </a:r>
          </a:p>
          <a:p>
            <a:pPr>
              <a:buNone/>
            </a:pPr>
            <a:r>
              <a:rPr lang="en-US" dirty="0" smtClean="0">
                <a:latin typeface="Imprint MT Shadow" pitchFamily="82" charset="0"/>
              </a:rPr>
              <a:t>      </a:t>
            </a:r>
          </a:p>
          <a:p>
            <a:r>
              <a:rPr lang="en-US" dirty="0" smtClean="0">
                <a:latin typeface="Imprint MT Shadow" pitchFamily="82" charset="0"/>
              </a:rPr>
              <a:t> the change control form looks like</a:t>
            </a:r>
            <a:endParaRPr lang="en-US" dirty="0">
              <a:latin typeface="Imprint MT Shadow" pitchFamily="8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change control form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Imprint MT Shadow" pitchFamily="82" charset="0"/>
              </a:rPr>
              <a:t>Date of request : 10.10.2016</a:t>
            </a:r>
          </a:p>
          <a:p>
            <a:r>
              <a:rPr lang="en-US" dirty="0" smtClean="0">
                <a:latin typeface="Imprint MT Shadow" pitchFamily="82" charset="0"/>
              </a:rPr>
              <a:t>Unique code of change:ch3.45</a:t>
            </a:r>
          </a:p>
          <a:p>
            <a:r>
              <a:rPr lang="en-US" dirty="0" smtClean="0">
                <a:latin typeface="Imprint MT Shadow" pitchFamily="82" charset="0"/>
              </a:rPr>
              <a:t>Name of resource requesting change:madhu</a:t>
            </a:r>
          </a:p>
          <a:p>
            <a:r>
              <a:rPr lang="en-US" dirty="0" smtClean="0">
                <a:latin typeface="Imprint MT Shadow" pitchFamily="82" charset="0"/>
              </a:rPr>
              <a:t>Name of resource assigned to change:tanuja</a:t>
            </a:r>
          </a:p>
          <a:p>
            <a:r>
              <a:rPr lang="en-US" dirty="0" smtClean="0">
                <a:latin typeface="Imprint MT Shadow" pitchFamily="82" charset="0"/>
              </a:rPr>
              <a:t>System effected: average</a:t>
            </a:r>
          </a:p>
          <a:p>
            <a:r>
              <a:rPr lang="en-US" dirty="0" smtClean="0">
                <a:latin typeface="Imprint MT Shadow" pitchFamily="82" charset="0"/>
              </a:rPr>
              <a:t>Time and cost effect estimate: $20 per hour for 120 hours</a:t>
            </a:r>
          </a:p>
          <a:p>
            <a:r>
              <a:rPr lang="en-US" dirty="0" smtClean="0">
                <a:latin typeface="Imprint MT Shadow" pitchFamily="82" charset="0"/>
              </a:rPr>
              <a:t>Recommended change: immediate change in system flow, slight change in low level design </a:t>
            </a:r>
          </a:p>
          <a:p>
            <a:r>
              <a:rPr lang="en-US" dirty="0" smtClean="0">
                <a:latin typeface="Imprint MT Shadow" pitchFamily="82" charset="0"/>
              </a:rPr>
              <a:t>Estimated delivery date:1.11.2016</a:t>
            </a:r>
          </a:p>
          <a:p>
            <a:r>
              <a:rPr lang="en-US" dirty="0" smtClean="0">
                <a:latin typeface="Imprint MT Shadow" pitchFamily="82" charset="0"/>
              </a:rPr>
              <a:t>Signaures:project manager, lead IT, stakeholder</a:t>
            </a:r>
          </a:p>
          <a:p>
            <a:endParaRPr lang="en-US"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request form looks like</a:t>
            </a:r>
            <a:endParaRPr lang="en-US" dirty="0"/>
          </a:p>
        </p:txBody>
      </p:sp>
      <p:pic>
        <p:nvPicPr>
          <p:cNvPr id="4" name="Content Placeholder 3" descr="change-request-form.jpg"/>
          <p:cNvPicPr>
            <a:picLocks noGrp="1" noChangeAspect="1"/>
          </p:cNvPicPr>
          <p:nvPr>
            <p:ph idx="1"/>
          </p:nvPr>
        </p:nvPicPr>
        <p:blipFill>
          <a:blip r:embed="rId2"/>
          <a:stretch>
            <a:fillRect/>
          </a:stretch>
        </p:blipFill>
        <p:spPr>
          <a:xfrm>
            <a:off x="914400" y="1447800"/>
            <a:ext cx="7239000" cy="51054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Imprint MT Shadow" pitchFamily="82" charset="0"/>
              </a:rPr>
              <a:t> these are  questions which are put forth by the change control board members:</a:t>
            </a:r>
          </a:p>
          <a:p>
            <a:r>
              <a:rPr lang="en-US" dirty="0" smtClean="0">
                <a:latin typeface="Imprint MT Shadow" pitchFamily="82" charset="0"/>
              </a:rPr>
              <a:t>1.what are the reasons for changes? less performance needs more improved features</a:t>
            </a:r>
          </a:p>
          <a:p>
            <a:r>
              <a:rPr lang="en-US" dirty="0" smtClean="0">
                <a:latin typeface="Imprint MT Shadow" pitchFamily="82" charset="0"/>
              </a:rPr>
              <a:t>2.Which organizational jobs,roles,area will get affected? Developer,tester,as well as scm team and finally designing part</a:t>
            </a:r>
          </a:p>
          <a:p>
            <a:r>
              <a:rPr lang="en-US" dirty="0" smtClean="0">
                <a:latin typeface="Imprint MT Shadow" pitchFamily="82" charset="0"/>
              </a:rPr>
              <a:t>How does the change fit in to the overall environment? These changes are part of series of changes</a:t>
            </a:r>
          </a:p>
          <a:p>
            <a:endParaRPr lang="en-US"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latin typeface="Imprint MT Shadow" pitchFamily="82" charset="0"/>
              </a:rPr>
              <a:t>How much time is there to implement the change?5 days</a:t>
            </a:r>
          </a:p>
          <a:p>
            <a:r>
              <a:rPr lang="en-US" dirty="0" smtClean="0">
                <a:latin typeface="Imprint MT Shadow" pitchFamily="82" charset="0"/>
              </a:rPr>
              <a:t>Which financial resources is there to support the change? Fund from  product based companies</a:t>
            </a:r>
          </a:p>
          <a:p>
            <a:r>
              <a:rPr lang="en-US" dirty="0" smtClean="0">
                <a:latin typeface="Imprint MT Shadow" pitchFamily="82" charset="0"/>
              </a:rPr>
              <a:t>What human resources is sufficient to adapt the changes?6 people per team</a:t>
            </a:r>
          </a:p>
          <a:p>
            <a:r>
              <a:rPr lang="en-US" dirty="0" smtClean="0">
                <a:latin typeface="Imprint MT Shadow" pitchFamily="82" charset="0"/>
              </a:rPr>
              <a:t>How will the change benefit in individual roles? Better understanding of configuration control., more structured procedure can be developed</a:t>
            </a:r>
          </a:p>
          <a:p>
            <a:endParaRPr lang="en-US" dirty="0" smtClean="0">
              <a:latin typeface="Imprint MT Shadow" pitchFamily="82" charset="0"/>
            </a:endParaRPr>
          </a:p>
          <a:p>
            <a:endParaRPr lang="en-US" dirty="0" smtClean="0">
              <a:latin typeface="Imprint MT Shadow" pitchFamily="8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accounting</a:t>
            </a:r>
            <a:endParaRPr lang="en-US" dirty="0"/>
          </a:p>
        </p:txBody>
      </p:sp>
      <p:sp>
        <p:nvSpPr>
          <p:cNvPr id="3" name="Content Placeholder 2"/>
          <p:cNvSpPr>
            <a:spLocks noGrp="1"/>
          </p:cNvSpPr>
          <p:nvPr>
            <p:ph idx="1"/>
          </p:nvPr>
        </p:nvSpPr>
        <p:spPr/>
        <p:txBody>
          <a:bodyPr/>
          <a:lstStyle/>
          <a:p>
            <a:r>
              <a:rPr lang="en-US" dirty="0" smtClean="0">
                <a:latin typeface="Imprint MT Shadow" pitchFamily="82" charset="0"/>
              </a:rPr>
              <a:t>It provides a corporate memory of project events</a:t>
            </a:r>
          </a:p>
          <a:p>
            <a:r>
              <a:rPr lang="en-US" dirty="0" smtClean="0">
                <a:latin typeface="Imprint MT Shadow" pitchFamily="82" charset="0"/>
              </a:rPr>
              <a:t>It answers questions like :</a:t>
            </a:r>
          </a:p>
          <a:p>
            <a:r>
              <a:rPr lang="en-US" dirty="0" smtClean="0">
                <a:latin typeface="Imprint MT Shadow" pitchFamily="82" charset="0"/>
              </a:rPr>
              <a:t>What happened? A time for a major change</a:t>
            </a:r>
          </a:p>
          <a:p>
            <a:r>
              <a:rPr lang="en-US" dirty="0" smtClean="0">
                <a:latin typeface="Imprint MT Shadow" pitchFamily="82" charset="0"/>
              </a:rPr>
              <a:t>Who did it?madhu,tanu</a:t>
            </a:r>
          </a:p>
          <a:p>
            <a:r>
              <a:rPr lang="en-US" dirty="0" smtClean="0">
                <a:latin typeface="Imprint MT Shadow" pitchFamily="82" charset="0"/>
              </a:rPr>
              <a:t>When did it happened?</a:t>
            </a:r>
          </a:p>
          <a:p>
            <a:r>
              <a:rPr lang="en-US" dirty="0" smtClean="0">
                <a:latin typeface="Imprint MT Shadow" pitchFamily="82" charset="0"/>
              </a:rPr>
              <a:t>What else will be affected? only the features will get affected severely</a:t>
            </a:r>
            <a:endParaRPr lang="en-US" dirty="0">
              <a:latin typeface="Imprint MT Shadow" pitchFamily="8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a:t>
            </a:r>
            <a:endParaRPr lang="en-US" dirty="0"/>
          </a:p>
        </p:txBody>
      </p:sp>
      <p:sp>
        <p:nvSpPr>
          <p:cNvPr id="3" name="Content Placeholder 2"/>
          <p:cNvSpPr>
            <a:spLocks noGrp="1"/>
          </p:cNvSpPr>
          <p:nvPr>
            <p:ph idx="1"/>
          </p:nvPr>
        </p:nvSpPr>
        <p:spPr/>
        <p:txBody>
          <a:bodyPr/>
          <a:lstStyle/>
          <a:p>
            <a:r>
              <a:rPr lang="en-US" dirty="0" smtClean="0">
                <a:latin typeface="Imprint MT Shadow" pitchFamily="82" charset="0"/>
              </a:rPr>
              <a:t>Here system usage is reviewed whether any misuse had occurred.</a:t>
            </a:r>
          </a:p>
          <a:p>
            <a:r>
              <a:rPr lang="en-US" dirty="0" smtClean="0">
                <a:latin typeface="Imprint MT Shadow" pitchFamily="82" charset="0"/>
              </a:rPr>
              <a:t>Use computer generated log analyzers, activity logs, any hacking attempts</a:t>
            </a:r>
          </a:p>
          <a:p>
            <a:r>
              <a:rPr lang="en-US" dirty="0" smtClean="0">
                <a:latin typeface="Imprint MT Shadow" pitchFamily="82" charset="0"/>
              </a:rPr>
              <a:t>It configures duplicate logs and offline storage</a:t>
            </a:r>
          </a:p>
          <a:p>
            <a:endParaRPr lang="en-US" dirty="0">
              <a:latin typeface="Imprint MT Shadow" pitchFamily="8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4).jpg"/>
          <p:cNvPicPr>
            <a:picLocks noChangeAspect="1"/>
          </p:cNvPicPr>
          <p:nvPr/>
        </p:nvPicPr>
        <p:blipFill>
          <a:blip r:embed="rId2"/>
          <a:stretch>
            <a:fillRect/>
          </a:stretch>
        </p:blipFill>
        <p:spPr>
          <a:xfrm>
            <a:off x="990600" y="762000"/>
            <a:ext cx="6553199" cy="502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Scm plan template  </a:t>
            </a:r>
            <a:br>
              <a:rPr lang="en-US" dirty="0" smtClean="0"/>
            </a:br>
            <a:r>
              <a:rPr lang="en-US" dirty="0" smtClean="0"/>
              <a:t>4.configuration control</a:t>
            </a:r>
            <a:endParaRPr lang="en-US" dirty="0"/>
          </a:p>
        </p:txBody>
      </p:sp>
      <p:sp>
        <p:nvSpPr>
          <p:cNvPr id="3" name="Content Placeholder 2"/>
          <p:cNvSpPr>
            <a:spLocks noGrp="1"/>
          </p:cNvSpPr>
          <p:nvPr>
            <p:ph idx="1"/>
          </p:nvPr>
        </p:nvSpPr>
        <p:spPr>
          <a:xfrm>
            <a:off x="457200" y="1371600"/>
            <a:ext cx="8686800" cy="4525963"/>
          </a:xfrm>
        </p:spPr>
        <p:txBody>
          <a:bodyPr/>
          <a:lstStyle/>
          <a:p>
            <a:r>
              <a:rPr lang="en-US" dirty="0" smtClean="0">
                <a:latin typeface="Imprint MT Shadow" pitchFamily="82" charset="0"/>
              </a:rPr>
              <a:t>As per the </a:t>
            </a:r>
            <a:r>
              <a:rPr lang="en-US" b="1" dirty="0" smtClean="0">
                <a:latin typeface="Imprint MT Shadow" pitchFamily="82" charset="0"/>
              </a:rPr>
              <a:t>scm plan template version 7.0</a:t>
            </a:r>
            <a:r>
              <a:rPr lang="en-US" dirty="0" smtClean="0">
                <a:latin typeface="Imprint MT Shadow" pitchFamily="82" charset="0"/>
              </a:rPr>
              <a:t> the next set of item is configuration control.    </a:t>
            </a:r>
          </a:p>
          <a:p>
            <a:r>
              <a:rPr lang="en-US" dirty="0" smtClean="0">
                <a:latin typeface="Imprint MT Shadow" pitchFamily="82" charset="0"/>
              </a:rPr>
              <a:t> This task includes: initiating preparing,analysing ,evaluating and authorizing proposals for a change to a system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code and document control</a:t>
            </a:r>
            <a:endParaRPr lang="en-US" dirty="0"/>
          </a:p>
        </p:txBody>
      </p:sp>
      <p:sp>
        <p:nvSpPr>
          <p:cNvPr id="3" name="Content Placeholder 2"/>
          <p:cNvSpPr>
            <a:spLocks noGrp="1"/>
          </p:cNvSpPr>
          <p:nvPr>
            <p:ph idx="1"/>
          </p:nvPr>
        </p:nvSpPr>
        <p:spPr/>
        <p:txBody>
          <a:bodyPr/>
          <a:lstStyle/>
          <a:p>
            <a:pPr lvl="0"/>
            <a:r>
              <a:rPr lang="en-GB" i="1" dirty="0" smtClean="0">
                <a:latin typeface="Imprint MT Shadow" pitchFamily="82" charset="0"/>
              </a:rPr>
              <a:t>This section should describe the library handling procedures (for software and documents).</a:t>
            </a:r>
            <a:endParaRPr lang="en-US" i="1" dirty="0" smtClean="0">
              <a:latin typeface="Imprint MT Shadow" pitchFamily="82" charset="0"/>
            </a:endParaRPr>
          </a:p>
          <a:p>
            <a:pPr lvl="0"/>
            <a:r>
              <a:rPr lang="en-GB" i="1" dirty="0" smtClean="0">
                <a:latin typeface="Imprint MT Shadow" pitchFamily="82" charset="0"/>
              </a:rPr>
              <a:t>Separate types of source code library may be set up, e.g.:</a:t>
            </a:r>
            <a:endParaRPr lang="en-US" i="1" dirty="0" smtClean="0">
              <a:latin typeface="Imprint MT Shadow" pitchFamily="82" charset="0"/>
            </a:endParaRPr>
          </a:p>
          <a:p>
            <a:r>
              <a:rPr lang="en-US" i="1" dirty="0" smtClean="0">
                <a:latin typeface="Imprint MT Shadow" pitchFamily="82" charset="0"/>
              </a:rPr>
              <a:t>development (or dynamic);</a:t>
            </a:r>
          </a:p>
          <a:p>
            <a:r>
              <a:rPr lang="en-US" i="1" dirty="0" smtClean="0">
                <a:latin typeface="Imprint MT Shadow" pitchFamily="82" charset="0"/>
              </a:rPr>
              <a:t>master (or controlled);</a:t>
            </a:r>
          </a:p>
          <a:p>
            <a:r>
              <a:rPr lang="en-US" i="1" dirty="0" smtClean="0">
                <a:latin typeface="Imprint MT Shadow" pitchFamily="82" charset="0"/>
              </a:rPr>
              <a:t>archive (or static).</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media control</a:t>
            </a:r>
            <a:endParaRPr lang="en-US" dirty="0"/>
          </a:p>
        </p:txBody>
      </p:sp>
      <p:sp>
        <p:nvSpPr>
          <p:cNvPr id="3" name="Content Placeholder 2"/>
          <p:cNvSpPr>
            <a:spLocks noGrp="1"/>
          </p:cNvSpPr>
          <p:nvPr>
            <p:ph idx="1"/>
          </p:nvPr>
        </p:nvSpPr>
        <p:spPr/>
        <p:txBody>
          <a:bodyPr/>
          <a:lstStyle/>
          <a:p>
            <a:pPr lvl="0"/>
            <a:r>
              <a:rPr lang="en-GB" i="1" dirty="0" smtClean="0">
                <a:latin typeface="Imprint MT Shadow" pitchFamily="82" charset="0"/>
              </a:rPr>
              <a:t>This section should describe the procedure for handling the hardware on which the software resides, such as:</a:t>
            </a:r>
            <a:endParaRPr lang="en-US" i="1" dirty="0" smtClean="0">
              <a:latin typeface="Imprint MT Shadow" pitchFamily="82" charset="0"/>
            </a:endParaRPr>
          </a:p>
          <a:p>
            <a:r>
              <a:rPr lang="en-US" i="1" dirty="0" smtClean="0">
                <a:latin typeface="Imprint MT Shadow" pitchFamily="82" charset="0"/>
              </a:rPr>
              <a:t>magnetic disk; </a:t>
            </a:r>
          </a:p>
          <a:p>
            <a:r>
              <a:rPr lang="en-US" i="1" dirty="0" smtClean="0">
                <a:latin typeface="Imprint MT Shadow" pitchFamily="82" charset="0"/>
              </a:rPr>
              <a:t>magnetic tape;</a:t>
            </a:r>
          </a:p>
          <a:p>
            <a:r>
              <a:rPr lang="en-US" i="1" dirty="0" smtClean="0">
                <a:latin typeface="Imprint MT Shadow" pitchFamily="82" charset="0"/>
              </a:rPr>
              <a:t>CD-ROM/Read-Write.</a:t>
            </a:r>
          </a:p>
          <a:p>
            <a:endParaRPr lang="en-US" dirty="0">
              <a:latin typeface="Imprint MT Shadow"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GB" i="1" dirty="0" smtClean="0">
                <a:latin typeface="Imprint MT Shadow" pitchFamily="82" charset="0"/>
              </a:rPr>
              <a:t>Whatever media is used, the procedure described should include the controls for: </a:t>
            </a:r>
            <a:endParaRPr lang="en-US" i="1" dirty="0" smtClean="0">
              <a:latin typeface="Imprint MT Shadow" pitchFamily="82" charset="0"/>
            </a:endParaRPr>
          </a:p>
          <a:p>
            <a:r>
              <a:rPr lang="en-US" i="1" dirty="0" smtClean="0">
                <a:latin typeface="Imprint MT Shadow" pitchFamily="82" charset="0"/>
              </a:rPr>
              <a:t>labeling media </a:t>
            </a:r>
          </a:p>
          <a:p>
            <a:r>
              <a:rPr lang="en-US" i="1" dirty="0" smtClean="0">
                <a:latin typeface="Imprint MT Shadow" pitchFamily="82" charset="0"/>
              </a:rPr>
              <a:t>storing the media (e.g. fire-proof safes, redundant off-site locations);</a:t>
            </a:r>
          </a:p>
          <a:p>
            <a:r>
              <a:rPr lang="en-US" i="1" dirty="0" smtClean="0">
                <a:latin typeface="Imprint MT Shadow" pitchFamily="82" charset="0"/>
              </a:rPr>
              <a:t>recycling the media (e.g. always use new magnetic tapes when archiving).</a:t>
            </a:r>
          </a:p>
          <a:p>
            <a:endParaRPr lang="en-US" dirty="0">
              <a:latin typeface="Imprint MT Shadow" pitchFamily="8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4.3.1 levels of authority</a:t>
            </a:r>
            <a:endParaRPr lang="en-US" dirty="0"/>
          </a:p>
        </p:txBody>
      </p:sp>
      <p:sp>
        <p:nvSpPr>
          <p:cNvPr id="3" name="Content Placeholder 2"/>
          <p:cNvSpPr>
            <a:spLocks noGrp="1"/>
          </p:cNvSpPr>
          <p:nvPr>
            <p:ph idx="1"/>
          </p:nvPr>
        </p:nvSpPr>
        <p:spPr/>
        <p:txBody>
          <a:bodyPr/>
          <a:lstStyle/>
          <a:p>
            <a:pPr lvl="0"/>
            <a:r>
              <a:rPr lang="en-GB" i="1" dirty="0" smtClean="0">
                <a:latin typeface="Imprint MT Shadow" pitchFamily="82" charset="0"/>
              </a:rPr>
              <a:t>This section should define the level of authority required to authorise changes to a baseline (e.g. software librarian, project manager).</a:t>
            </a:r>
            <a:endParaRPr lang="en-US" i="1" dirty="0" smtClean="0">
              <a:latin typeface="Imprint MT Shadow" pitchFamily="82" charset="0"/>
            </a:endParaRPr>
          </a:p>
          <a:p>
            <a:endParaRPr lang="en-US" dirty="0">
              <a:latin typeface="Imprint MT Shadow" pitchFamily="8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4.3.2 change procedures</a:t>
            </a:r>
            <a:endParaRPr lang="en-US" dirty="0"/>
          </a:p>
        </p:txBody>
      </p:sp>
      <p:sp>
        <p:nvSpPr>
          <p:cNvPr id="3" name="Content Placeholder 2"/>
          <p:cNvSpPr>
            <a:spLocks noGrp="1"/>
          </p:cNvSpPr>
          <p:nvPr>
            <p:ph idx="1"/>
          </p:nvPr>
        </p:nvSpPr>
        <p:spPr/>
        <p:txBody>
          <a:bodyPr>
            <a:normAutofit lnSpcReduction="10000"/>
          </a:bodyPr>
          <a:lstStyle/>
          <a:p>
            <a:pPr lvl="0"/>
            <a:r>
              <a:rPr lang="en-GB" i="1" dirty="0" smtClean="0">
                <a:latin typeface="Imprint MT Shadow" pitchFamily="82" charset="0"/>
              </a:rPr>
              <a:t>If the procedure for processing change proposals to software (including software development and support tools) is already written in the Change Control procedure then make a reference here to the specific section of that document.</a:t>
            </a:r>
            <a:endParaRPr lang="en-US" i="1" dirty="0" smtClean="0">
              <a:latin typeface="Imprint MT Shadow" pitchFamily="82" charset="0"/>
            </a:endParaRPr>
          </a:p>
          <a:p>
            <a:pPr lvl="0"/>
            <a:r>
              <a:rPr lang="en-GB" i="1" dirty="0" smtClean="0">
                <a:latin typeface="Imprint MT Shadow" pitchFamily="82" charset="0"/>
              </a:rPr>
              <a:t>Identify and give details of only those parts of the procedure that are different and specific to this particular project.</a:t>
            </a:r>
            <a:endParaRPr lang="en-US" i="1" dirty="0" smtClean="0">
              <a:latin typeface="Imprint MT Shadow" pitchFamily="82" charset="0"/>
            </a:endParaRPr>
          </a:p>
          <a:p>
            <a:endParaRPr lang="en-US" dirty="0">
              <a:latin typeface="Imprint MT Shadow" pitchFamily="8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5.Tools techniques and methods for cm</a:t>
            </a:r>
            <a:endParaRPr lang="en-US" dirty="0"/>
          </a:p>
        </p:txBody>
      </p:sp>
      <p:sp>
        <p:nvSpPr>
          <p:cNvPr id="3" name="Content Placeholder 2"/>
          <p:cNvSpPr>
            <a:spLocks noGrp="1"/>
          </p:cNvSpPr>
          <p:nvPr>
            <p:ph idx="1"/>
          </p:nvPr>
        </p:nvSpPr>
        <p:spPr/>
        <p:txBody>
          <a:bodyPr>
            <a:noAutofit/>
          </a:bodyPr>
          <a:lstStyle/>
          <a:p>
            <a:pPr lvl="0"/>
            <a:r>
              <a:rPr lang="en-GB" i="1" dirty="0" smtClean="0">
                <a:latin typeface="Imprint MT Shadow" pitchFamily="82" charset="0"/>
              </a:rPr>
              <a:t>This section should describe the tools, techniques and methods to support:</a:t>
            </a:r>
            <a:endParaRPr lang="en-US" i="1" dirty="0" smtClean="0">
              <a:latin typeface="Imprint MT Shadow" pitchFamily="82" charset="0"/>
            </a:endParaRPr>
          </a:p>
          <a:p>
            <a:r>
              <a:rPr lang="en-US" i="1" dirty="0" smtClean="0">
                <a:latin typeface="Imprint MT Shadow" pitchFamily="82" charset="0"/>
              </a:rPr>
              <a:t>configuration identification (e.g. controlled allocation of identifiers);</a:t>
            </a:r>
          </a:p>
          <a:p>
            <a:r>
              <a:rPr lang="en-US" i="1" dirty="0" smtClean="0">
                <a:latin typeface="Imprint MT Shadow" pitchFamily="82" charset="0"/>
              </a:rPr>
              <a:t>configuration item storage (e.g. source code control systems);</a:t>
            </a:r>
          </a:p>
          <a:p>
            <a:r>
              <a:rPr lang="en-US" i="1" dirty="0" smtClean="0">
                <a:latin typeface="Imprint MT Shadow" pitchFamily="82" charset="0"/>
              </a:rPr>
              <a:t>configuration change control (e.g. online problem reporting systems);</a:t>
            </a:r>
          </a:p>
          <a:p>
            <a:r>
              <a:rPr lang="en-US" i="1" dirty="0" smtClean="0">
                <a:latin typeface="Imprint MT Shadow" pitchFamily="82" charset="0"/>
              </a:rPr>
              <a:t>configuration status accounting (e.g. tools to generate accounts).</a:t>
            </a:r>
          </a:p>
          <a:p>
            <a:endParaRPr lang="en-US" dirty="0">
              <a:latin typeface="Imprint MT Shadow" pitchFamily="8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control</a:t>
            </a:r>
            <a:endParaRPr lang="en-US" dirty="0"/>
          </a:p>
        </p:txBody>
      </p:sp>
      <p:sp>
        <p:nvSpPr>
          <p:cNvPr id="3" name="Content Placeholder 2"/>
          <p:cNvSpPr>
            <a:spLocks noGrp="1"/>
          </p:cNvSpPr>
          <p:nvPr>
            <p:ph idx="1"/>
          </p:nvPr>
        </p:nvSpPr>
        <p:spPr/>
        <p:txBody>
          <a:bodyPr>
            <a:normAutofit/>
          </a:bodyPr>
          <a:lstStyle/>
          <a:p>
            <a:r>
              <a:rPr lang="en-US" dirty="0" smtClean="0">
                <a:latin typeface="Imprint MT Shadow" pitchFamily="82" charset="0"/>
              </a:rPr>
              <a:t>TITLE</a:t>
            </a:r>
            <a:r>
              <a:rPr lang="en-US" dirty="0" smtClean="0"/>
              <a:t>: </a:t>
            </a:r>
            <a:r>
              <a:rPr lang="en-US" dirty="0" smtClean="0">
                <a:latin typeface="Imprint MT Shadow" pitchFamily="82" charset="0"/>
              </a:rPr>
              <a:t>Configuration management plan</a:t>
            </a:r>
          </a:p>
          <a:p>
            <a:r>
              <a:rPr lang="en-US" dirty="0" smtClean="0">
                <a:latin typeface="Imprint MT Shadow" pitchFamily="82" charset="0"/>
              </a:rPr>
              <a:t>ISSUE:ISSUE 1</a:t>
            </a:r>
          </a:p>
          <a:p>
            <a:r>
              <a:rPr lang="en-US" dirty="0" smtClean="0">
                <a:latin typeface="Imprint MT Shadow" pitchFamily="82" charset="0"/>
              </a:rPr>
              <a:t>Date:20/10/2016</a:t>
            </a:r>
          </a:p>
          <a:p>
            <a:r>
              <a:rPr lang="en-US" dirty="0" err="1" smtClean="0">
                <a:latin typeface="Imprint MT Shadow" pitchFamily="82" charset="0"/>
              </a:rPr>
              <a:t>Author:MMM,LLL</a:t>
            </a:r>
            <a:endParaRPr lang="en-US" dirty="0" smtClean="0">
              <a:latin typeface="Imprint MT Shadow" pitchFamily="82" charset="0"/>
            </a:endParaRPr>
          </a:p>
          <a:p>
            <a:r>
              <a:rPr lang="en-US" dirty="0" smtClean="0">
                <a:latin typeface="Imprint MT Shadow" pitchFamily="82" charset="0"/>
              </a:rPr>
              <a:t>Distribution: Not yet</a:t>
            </a:r>
          </a:p>
          <a:p>
            <a:r>
              <a:rPr lang="en-US" dirty="0" smtClean="0">
                <a:latin typeface="Imprint MT Shadow" pitchFamily="82" charset="0"/>
              </a:rPr>
              <a:t>Control: Reissue as complete document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1970</TotalTime>
  <Words>718</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Trek</vt:lpstr>
      <vt:lpstr>                            SCM OTHER ACTIVITIES</vt:lpstr>
      <vt:lpstr>Scm plan template   4.configuration control</vt:lpstr>
      <vt:lpstr>4…1  code and document control</vt:lpstr>
      <vt:lpstr>4.2 media control</vt:lpstr>
      <vt:lpstr>Contd…</vt:lpstr>
      <vt:lpstr>4.3.1 levels of authority</vt:lpstr>
      <vt:lpstr>4.3.2 change procedures</vt:lpstr>
      <vt:lpstr>5.Tools techniques and methods for cm</vt:lpstr>
      <vt:lpstr>Document control</vt:lpstr>
      <vt:lpstr>Document sign off</vt:lpstr>
      <vt:lpstr>Document change record</vt:lpstr>
      <vt:lpstr>Configuration control </vt:lpstr>
      <vt:lpstr> change control form</vt:lpstr>
      <vt:lpstr>Change request form looks like</vt:lpstr>
      <vt:lpstr>ccb</vt:lpstr>
      <vt:lpstr>Contd.. </vt:lpstr>
      <vt:lpstr>Status accounting</vt:lpstr>
      <vt:lpstr>auditing</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kalai</dc:creator>
  <cp:lastModifiedBy>user</cp:lastModifiedBy>
  <cp:revision>116</cp:revision>
  <dcterms:created xsi:type="dcterms:W3CDTF">2016-10-30T03:11:50Z</dcterms:created>
  <dcterms:modified xsi:type="dcterms:W3CDTF">2016-11-15T15:56:45Z</dcterms:modified>
</cp:coreProperties>
</file>