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74" r:id="rId2"/>
    <p:sldId id="276" r:id="rId3"/>
    <p:sldId id="277" r:id="rId4"/>
    <p:sldId id="278" r:id="rId5"/>
    <p:sldId id="279" r:id="rId6"/>
    <p:sldId id="280" r:id="rId7"/>
    <p:sldId id="281" r:id="rId8"/>
    <p:sldId id="282" r:id="rId9"/>
    <p:sldId id="283" r:id="rId10"/>
    <p:sldId id="256" r:id="rId11"/>
    <p:sldId id="257" r:id="rId12"/>
    <p:sldId id="258" r:id="rId13"/>
    <p:sldId id="259" r:id="rId14"/>
    <p:sldId id="260" r:id="rId15"/>
    <p:sldId id="261" r:id="rId16"/>
    <p:sldId id="262" r:id="rId17"/>
    <p:sldId id="263" r:id="rId18"/>
    <p:sldId id="264" r:id="rId19"/>
    <p:sldId id="265" r:id="rId20"/>
    <p:sldId id="272" r:id="rId21"/>
    <p:sldId id="266" r:id="rId22"/>
    <p:sldId id="267" r:id="rId23"/>
    <p:sldId id="268" r:id="rId24"/>
    <p:sldId id="26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A4967B0-B149-4D49-95FC-6878E38F5F60}" type="datetimeFigureOut">
              <a:rPr lang="en-US" smtClean="0"/>
              <a:pPr/>
              <a:t>11/15/2016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C306E3DC-2D9E-4576-9D06-40D4A5894E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4967B0-B149-4D49-95FC-6878E38F5F60}"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E3DC-2D9E-4576-9D06-40D4A5894E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4967B0-B149-4D49-95FC-6878E38F5F60}"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E3DC-2D9E-4576-9D06-40D4A5894E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A4967B0-B149-4D49-95FC-6878E38F5F60}" type="datetimeFigureOut">
              <a:rPr lang="en-US" smtClean="0"/>
              <a:pPr/>
              <a:t>11/15/2016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C306E3DC-2D9E-4576-9D06-40D4A5894E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A4967B0-B149-4D49-95FC-6878E38F5F60}" type="datetimeFigureOut">
              <a:rPr lang="en-US" smtClean="0"/>
              <a:pPr/>
              <a:t>11/15/2016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C306E3DC-2D9E-4576-9D06-40D4A5894E4C}"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A4967B0-B149-4D49-95FC-6878E38F5F60}" type="datetimeFigureOut">
              <a:rPr lang="en-US" smtClean="0"/>
              <a:pPr/>
              <a:t>11/15/2016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C306E3DC-2D9E-4576-9D06-40D4A5894E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A4967B0-B149-4D49-95FC-6878E38F5F60}" type="datetimeFigureOut">
              <a:rPr lang="en-US" smtClean="0"/>
              <a:pPr/>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C306E3DC-2D9E-4576-9D06-40D4A5894E4C}"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A4967B0-B149-4D49-95FC-6878E38F5F60}" type="datetimeFigureOut">
              <a:rPr lang="en-US" smtClean="0"/>
              <a:pPr/>
              <a:t>11/15/2016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E3DC-2D9E-4576-9D06-40D4A5894E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A4967B0-B149-4D49-95FC-6878E38F5F60}" type="datetimeFigureOut">
              <a:rPr lang="en-US" smtClean="0"/>
              <a:pPr/>
              <a:t>11/15/2016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E3DC-2D9E-4576-9D06-40D4A5894E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A4967B0-B149-4D49-95FC-6878E38F5F60}" type="datetimeFigureOut">
              <a:rPr lang="en-US" smtClean="0"/>
              <a:pPr/>
              <a:t>11/15/2016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E3DC-2D9E-4576-9D06-40D4A5894E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A4967B0-B149-4D49-95FC-6878E38F5F60}"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C306E3DC-2D9E-4576-9D06-40D4A5894E4C}"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A4967B0-B149-4D49-95FC-6878E38F5F60}" type="datetimeFigureOut">
              <a:rPr lang="en-US" smtClean="0"/>
              <a:pPr/>
              <a:t>11/15/2016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306E3DC-2D9E-4576-9D06-40D4A5894E4C}"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icrosoft_Office" TargetMode="External"/><Relationship Id="rId2" Type="http://schemas.openxmlformats.org/officeDocument/2006/relationships/hyperlink" Target="https://en.wikipedia.org/wiki/PDF" TargetMode="External"/><Relationship Id="rId1" Type="http://schemas.openxmlformats.org/officeDocument/2006/relationships/slideLayout" Target="../slideLayouts/slideLayout2.xml"/><Relationship Id="rId4" Type="http://schemas.openxmlformats.org/officeDocument/2006/relationships/hyperlink" Target="https://en.wikipedia.org/wiki/AI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0"/>
            <a:ext cx="6686549" cy="2262781"/>
          </a:xfrm>
        </p:spPr>
        <p:txBody>
          <a:bodyPr/>
          <a:lstStyle/>
          <a:p>
            <a:r>
              <a:rPr lang="en-US" dirty="0" smtClean="0"/>
              <a:t>Hike messenger</a:t>
            </a:r>
            <a:endParaRPr lang="en-US" dirty="0"/>
          </a:p>
        </p:txBody>
      </p:sp>
      <p:pic>
        <p:nvPicPr>
          <p:cNvPr id="1026" name="Picture 2" descr="http://stech2.firstpost.com/tech2images/640x359/proportional/jpeg/2015/08/hike-624x35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1905000"/>
            <a:ext cx="8001000" cy="452155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9137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Scm plan template</a:t>
            </a:r>
            <a:endParaRPr lang="en-US" dirty="0"/>
          </a:p>
        </p:txBody>
      </p:sp>
      <p:sp>
        <p:nvSpPr>
          <p:cNvPr id="3" name="Subtitle 2"/>
          <p:cNvSpPr>
            <a:spLocks noGrp="1"/>
          </p:cNvSpPr>
          <p:nvPr>
            <p:ph type="subTitle" idx="1"/>
          </p:nvPr>
        </p:nvSpPr>
        <p:spPr/>
        <p:txBody>
          <a:bodyPr/>
          <a:lstStyle/>
          <a:p>
            <a:r>
              <a:rPr lang="en-US" smtClean="0"/>
              <a:t>Document version7.0</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Configuration Management Plan</a:t>
            </a:r>
            <a:br>
              <a:rPr lang="en-US" b="1" i="1" dirty="0"/>
            </a:br>
            <a:endParaRPr lang="en-US" dirty="0"/>
          </a:p>
        </p:txBody>
      </p:sp>
      <p:sp>
        <p:nvSpPr>
          <p:cNvPr id="3" name="Content Placeholder 2"/>
          <p:cNvSpPr>
            <a:spLocks noGrp="1"/>
          </p:cNvSpPr>
          <p:nvPr>
            <p:ph idx="1"/>
          </p:nvPr>
        </p:nvSpPr>
        <p:spPr/>
        <p:txBody>
          <a:bodyPr>
            <a:normAutofit fontScale="92500" lnSpcReduction="20000"/>
          </a:bodyPr>
          <a:lstStyle/>
          <a:p>
            <a:r>
              <a:rPr lang="en-GB" b="1" cap="all" dirty="0" smtClean="0"/>
              <a:t>	Preface</a:t>
            </a:r>
            <a:endParaRPr lang="en-US" b="1" cap="all" dirty="0" smtClean="0"/>
          </a:p>
          <a:p>
            <a:r>
              <a:rPr lang="en-GB" b="1" cap="all" dirty="0" smtClean="0"/>
              <a:t>0.1	Purpose of this document</a:t>
            </a:r>
            <a:endParaRPr lang="en-US" b="1" cap="all" dirty="0" smtClean="0"/>
          </a:p>
          <a:p>
            <a:r>
              <a:rPr lang="en-GB" i="1" dirty="0" smtClean="0">
                <a:latin typeface="Imprint MT Shadow" pitchFamily="82" charset="0"/>
              </a:rPr>
              <a:t>This document is a generic Configuration Management Plan document for use . It provides guidance and template material which is intended to assist the relevant management or technical staff, whether client or supplier, in producing a </a:t>
            </a:r>
            <a:r>
              <a:rPr lang="en-GB" i="1" dirty="0" err="1" smtClean="0">
                <a:latin typeface="Imprint MT Shadow" pitchFamily="82" charset="0"/>
              </a:rPr>
              <a:t>project‑specific</a:t>
            </a:r>
            <a:r>
              <a:rPr lang="en-GB" i="1" dirty="0" smtClean="0">
                <a:latin typeface="Imprint MT Shadow" pitchFamily="82" charset="0"/>
              </a:rPr>
              <a:t> Configuration Management Plan document. It is also useful background reading for anyone involved in developing or monitoring the hike management system</a:t>
            </a:r>
            <a:endParaRPr lang="en-US" i="1" dirty="0" smtClean="0">
              <a:latin typeface="Imprint MT Shadow" pitchFamily="82" charset="0"/>
            </a:endParaRPr>
          </a:p>
          <a:p>
            <a:pPr>
              <a:buNone/>
            </a:pPr>
            <a:endParaRPr lang="en-US" dirty="0">
              <a:latin typeface="Imprint MT Shadow"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74638"/>
            <a:ext cx="8229600" cy="1143000"/>
          </a:xfrm>
        </p:spPr>
        <p:txBody>
          <a:bodyPr>
            <a:normAutofit fontScale="90000"/>
          </a:bodyPr>
          <a:lstStyle/>
          <a:p>
            <a:r>
              <a:rPr lang="en-GB" cap="all" dirty="0" smtClean="0"/>
              <a:t>0.2	Use of this document</a:t>
            </a:r>
            <a:r>
              <a:rPr lang="en-US" cap="all" dirty="0" smtClean="0"/>
              <a:t/>
            </a:r>
            <a:br>
              <a:rPr lang="en-US" cap="all" dirty="0" smtClean="0"/>
            </a:br>
            <a:endParaRPr lang="en-US" dirty="0"/>
          </a:p>
        </p:txBody>
      </p:sp>
      <p:sp>
        <p:nvSpPr>
          <p:cNvPr id="2" name="Content Placeholder 1"/>
          <p:cNvSpPr>
            <a:spLocks noGrp="1"/>
          </p:cNvSpPr>
          <p:nvPr>
            <p:ph idx="1"/>
          </p:nvPr>
        </p:nvSpPr>
        <p:spPr/>
        <p:txBody>
          <a:bodyPr>
            <a:normAutofit/>
          </a:bodyPr>
          <a:lstStyle/>
          <a:p>
            <a:r>
              <a:rPr lang="en-US" i="1" dirty="0" smtClean="0">
                <a:latin typeface="Imprint MT Shadow" pitchFamily="82" charset="0"/>
              </a:rPr>
              <a:t>Text in normal case is in the most part “boilerplate” that can be retained, amended or deleted in the document.</a:t>
            </a:r>
          </a:p>
          <a:p>
            <a:r>
              <a:rPr lang="en-US" i="1" dirty="0" smtClean="0">
                <a:latin typeface="Imprint MT Shadow" pitchFamily="82" charset="0"/>
              </a:rPr>
              <a:t>Text in </a:t>
            </a:r>
            <a:r>
              <a:rPr lang="en-US" dirty="0" smtClean="0">
                <a:latin typeface="Imprint MT Shadow" pitchFamily="82" charset="0"/>
              </a:rPr>
              <a:t>italics</a:t>
            </a:r>
            <a:r>
              <a:rPr lang="en-US" i="1" dirty="0" smtClean="0">
                <a:latin typeface="Imprint MT Shadow" pitchFamily="82" charset="0"/>
              </a:rPr>
              <a:t> provides instructions on how to complete a section and should be removed once the section is written.</a:t>
            </a:r>
          </a:p>
          <a:p>
            <a:pPr>
              <a:buNone/>
            </a:pPr>
            <a:endParaRPr lang="en-US" dirty="0">
              <a:latin typeface="Imprint MT Shadow" pitchFamily="8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template would be</a:t>
            </a:r>
            <a:endParaRPr lang="en-US" dirty="0"/>
          </a:p>
        </p:txBody>
      </p:sp>
      <p:sp>
        <p:nvSpPr>
          <p:cNvPr id="2" name="Content Placeholder 1"/>
          <p:cNvSpPr>
            <a:spLocks noGrp="1"/>
          </p:cNvSpPr>
          <p:nvPr>
            <p:ph idx="1"/>
          </p:nvPr>
        </p:nvSpPr>
        <p:spPr/>
        <p:txBody>
          <a:bodyPr>
            <a:normAutofit fontScale="92500"/>
          </a:bodyPr>
          <a:lstStyle/>
          <a:p>
            <a:r>
              <a:rPr lang="en-US" dirty="0" smtClean="0">
                <a:latin typeface="Aharoni" pitchFamily="2" charset="-79"/>
                <a:cs typeface="Aharoni" pitchFamily="2" charset="-79"/>
              </a:rPr>
              <a:t>a.  </a:t>
            </a:r>
            <a:r>
              <a:rPr lang="en-US" u="sng" dirty="0" smtClean="0">
                <a:latin typeface="Aharoni" pitchFamily="2" charset="-79"/>
                <a:cs typeface="Aharoni" pitchFamily="2" charset="-79"/>
              </a:rPr>
              <a:t>“Summary” Properties</a:t>
            </a:r>
            <a:r>
              <a:rPr lang="en-US" dirty="0" smtClean="0"/>
              <a:t> </a:t>
            </a:r>
          </a:p>
          <a:p>
            <a:pPr>
              <a:buNone/>
            </a:pPr>
            <a:r>
              <a:rPr lang="en-US" dirty="0" smtClean="0"/>
              <a:t> </a:t>
            </a:r>
            <a:r>
              <a:rPr lang="en-US" dirty="0" smtClean="0">
                <a:latin typeface="Imprint MT Shadow" pitchFamily="82" charset="0"/>
              </a:rPr>
              <a:t>Title:</a:t>
            </a:r>
          </a:p>
          <a:p>
            <a:r>
              <a:rPr lang="en-US" dirty="0" smtClean="0">
                <a:latin typeface="Imprint MT Shadow" pitchFamily="82" charset="0"/>
              </a:rPr>
              <a:t>Type of document (i.e. Configuration Management Plan)</a:t>
            </a:r>
          </a:p>
          <a:p>
            <a:pPr>
              <a:buNone/>
            </a:pPr>
            <a:r>
              <a:rPr lang="en-US" dirty="0" smtClean="0">
                <a:latin typeface="Imprint MT Shadow" pitchFamily="82" charset="0"/>
              </a:rPr>
              <a:t>Author:</a:t>
            </a:r>
          </a:p>
          <a:p>
            <a:r>
              <a:rPr lang="en-US" dirty="0" err="1" smtClean="0">
                <a:latin typeface="Imprint MT Shadow" pitchFamily="82" charset="0"/>
              </a:rPr>
              <a:t>Priya</a:t>
            </a:r>
            <a:r>
              <a:rPr lang="en-US" dirty="0" smtClean="0">
                <a:latin typeface="Imprint MT Shadow" pitchFamily="82" charset="0"/>
              </a:rPr>
              <a:t> and </a:t>
            </a:r>
            <a:r>
              <a:rPr lang="en-US" dirty="0" err="1" smtClean="0">
                <a:latin typeface="Imprint MT Shadow" pitchFamily="82" charset="0"/>
              </a:rPr>
              <a:t>Divya</a:t>
            </a:r>
            <a:endParaRPr lang="en-US" dirty="0" smtClean="0">
              <a:latin typeface="Imprint MT Shadow" pitchFamily="82" charset="0"/>
            </a:endParaRPr>
          </a:p>
          <a:p>
            <a:pPr>
              <a:buNone/>
            </a:pPr>
            <a:r>
              <a:rPr lang="en-US" dirty="0" smtClean="0">
                <a:latin typeface="Imprint MT Shadow" pitchFamily="82" charset="0"/>
              </a:rPr>
              <a:t>Keywords:</a:t>
            </a:r>
          </a:p>
          <a:p>
            <a:r>
              <a:rPr lang="en-US" dirty="0" smtClean="0">
                <a:latin typeface="Imprint MT Shadow" pitchFamily="82" charset="0"/>
              </a:rPr>
              <a:t>Document reference (i.e. </a:t>
            </a:r>
            <a:r>
              <a:rPr lang="en-US" dirty="0" err="1" smtClean="0">
                <a:latin typeface="Imprint MT Shadow" pitchFamily="82" charset="0"/>
              </a:rPr>
              <a:t>hm</a:t>
            </a:r>
            <a:r>
              <a:rPr lang="en-US" dirty="0" smtClean="0">
                <a:latin typeface="Imprint MT Shadow" pitchFamily="82" charset="0"/>
              </a:rPr>
              <a:t>-hike management)</a:t>
            </a:r>
          </a:p>
          <a:p>
            <a:pPr>
              <a:buNone/>
            </a:pPr>
            <a:endParaRPr lang="en-US" dirty="0" smtClean="0">
              <a:latin typeface="Imprint MT Shadow" pitchFamily="82" charset="0"/>
            </a:endParaRPr>
          </a:p>
          <a:p>
            <a:endParaRPr lang="en-US" dirty="0">
              <a:latin typeface="Imprint MT Shadow" pitchFamily="8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Contd..</a:t>
            </a:r>
            <a:endParaRPr lang="en-US" dirty="0"/>
          </a:p>
        </p:txBody>
      </p:sp>
      <p:sp>
        <p:nvSpPr>
          <p:cNvPr id="2" name="Content Placeholder 1"/>
          <p:cNvSpPr>
            <a:spLocks noGrp="1"/>
          </p:cNvSpPr>
          <p:nvPr>
            <p:ph idx="1"/>
          </p:nvPr>
        </p:nvSpPr>
        <p:spPr/>
        <p:txBody>
          <a:bodyPr>
            <a:normAutofit fontScale="77500" lnSpcReduction="20000"/>
          </a:bodyPr>
          <a:lstStyle/>
          <a:p>
            <a:r>
              <a:rPr lang="en-US" sz="2400" dirty="0" smtClean="0">
                <a:latin typeface="Aharoni" pitchFamily="2" charset="-79"/>
                <a:cs typeface="Aharoni" pitchFamily="2" charset="-79"/>
              </a:rPr>
              <a:t>b.  </a:t>
            </a:r>
            <a:r>
              <a:rPr lang="en-US" sz="2400" u="sng" dirty="0" smtClean="0">
                <a:latin typeface="Aharoni" pitchFamily="2" charset="-79"/>
                <a:cs typeface="Aharoni" pitchFamily="2" charset="-79"/>
              </a:rPr>
              <a:t>“Custom” Properties</a:t>
            </a:r>
            <a:endParaRPr lang="en-US" sz="2400" dirty="0" smtClean="0">
              <a:latin typeface="Aharoni" pitchFamily="2" charset="-79"/>
              <a:cs typeface="Aharoni" pitchFamily="2" charset="-79"/>
            </a:endParaRPr>
          </a:p>
          <a:p>
            <a:pPr>
              <a:buNone/>
            </a:pPr>
            <a:r>
              <a:rPr lang="en-US" strike="sngStrike" dirty="0" smtClean="0">
                <a:latin typeface="Imprint MT Shadow" pitchFamily="82" charset="0"/>
              </a:rPr>
              <a:t>   </a:t>
            </a:r>
            <a:r>
              <a:rPr lang="en-US" dirty="0" err="1" smtClean="0">
                <a:latin typeface="Imprint MT Shadow" pitchFamily="82" charset="0"/>
              </a:rPr>
              <a:t>proj</a:t>
            </a:r>
            <a:r>
              <a:rPr lang="en-US" dirty="0" smtClean="0">
                <a:latin typeface="Imprint MT Shadow" pitchFamily="82" charset="0"/>
              </a:rPr>
              <a:t> id:</a:t>
            </a:r>
          </a:p>
          <a:p>
            <a:pPr>
              <a:buNone/>
            </a:pPr>
            <a:r>
              <a:rPr lang="en-US" dirty="0" smtClean="0">
                <a:latin typeface="Imprint MT Shadow" pitchFamily="82" charset="0"/>
              </a:rPr>
              <a:t>      </a:t>
            </a:r>
            <a:r>
              <a:rPr lang="en-US" dirty="0" err="1" smtClean="0">
                <a:latin typeface="Imprint MT Shadow" pitchFamily="82" charset="0"/>
              </a:rPr>
              <a:t>proj</a:t>
            </a:r>
            <a:r>
              <a:rPr lang="en-US" dirty="0" smtClean="0">
                <a:latin typeface="Imprint MT Shadow" pitchFamily="82" charset="0"/>
              </a:rPr>
              <a:t> 101- the mnemonic of the project</a:t>
            </a:r>
          </a:p>
          <a:p>
            <a:pPr>
              <a:buNone/>
            </a:pPr>
            <a:r>
              <a:rPr lang="en-US" dirty="0" smtClean="0">
                <a:latin typeface="Imprint MT Shadow" pitchFamily="82" charset="0"/>
              </a:rPr>
              <a:t>Project:</a:t>
            </a:r>
          </a:p>
          <a:p>
            <a:pPr>
              <a:buNone/>
            </a:pPr>
            <a:r>
              <a:rPr lang="en-US" dirty="0" smtClean="0">
                <a:latin typeface="Imprint MT Shadow" pitchFamily="82" charset="0"/>
              </a:rPr>
              <a:t>     hike messenger application development</a:t>
            </a:r>
          </a:p>
          <a:p>
            <a:pPr>
              <a:buNone/>
            </a:pPr>
            <a:endParaRPr lang="en-US" dirty="0" smtClean="0">
              <a:latin typeface="Imprint MT Shadow" pitchFamily="82" charset="0"/>
            </a:endParaRPr>
          </a:p>
          <a:p>
            <a:r>
              <a:rPr lang="en-US" dirty="0" smtClean="0">
                <a:latin typeface="Imprint MT Shadow" pitchFamily="82" charset="0"/>
              </a:rPr>
              <a:t>Subject:</a:t>
            </a:r>
          </a:p>
          <a:p>
            <a:r>
              <a:rPr lang="en-US" dirty="0" smtClean="0">
                <a:latin typeface="Imprint MT Shadow" pitchFamily="82" charset="0"/>
              </a:rPr>
              <a:t>Issue number (currently Issue 1)</a:t>
            </a:r>
          </a:p>
          <a:p>
            <a:r>
              <a:rPr lang="en-US" dirty="0" smtClean="0">
                <a:latin typeface="Imprint MT Shadow" pitchFamily="82" charset="0"/>
              </a:rPr>
              <a:t>Manager</a:t>
            </a:r>
          </a:p>
          <a:p>
            <a:r>
              <a:rPr lang="en-US" dirty="0" smtClean="0">
                <a:latin typeface="Imprint MT Shadow" pitchFamily="82" charset="0"/>
              </a:rPr>
              <a:t>Date of document (currently  1  september20016)</a:t>
            </a:r>
          </a:p>
          <a:p>
            <a:pPr>
              <a:buNone/>
            </a:pPr>
            <a:endParaRPr lang="en-US" dirty="0" smtClean="0">
              <a:latin typeface="Imprint MT Shadow" pitchFamily="82" charset="0"/>
            </a:endParaRPr>
          </a:p>
          <a:p>
            <a:pPr>
              <a:buNone/>
            </a:pPr>
            <a:r>
              <a:rPr lang="en-US" strike="sngStrike" dirty="0" smtClean="0">
                <a:latin typeface="Imprint MT Shadow" pitchFamily="82"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400" cap="all" dirty="0" smtClean="0"/>
              <a:t>0.3	Purpose of configuration management</a:t>
            </a:r>
            <a:r>
              <a:rPr lang="en-US" sz="2400" cap="all" dirty="0" smtClean="0"/>
              <a:t/>
            </a:r>
            <a:br>
              <a:rPr lang="en-US" sz="2400" cap="all" dirty="0" smtClean="0"/>
            </a:br>
            <a:endParaRPr lang="en-US" sz="2400" dirty="0"/>
          </a:p>
        </p:txBody>
      </p:sp>
      <p:sp>
        <p:nvSpPr>
          <p:cNvPr id="2" name="Content Placeholder 1"/>
          <p:cNvSpPr>
            <a:spLocks noGrp="1"/>
          </p:cNvSpPr>
          <p:nvPr>
            <p:ph idx="1"/>
          </p:nvPr>
        </p:nvSpPr>
        <p:spPr/>
        <p:txBody>
          <a:bodyPr>
            <a:normAutofit fontScale="92500" lnSpcReduction="20000"/>
          </a:bodyPr>
          <a:lstStyle/>
          <a:p>
            <a:pPr lvl="0"/>
            <a:r>
              <a:rPr lang="en-GB" i="1" dirty="0" smtClean="0">
                <a:latin typeface="Imprint MT Shadow" pitchFamily="82" charset="0"/>
              </a:rPr>
              <a:t>The remaining parts of this section provide an overview of the configuration management principles, which would need to be considered when constructing the Configuration Management Plan (CMP).</a:t>
            </a:r>
            <a:endParaRPr lang="en-US" i="1" dirty="0" smtClean="0">
              <a:latin typeface="Imprint MT Shadow" pitchFamily="82" charset="0"/>
            </a:endParaRPr>
          </a:p>
          <a:p>
            <a:pPr lvl="0"/>
            <a:r>
              <a:rPr lang="en-GB" i="1" dirty="0" smtClean="0">
                <a:latin typeface="Imprint MT Shadow" pitchFamily="82" charset="0"/>
              </a:rPr>
              <a:t>Configuration Management is part of the quality control of a project. Without it, managers have little or no control over the products being produced: for example, what their status is, where they are in the production life cycle, whether they can be changed, what the latest version is.</a:t>
            </a:r>
            <a:endParaRPr lang="en-US" i="1" dirty="0" smtClean="0">
              <a:latin typeface="Imprint MT Shadow" pitchFamily="82" charset="0"/>
            </a:endParaRPr>
          </a:p>
          <a:p>
            <a:endParaRPr lang="en-US" b="1" cap="all" dirty="0" smtClean="0">
              <a:latin typeface="Imprint MT Shadow" pitchFamily="82" charset="0"/>
            </a:endParaRPr>
          </a:p>
          <a:p>
            <a:endParaRPr lang="en-US" dirty="0">
              <a:latin typeface="Imprint MT Shadow" pitchFamily="8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cap="all" dirty="0" smtClean="0"/>
              <a:t>0.4	Major Tasks and Activities</a:t>
            </a:r>
            <a:r>
              <a:rPr lang="en-US" cap="all" dirty="0" smtClean="0"/>
              <a:t/>
            </a:r>
            <a:br>
              <a:rPr lang="en-US" cap="all" dirty="0" smtClean="0"/>
            </a:br>
            <a:endParaRPr lang="en-US" dirty="0"/>
          </a:p>
        </p:txBody>
      </p:sp>
      <p:sp>
        <p:nvSpPr>
          <p:cNvPr id="2" name="Content Placeholder 1"/>
          <p:cNvSpPr>
            <a:spLocks noGrp="1"/>
          </p:cNvSpPr>
          <p:nvPr>
            <p:ph idx="1"/>
          </p:nvPr>
        </p:nvSpPr>
        <p:spPr/>
        <p:txBody>
          <a:bodyPr>
            <a:normAutofit fontScale="77500" lnSpcReduction="20000"/>
          </a:bodyPr>
          <a:lstStyle/>
          <a:p>
            <a:pPr lvl="0"/>
            <a:r>
              <a:rPr lang="en-GB" i="1" dirty="0" smtClean="0">
                <a:latin typeface="Imprint MT Shadow" pitchFamily="82" charset="0"/>
              </a:rPr>
              <a:t>Configuration Management covers the following functions:</a:t>
            </a:r>
            <a:endParaRPr lang="en-US" i="1" dirty="0" smtClean="0">
              <a:latin typeface="Imprint MT Shadow" pitchFamily="82" charset="0"/>
            </a:endParaRPr>
          </a:p>
          <a:p>
            <a:r>
              <a:rPr lang="en-US" i="1" dirty="0" smtClean="0">
                <a:latin typeface="Imprint MT Shadow" pitchFamily="82" charset="0"/>
              </a:rPr>
              <a:t>Identifying the individual items of the final product</a:t>
            </a:r>
          </a:p>
          <a:p>
            <a:r>
              <a:rPr lang="en-US" i="1" dirty="0" smtClean="0">
                <a:latin typeface="Imprint MT Shadow" pitchFamily="82" charset="0"/>
              </a:rPr>
              <a:t>Identifying those items that will be required in order to produce other items</a:t>
            </a:r>
          </a:p>
          <a:p>
            <a:r>
              <a:rPr lang="en-US" i="1" dirty="0" smtClean="0">
                <a:latin typeface="Imprint MT Shadow" pitchFamily="82" charset="0"/>
              </a:rPr>
              <a:t>Establishing a coding system which will uniquely identify each item and final product</a:t>
            </a:r>
          </a:p>
          <a:p>
            <a:r>
              <a:rPr lang="en-US" i="1" dirty="0" smtClean="0">
                <a:latin typeface="Imprint MT Shadow" pitchFamily="82" charset="0"/>
              </a:rPr>
              <a:t>Identifying the ‘owner’ of an item and final product version</a:t>
            </a:r>
          </a:p>
          <a:p>
            <a:r>
              <a:rPr lang="en-US" i="1" dirty="0" smtClean="0">
                <a:latin typeface="Imprint MT Shadow" pitchFamily="82" charset="0"/>
              </a:rPr>
              <a:t>Identifying the creator of the item and also the reviser of the item</a:t>
            </a:r>
          </a:p>
          <a:p>
            <a:r>
              <a:rPr lang="en-US" i="1" dirty="0" smtClean="0">
                <a:latin typeface="Imprint MT Shadow" pitchFamily="82" charset="0"/>
              </a:rPr>
              <a:t>Recording, monitoring and reporting on the current status of each item as it progresses through its own specific life cycle.</a:t>
            </a:r>
          </a:p>
          <a:p>
            <a:endParaRPr lang="en-US" dirty="0">
              <a:latin typeface="Imprint MT Shadow" pitchFamily="8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Contd..</a:t>
            </a:r>
            <a:endParaRPr lang="en-US" dirty="0"/>
          </a:p>
        </p:txBody>
      </p:sp>
      <p:sp>
        <p:nvSpPr>
          <p:cNvPr id="2" name="Content Placeholder 1"/>
          <p:cNvSpPr>
            <a:spLocks noGrp="1"/>
          </p:cNvSpPr>
          <p:nvPr>
            <p:ph idx="1"/>
          </p:nvPr>
        </p:nvSpPr>
        <p:spPr/>
        <p:txBody>
          <a:bodyPr>
            <a:normAutofit fontScale="92500" lnSpcReduction="20000"/>
          </a:bodyPr>
          <a:lstStyle/>
          <a:p>
            <a:r>
              <a:rPr lang="en-GB" i="1" dirty="0" smtClean="0">
                <a:latin typeface="Imprint MT Shadow" pitchFamily="82" charset="0"/>
              </a:rPr>
              <a:t>An item cannot be put under configuration management before it has been internally approved. Once approved, the status changes, the item is ‘</a:t>
            </a:r>
            <a:r>
              <a:rPr lang="en-GB" i="1" dirty="0" err="1" smtClean="0">
                <a:latin typeface="Imprint MT Shadow" pitchFamily="82" charset="0"/>
              </a:rPr>
              <a:t>baselined</a:t>
            </a:r>
            <a:r>
              <a:rPr lang="en-GB" i="1" dirty="0" smtClean="0">
                <a:latin typeface="Imprint MT Shadow" pitchFamily="82" charset="0"/>
              </a:rPr>
              <a:t>’ and the content is ‘frozen’. It can now be used as a firm basis for the development of any later product.</a:t>
            </a:r>
            <a:endParaRPr lang="en-US" i="1" dirty="0" smtClean="0">
              <a:latin typeface="Imprint MT Shadow" pitchFamily="82" charset="0"/>
            </a:endParaRPr>
          </a:p>
          <a:p>
            <a:r>
              <a:rPr lang="en-GB" i="1" dirty="0" smtClean="0">
                <a:latin typeface="Imprint MT Shadow" pitchFamily="82" charset="0"/>
              </a:rPr>
              <a:t>Identification of the configuration items is the first activity of configuration management. It consists in giving a unique identification to each item (including documentation), that allows for distinguishing the different versions. </a:t>
            </a:r>
            <a:endParaRPr lang="en-US" i="1" dirty="0" smtClean="0">
              <a:latin typeface="Imprint MT Shadow" pitchFamily="82" charset="0"/>
            </a:endParaRPr>
          </a:p>
          <a:p>
            <a:endParaRPr lang="en-US" dirty="0">
              <a:latin typeface="Imprint MT Shadow" pitchFamily="8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274638"/>
            <a:ext cx="8229600" cy="1143000"/>
          </a:xfrm>
        </p:spPr>
        <p:txBody>
          <a:bodyPr>
            <a:normAutofit/>
          </a:bodyPr>
          <a:lstStyle/>
          <a:p>
            <a:r>
              <a:rPr lang="en-GB" sz="2700" cap="all" dirty="0" smtClean="0"/>
              <a:t>0.5	Identification of configuration items</a:t>
            </a:r>
            <a:r>
              <a:rPr lang="en-US" sz="2400" cap="all" dirty="0" smtClean="0"/>
              <a:t/>
            </a:r>
            <a:br>
              <a:rPr lang="en-US" sz="2400" cap="all" dirty="0" smtClean="0"/>
            </a:br>
            <a:endParaRPr lang="en-US" sz="2400" dirty="0"/>
          </a:p>
        </p:txBody>
      </p:sp>
      <p:sp>
        <p:nvSpPr>
          <p:cNvPr id="2" name="Content Placeholder 1"/>
          <p:cNvSpPr>
            <a:spLocks noGrp="1"/>
          </p:cNvSpPr>
          <p:nvPr>
            <p:ph idx="1"/>
          </p:nvPr>
        </p:nvSpPr>
        <p:spPr/>
        <p:txBody>
          <a:bodyPr>
            <a:normAutofit fontScale="77500" lnSpcReduction="20000"/>
          </a:bodyPr>
          <a:lstStyle/>
          <a:p>
            <a:endParaRPr lang="en-US" i="1" dirty="0" smtClean="0">
              <a:latin typeface="Imprint MT Shadow" pitchFamily="82" charset="0"/>
            </a:endParaRPr>
          </a:p>
          <a:p>
            <a:pPr lvl="0"/>
            <a:r>
              <a:rPr lang="en-GB" i="1" dirty="0" smtClean="0">
                <a:latin typeface="Imprint MT Shadow" pitchFamily="82" charset="0"/>
              </a:rPr>
              <a:t>Identification allows for giving (during all the development, and after delivery), the exact list of the items that make up the configuration of a product at a specific time.</a:t>
            </a:r>
            <a:endParaRPr lang="en-US" i="1" dirty="0" smtClean="0">
              <a:latin typeface="Imprint MT Shadow" pitchFamily="82" charset="0"/>
            </a:endParaRPr>
          </a:p>
          <a:p>
            <a:pPr lvl="0"/>
            <a:r>
              <a:rPr lang="en-GB" i="1" dirty="0" smtClean="0">
                <a:latin typeface="Imprint MT Shadow" pitchFamily="82" charset="0"/>
              </a:rPr>
              <a:t>Use naming rules to describe the way configuration items are to be identified (i.e. describe the format used for assigning unique identifiers to each item). Also specify how different versions of each item are uniquely defined. This can include naming conventions and version numbers and letters. Special identification schemes</a:t>
            </a:r>
            <a:r>
              <a:rPr lang="en-GB" dirty="0" smtClean="0">
                <a:latin typeface="Imprint MT Shadow" pitchFamily="82" charset="0"/>
              </a:rPr>
              <a:t> </a:t>
            </a:r>
            <a:r>
              <a:rPr lang="en-GB" i="1" dirty="0" smtClean="0">
                <a:latin typeface="Imprint MT Shadow" pitchFamily="82" charset="0"/>
              </a:rPr>
              <a:t>and labelling may be required in some case for subcontracted software, vendor proprietary software, support software, etc.</a:t>
            </a:r>
            <a:endParaRPr lang="en-US" i="1" dirty="0" smtClean="0">
              <a:latin typeface="Imprint MT Shadow" pitchFamily="82" charset="0"/>
            </a:endParaRPr>
          </a:p>
          <a:p>
            <a:endParaRPr lang="en-US" dirty="0">
              <a:latin typeface="Imprint MT Shadow" pitchFamily="8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contents</a:t>
            </a:r>
            <a:endParaRPr lang="en-US" dirty="0"/>
          </a:p>
        </p:txBody>
      </p:sp>
      <p:sp>
        <p:nvSpPr>
          <p:cNvPr id="2" name="Content Placeholder 1"/>
          <p:cNvSpPr>
            <a:spLocks noGrp="1"/>
          </p:cNvSpPr>
          <p:nvPr>
            <p:ph idx="1"/>
          </p:nvPr>
        </p:nvSpPr>
        <p:spPr/>
        <p:txBody>
          <a:bodyPr>
            <a:noAutofit/>
          </a:bodyPr>
          <a:lstStyle/>
          <a:p>
            <a:r>
              <a:rPr lang="en-US" dirty="0" smtClean="0">
                <a:latin typeface="Imprint MT Shadow" pitchFamily="82" charset="0"/>
              </a:rPr>
              <a:t>After this we have the </a:t>
            </a:r>
          </a:p>
          <a:p>
            <a:r>
              <a:rPr lang="en-US" dirty="0" smtClean="0">
                <a:latin typeface="Imprint MT Shadow" pitchFamily="82" charset="0"/>
              </a:rPr>
              <a:t>1. INTRODUCTION:</a:t>
            </a:r>
          </a:p>
          <a:p>
            <a:r>
              <a:rPr lang="en-US" dirty="0" smtClean="0">
                <a:latin typeface="Imprint MT Shadow" pitchFamily="82" charset="0"/>
              </a:rPr>
              <a:t>2.CONGIFURATION MANAGEMENT</a:t>
            </a:r>
          </a:p>
          <a:p>
            <a:r>
              <a:rPr lang="en-US" dirty="0" smtClean="0">
                <a:latin typeface="Imprint MT Shadow" pitchFamily="82" charset="0"/>
              </a:rPr>
              <a:t>3.CONFIGURATION IDENTIFICATION</a:t>
            </a:r>
          </a:p>
          <a:p>
            <a:r>
              <a:rPr lang="en-US" dirty="0" smtClean="0">
                <a:latin typeface="Imprint MT Shadow" pitchFamily="82" charset="0"/>
              </a:rPr>
              <a:t>4.CONFIGURATION CONTROL</a:t>
            </a:r>
          </a:p>
          <a:p>
            <a:r>
              <a:rPr lang="en-US" dirty="0" smtClean="0">
                <a:latin typeface="Imprint MT Shadow" pitchFamily="82" charset="0"/>
              </a:rPr>
              <a:t>5.STATUS ACCOUNTING</a:t>
            </a:r>
          </a:p>
          <a:p>
            <a:r>
              <a:rPr lang="en-US" dirty="0" smtClean="0">
                <a:latin typeface="Imprint MT Shadow" pitchFamily="82" charset="0"/>
              </a:rPr>
              <a:t>6.TOOLS AND TECHNIQUES AND METHODS FOR CM</a:t>
            </a:r>
          </a:p>
          <a:p>
            <a:endParaRPr lang="en-US" dirty="0">
              <a:latin typeface="Imprint MT Shadow"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85000" lnSpcReduction="10000"/>
          </a:bodyPr>
          <a:lstStyle/>
          <a:p>
            <a:r>
              <a:rPr lang="en-US" dirty="0">
                <a:latin typeface="Imprint MT Shadow" pitchFamily="82" charset="0"/>
              </a:rPr>
              <a:t>Hike Messenger (stylized as hike) is a cross-platform instant messaging service for smartphones </a:t>
            </a:r>
            <a:r>
              <a:rPr lang="en-US" dirty="0" smtClean="0">
                <a:latin typeface="Imprint MT Shadow" pitchFamily="82" charset="0"/>
              </a:rPr>
              <a:t>that </a:t>
            </a:r>
            <a:r>
              <a:rPr lang="en-US" dirty="0">
                <a:latin typeface="Imprint MT Shadow" pitchFamily="82" charset="0"/>
              </a:rPr>
              <a:t>uses the internet for communication</a:t>
            </a:r>
            <a:r>
              <a:rPr lang="en-US" dirty="0" smtClean="0">
                <a:latin typeface="Imprint MT Shadow" pitchFamily="82" charset="0"/>
              </a:rPr>
              <a:t>.</a:t>
            </a:r>
          </a:p>
          <a:p>
            <a:r>
              <a:rPr lang="en-US" dirty="0" smtClean="0">
                <a:latin typeface="Imprint MT Shadow" pitchFamily="82" charset="0"/>
              </a:rPr>
              <a:t> </a:t>
            </a:r>
            <a:r>
              <a:rPr lang="en-US" dirty="0">
                <a:latin typeface="Imprint MT Shadow" pitchFamily="82" charset="0"/>
              </a:rPr>
              <a:t>In addition to text messaging, users can send each other graphical stickers</a:t>
            </a:r>
            <a:r>
              <a:rPr lang="en-US" dirty="0" smtClean="0">
                <a:latin typeface="Imprint MT Shadow" pitchFamily="82" charset="0"/>
              </a:rPr>
              <a:t>, </a:t>
            </a:r>
            <a:r>
              <a:rPr lang="en-US" dirty="0">
                <a:latin typeface="Imprint MT Shadow" pitchFamily="82" charset="0"/>
              </a:rPr>
              <a:t>emoticons, images, videos, audios, files, voice messages, contacts and user location</a:t>
            </a:r>
            <a:r>
              <a:rPr lang="en-US" dirty="0" smtClean="0">
                <a:latin typeface="Imprint MT Shadow" pitchFamily="82" charset="0"/>
              </a:rPr>
              <a:t>.</a:t>
            </a:r>
          </a:p>
          <a:p>
            <a:r>
              <a:rPr lang="en-US" dirty="0" smtClean="0">
                <a:latin typeface="Imprint MT Shadow" pitchFamily="82" charset="0"/>
              </a:rPr>
              <a:t>It adds features to operate without internet</a:t>
            </a:r>
            <a:endParaRPr lang="en-US" dirty="0">
              <a:latin typeface="Imprint MT Shadow" pitchFamily="82" charset="0"/>
            </a:endParaRPr>
          </a:p>
          <a:p>
            <a:r>
              <a:rPr lang="en-US" dirty="0" smtClean="0">
                <a:latin typeface="Imprint MT Shadow" pitchFamily="82" charset="0"/>
              </a:rPr>
              <a:t>It adds many additional features compared to </a:t>
            </a:r>
            <a:r>
              <a:rPr lang="en-US" dirty="0" err="1" smtClean="0">
                <a:latin typeface="Imprint MT Shadow" pitchFamily="82" charset="0"/>
              </a:rPr>
              <a:t>whats</a:t>
            </a:r>
            <a:r>
              <a:rPr lang="en-US" dirty="0" smtClean="0">
                <a:latin typeface="Imprint MT Shadow" pitchFamily="82" charset="0"/>
              </a:rPr>
              <a:t> app</a:t>
            </a:r>
          </a:p>
          <a:p>
            <a:r>
              <a:rPr lang="en-US" dirty="0">
                <a:latin typeface="Imprint MT Shadow" pitchFamily="82" charset="0"/>
              </a:rPr>
              <a:t>Apart from basic social messaging means like photos, videos and audio files, Hike allows users to "nudge", a feature used to ping the receiver</a:t>
            </a:r>
          </a:p>
        </p:txBody>
      </p:sp>
    </p:spTree>
    <p:extLst>
      <p:ext uri="{BB962C8B-B14F-4D97-AF65-F5344CB8AC3E}">
        <p14:creationId xmlns:p14="http://schemas.microsoft.com/office/powerpoint/2010/main" xmlns="" val="315933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057060"/>
            <a:ext cx="9144000" cy="47438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configuration items</a:t>
            </a:r>
            <a:endParaRPr lang="en-US" dirty="0"/>
          </a:p>
        </p:txBody>
      </p:sp>
      <p:sp>
        <p:nvSpPr>
          <p:cNvPr id="2" name="Content Placeholder 1"/>
          <p:cNvSpPr>
            <a:spLocks noGrp="1"/>
          </p:cNvSpPr>
          <p:nvPr>
            <p:ph idx="1"/>
          </p:nvPr>
        </p:nvSpPr>
        <p:spPr/>
        <p:txBody>
          <a:bodyPr/>
          <a:lstStyle/>
          <a:p>
            <a:endParaRPr lang="en-US" dirty="0" smtClean="0">
              <a:latin typeface="Imprint MT Shadow" pitchFamily="82" charset="0"/>
            </a:endParaRPr>
          </a:p>
          <a:p>
            <a:r>
              <a:rPr lang="en-US" dirty="0" smtClean="0">
                <a:latin typeface="Imprint MT Shadow" pitchFamily="82" charset="0"/>
              </a:rPr>
              <a:t>HARDWARE</a:t>
            </a:r>
          </a:p>
          <a:p>
            <a:r>
              <a:rPr lang="en-US" dirty="0" smtClean="0">
                <a:latin typeface="Imprint MT Shadow" pitchFamily="82" charset="0"/>
              </a:rPr>
              <a:t>SOFTWARE</a:t>
            </a:r>
          </a:p>
          <a:p>
            <a:r>
              <a:rPr lang="en-US" dirty="0" smtClean="0">
                <a:latin typeface="Imprint MT Shadow" pitchFamily="82" charset="0"/>
              </a:rPr>
              <a:t>COMMUNICATION/NETWORKS</a:t>
            </a:r>
          </a:p>
          <a:p>
            <a:r>
              <a:rPr lang="en-US" dirty="0" smtClean="0">
                <a:latin typeface="Imprint MT Shadow" pitchFamily="82" charset="0"/>
              </a:rPr>
              <a:t>LOCATION</a:t>
            </a:r>
          </a:p>
          <a:p>
            <a:r>
              <a:rPr lang="en-US" dirty="0" smtClean="0">
                <a:latin typeface="Imprint MT Shadow" pitchFamily="82" charset="0"/>
              </a:rPr>
              <a:t>DOCUMENTATION</a:t>
            </a:r>
          </a:p>
          <a:p>
            <a:endParaRPr lang="en-US" dirty="0">
              <a:latin typeface="Imprint MT Shadow" pitchFamily="8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Configuration item identification</a:t>
            </a:r>
            <a:endParaRPr lang="en-US" dirty="0"/>
          </a:p>
        </p:txBody>
      </p:sp>
      <p:sp>
        <p:nvSpPr>
          <p:cNvPr id="2" name="Content Placeholder 1"/>
          <p:cNvSpPr>
            <a:spLocks noGrp="1"/>
          </p:cNvSpPr>
          <p:nvPr>
            <p:ph idx="1"/>
          </p:nvPr>
        </p:nvSpPr>
        <p:spPr/>
        <p:txBody>
          <a:bodyPr>
            <a:normAutofit lnSpcReduction="10000"/>
          </a:bodyPr>
          <a:lstStyle/>
          <a:p>
            <a:pPr>
              <a:buNone/>
            </a:pPr>
            <a:r>
              <a:rPr lang="en-US" dirty="0" smtClean="0">
                <a:latin typeface="Imprint MT Shadow" pitchFamily="82" charset="0"/>
              </a:rPr>
              <a:t>1.The offline messenger in hike restricts the users to use only around 100 meters away so ,</a:t>
            </a:r>
          </a:p>
          <a:p>
            <a:pPr>
              <a:buNone/>
            </a:pPr>
            <a:r>
              <a:rPr lang="en-US" dirty="0" smtClean="0">
                <a:latin typeface="Imprint MT Shadow" pitchFamily="82" charset="0"/>
              </a:rPr>
              <a:t>The configuration item identified here is the project plan as well as the design and coding standards of this application must be modified which falls under the category of software, networks and location hence when these are modified the documentation also changes accordingly.</a:t>
            </a:r>
          </a:p>
          <a:p>
            <a:pPr>
              <a:buNone/>
            </a:pPr>
            <a:endParaRPr lang="en-US" dirty="0" smtClean="0">
              <a:latin typeface="Imprint MT Shadow" pitchFamily="82" charset="0"/>
            </a:endParaRPr>
          </a:p>
          <a:p>
            <a:pPr>
              <a:buNone/>
            </a:pPr>
            <a:endParaRPr lang="en-US" dirty="0">
              <a:latin typeface="Imprint MT Shadow" pitchFamily="8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Issue no 2 and its configuration item</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latin typeface="Imprint MT Shadow" pitchFamily="82" charset="0"/>
              </a:rPr>
              <a:t>Hike has the ability to send messages even when the receiving party is offline but there is no way for the offline person to reply except via SMS</a:t>
            </a:r>
          </a:p>
          <a:p>
            <a:r>
              <a:rPr lang="en-US" dirty="0" smtClean="0">
                <a:latin typeface="Imprint MT Shadow" pitchFamily="82" charset="0"/>
              </a:rPr>
              <a:t>Hence the configuration items such as project plan, the design standards ,coding standards, low level design( performance algorithm) as well as high level design must be modified(system architecture , system flow navigation and technology architecture)must be modified in order to solve this problem.</a:t>
            </a:r>
            <a:endParaRPr lang="en-US" dirty="0">
              <a:latin typeface="Imprint MT Shadow" pitchFamily="8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Issue no 3 </a:t>
            </a:r>
            <a:endParaRPr lang="en-US" dirty="0"/>
          </a:p>
        </p:txBody>
      </p:sp>
      <p:sp>
        <p:nvSpPr>
          <p:cNvPr id="2" name="Content Placeholder 1"/>
          <p:cNvSpPr>
            <a:spLocks noGrp="1"/>
          </p:cNvSpPr>
          <p:nvPr>
            <p:ph idx="1"/>
          </p:nvPr>
        </p:nvSpPr>
        <p:spPr/>
        <p:txBody>
          <a:bodyPr/>
          <a:lstStyle/>
          <a:p>
            <a:r>
              <a:rPr lang="en-US" dirty="0" smtClean="0">
                <a:latin typeface="Imprint MT Shadow" pitchFamily="82" charset="0"/>
              </a:rPr>
              <a:t>Hike uses a specialized  protocol called XMPP.It is an xml based data exchanged and communication protocol.</a:t>
            </a:r>
          </a:p>
          <a:p>
            <a:r>
              <a:rPr lang="en-US" dirty="0" smtClean="0">
                <a:latin typeface="Imprint MT Shadow" pitchFamily="82" charset="0"/>
              </a:rPr>
              <a:t>Here the users can download and use the source code. </a:t>
            </a:r>
            <a:r>
              <a:rPr lang="en-US" smtClean="0">
                <a:latin typeface="Imprint MT Shadow" pitchFamily="82" charset="0"/>
              </a:rPr>
              <a:t>to </a:t>
            </a:r>
            <a:r>
              <a:rPr lang="en-US" dirty="0" smtClean="0">
                <a:latin typeface="Imprint MT Shadow" pitchFamily="82" charset="0"/>
              </a:rPr>
              <a:t>prevent this we need to change the configuration item such as it should contain a unique protocol id which comes under network ,software items</a:t>
            </a:r>
            <a:endParaRPr lang="en-US" dirty="0">
              <a:latin typeface="Imprint MT Shadow"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686800" cy="838200"/>
          </a:xfrm>
        </p:spPr>
        <p:txBody>
          <a:bodyPr/>
          <a:lstStyle/>
          <a:p>
            <a:r>
              <a:rPr lang="en-US" dirty="0" smtClean="0"/>
              <a:t>Baseline(objective)</a:t>
            </a:r>
            <a:endParaRPr lang="en-US" dirty="0"/>
          </a:p>
        </p:txBody>
      </p:sp>
      <p:sp>
        <p:nvSpPr>
          <p:cNvPr id="3" name="Content Placeholder 2"/>
          <p:cNvSpPr>
            <a:spLocks noGrp="1"/>
          </p:cNvSpPr>
          <p:nvPr>
            <p:ph idx="1"/>
          </p:nvPr>
        </p:nvSpPr>
        <p:spPr/>
        <p:txBody>
          <a:bodyPr>
            <a:normAutofit fontScale="77500" lnSpcReduction="20000"/>
          </a:bodyPr>
          <a:lstStyle/>
          <a:p>
            <a:r>
              <a:rPr lang="en-US" dirty="0">
                <a:latin typeface="Imprint MT Shadow" pitchFamily="82" charset="0"/>
              </a:rPr>
              <a:t>T</a:t>
            </a:r>
            <a:r>
              <a:rPr lang="en-US" dirty="0" smtClean="0">
                <a:latin typeface="Imprint MT Shadow" pitchFamily="82" charset="0"/>
              </a:rPr>
              <a:t>he </a:t>
            </a:r>
            <a:r>
              <a:rPr lang="en-US" dirty="0">
                <a:latin typeface="Imprint MT Shadow" pitchFamily="82" charset="0"/>
              </a:rPr>
              <a:t>aim of the project is to create an Instant Messenger on the lines of popular and commercial instant messengers like Yahoo! Messenger and MSN </a:t>
            </a:r>
            <a:r>
              <a:rPr lang="en-US" dirty="0" smtClean="0">
                <a:latin typeface="Imprint MT Shadow" pitchFamily="82" charset="0"/>
              </a:rPr>
              <a:t>Messenger ,</a:t>
            </a:r>
            <a:r>
              <a:rPr lang="en-US" dirty="0" err="1" smtClean="0">
                <a:latin typeface="Imprint MT Shadow" pitchFamily="82" charset="0"/>
              </a:rPr>
              <a:t>Whatsapp</a:t>
            </a:r>
            <a:r>
              <a:rPr lang="en-US" dirty="0" smtClean="0">
                <a:latin typeface="Imprint MT Shadow" pitchFamily="82" charset="0"/>
              </a:rPr>
              <a:t>. </a:t>
            </a:r>
            <a:r>
              <a:rPr lang="en-US" dirty="0">
                <a:latin typeface="Imprint MT Shadow" pitchFamily="82" charset="0"/>
              </a:rPr>
              <a:t>The Instant Messenger complete with a GUI front end incorporates several features found in above mentioned messengers. The main goals of this project are to create a client-server framework and to create a GUI(Graphical User Interface) for the messenger</a:t>
            </a:r>
            <a:r>
              <a:rPr lang="en-US" dirty="0" smtClean="0">
                <a:latin typeface="Imprint MT Shadow" pitchFamily="82" charset="0"/>
              </a:rPr>
              <a:t>.</a:t>
            </a:r>
            <a:endParaRPr lang="en-US" dirty="0">
              <a:latin typeface="Imprint MT Shadow" pitchFamily="82" charset="0"/>
            </a:endParaRPr>
          </a:p>
          <a:p>
            <a:r>
              <a:rPr lang="en-US" dirty="0">
                <a:latin typeface="Imprint MT Shadow" pitchFamily="82" charset="0"/>
              </a:rPr>
              <a:t>Hike is similar to </a:t>
            </a:r>
            <a:r>
              <a:rPr lang="en-US" dirty="0" err="1">
                <a:latin typeface="Imprint MT Shadow" pitchFamily="82" charset="0"/>
              </a:rPr>
              <a:t>WhatsApp</a:t>
            </a:r>
            <a:r>
              <a:rPr lang="en-US" dirty="0">
                <a:latin typeface="Imprint MT Shadow" pitchFamily="82" charset="0"/>
              </a:rPr>
              <a:t> but is better in the sense that it also allows users to communicate over SMS, which is certainly a big advantage for those who do not have access to mobile Internet or data on the-go and for communicating with your friends without Hike app from within the same app. </a:t>
            </a:r>
            <a:endParaRPr lang="en-US" dirty="0" smtClean="0">
              <a:latin typeface="Imprint MT Shadow" pitchFamily="82" charset="0"/>
            </a:endParaRPr>
          </a:p>
          <a:p>
            <a:endParaRPr lang="en-US" dirty="0">
              <a:latin typeface="Imprint MT Shadow" pitchFamily="82" charset="0"/>
            </a:endParaRPr>
          </a:p>
        </p:txBody>
      </p:sp>
    </p:spTree>
    <p:extLst>
      <p:ext uri="{BB962C8B-B14F-4D97-AF65-F5344CB8AC3E}">
        <p14:creationId xmlns:p14="http://schemas.microsoft.com/office/powerpoint/2010/main" xmlns="" val="132705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Objective</a:t>
            </a:r>
            <a:endParaRPr lang="en-US" dirty="0"/>
          </a:p>
        </p:txBody>
      </p:sp>
      <p:sp>
        <p:nvSpPr>
          <p:cNvPr id="3" name="Content Placeholder 2"/>
          <p:cNvSpPr>
            <a:spLocks noGrp="1"/>
          </p:cNvSpPr>
          <p:nvPr>
            <p:ph idx="1"/>
          </p:nvPr>
        </p:nvSpPr>
        <p:spPr/>
        <p:txBody>
          <a:bodyPr>
            <a:normAutofit lnSpcReduction="10000"/>
          </a:bodyPr>
          <a:lstStyle/>
          <a:p>
            <a:r>
              <a:rPr lang="en-US" dirty="0">
                <a:latin typeface="Imprint MT Shadow" pitchFamily="82" charset="0"/>
              </a:rPr>
              <a:t>Hike offers messaging in three different ways. Hike-to-Hike messaging with other phones is unlimited and free worldwide. Second, you can communicate with other smartphone users who don't have Hike via SMS, which is only restricted to India at the moment. Finally, you can message any other phone user via SMS. But beware, if you constantly bug another user with Hike, they are given a code that they can use to block you.</a:t>
            </a:r>
          </a:p>
        </p:txBody>
      </p:sp>
    </p:spTree>
    <p:extLst>
      <p:ext uri="{BB962C8B-B14F-4D97-AF65-F5344CB8AC3E}">
        <p14:creationId xmlns:p14="http://schemas.microsoft.com/office/powerpoint/2010/main" xmlns="" val="143811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issues</a:t>
            </a:r>
            <a:endParaRPr lang="en-US" dirty="0"/>
          </a:p>
        </p:txBody>
      </p:sp>
      <p:sp>
        <p:nvSpPr>
          <p:cNvPr id="3" name="Content Placeholder 2"/>
          <p:cNvSpPr>
            <a:spLocks noGrp="1"/>
          </p:cNvSpPr>
          <p:nvPr>
            <p:ph idx="1"/>
          </p:nvPr>
        </p:nvSpPr>
        <p:spPr/>
        <p:txBody>
          <a:bodyPr>
            <a:normAutofit fontScale="70000" lnSpcReduction="20000"/>
          </a:bodyPr>
          <a:lstStyle/>
          <a:p>
            <a:r>
              <a:rPr lang="en-US" dirty="0">
                <a:latin typeface="Imprint MT Shadow" pitchFamily="82" charset="0"/>
              </a:rPr>
              <a:t>The UI as well as functionality on both platforms is pretty much the same. A word of caution, Android users will not be able to play .</a:t>
            </a:r>
            <a:r>
              <a:rPr lang="en-US" dirty="0" err="1">
                <a:latin typeface="Imprint MT Shadow" pitchFamily="82" charset="0"/>
              </a:rPr>
              <a:t>mov</a:t>
            </a:r>
            <a:r>
              <a:rPr lang="en-US" dirty="0">
                <a:latin typeface="Imprint MT Shadow" pitchFamily="82" charset="0"/>
              </a:rPr>
              <a:t> files sent by iPhone users</a:t>
            </a:r>
            <a:r>
              <a:rPr lang="en-US" dirty="0" smtClean="0">
                <a:latin typeface="Imprint MT Shadow" pitchFamily="82" charset="0"/>
              </a:rPr>
              <a:t>.</a:t>
            </a:r>
          </a:p>
          <a:p>
            <a:r>
              <a:rPr lang="en-US" dirty="0">
                <a:latin typeface="Imprint MT Shadow" pitchFamily="82" charset="0"/>
              </a:rPr>
              <a:t>Other issues include couple of emoji smileys not appearing properly for the iPhone 3GS, Android Hike app unable to open the correct image at times from a clicked thumbnail, multiple file uploads failing on EDGE networks and the "D" and "R" notifications currently unavailable from Hike-to SMS. For Android, the app works only on v2.2 or </a:t>
            </a:r>
            <a:r>
              <a:rPr lang="en-US" dirty="0" smtClean="0">
                <a:latin typeface="Imprint MT Shadow" pitchFamily="82" charset="0"/>
              </a:rPr>
              <a:t>later</a:t>
            </a:r>
          </a:p>
          <a:p>
            <a:r>
              <a:rPr lang="en-US" dirty="0" smtClean="0">
                <a:latin typeface="Imprint MT Shadow" pitchFamily="82" charset="0"/>
              </a:rPr>
              <a:t>There is no video calling feature in hike</a:t>
            </a:r>
          </a:p>
          <a:p>
            <a:r>
              <a:rPr lang="en-US" dirty="0" smtClean="0">
                <a:latin typeface="Imprint MT Shadow" pitchFamily="82" charset="0"/>
              </a:rPr>
              <a:t>You can create a wrong GUI using XMPP </a:t>
            </a:r>
          </a:p>
          <a:p>
            <a:r>
              <a:rPr lang="en-US" dirty="0" smtClean="0">
                <a:latin typeface="Imprint MT Shadow" pitchFamily="82" charset="0"/>
              </a:rPr>
              <a:t>Cannot view the person’s timeline if he/she isn’t in the favorite list</a:t>
            </a:r>
          </a:p>
          <a:p>
            <a:r>
              <a:rPr lang="en-US" dirty="0" smtClean="0">
                <a:latin typeface="Imprint MT Shadow" pitchFamily="82" charset="0"/>
              </a:rPr>
              <a:t>You cannot comment in the hike</a:t>
            </a:r>
            <a:endParaRPr lang="en-US" dirty="0">
              <a:latin typeface="Imprint MT Shadow" pitchFamily="82" charset="0"/>
            </a:endParaRPr>
          </a:p>
        </p:txBody>
      </p:sp>
    </p:spTree>
    <p:extLst>
      <p:ext uri="{BB962C8B-B14F-4D97-AF65-F5344CB8AC3E}">
        <p14:creationId xmlns:p14="http://schemas.microsoft.com/office/powerpoint/2010/main" xmlns="" val="397008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86228"/>
            <a:ext cx="6683765" cy="1280890"/>
          </a:xfrm>
        </p:spPr>
        <p:txBody>
          <a:bodyPr>
            <a:normAutofit/>
          </a:bodyPr>
          <a:lstStyle/>
          <a:p>
            <a:r>
              <a:rPr lang="en-US" dirty="0" smtClean="0"/>
              <a:t>Literature Survey(Features)</a:t>
            </a:r>
            <a:endParaRPr lang="en-US" dirty="0"/>
          </a:p>
        </p:txBody>
      </p:sp>
      <p:sp>
        <p:nvSpPr>
          <p:cNvPr id="3" name="Content Placeholder 2"/>
          <p:cNvSpPr>
            <a:spLocks noGrp="1"/>
          </p:cNvSpPr>
          <p:nvPr>
            <p:ph idx="1"/>
          </p:nvPr>
        </p:nvSpPr>
        <p:spPr>
          <a:xfrm>
            <a:off x="1690771" y="1467118"/>
            <a:ext cx="6686550" cy="5242775"/>
          </a:xfrm>
        </p:spPr>
        <p:txBody>
          <a:bodyPr>
            <a:normAutofit fontScale="55000" lnSpcReduction="20000"/>
          </a:bodyPr>
          <a:lstStyle/>
          <a:p>
            <a:r>
              <a:rPr lang="en-US" dirty="0">
                <a:latin typeface="Imprint MT Shadow" pitchFamily="82" charset="0"/>
              </a:rPr>
              <a:t>Apart from basic social messaging means like photos, videos and audio files, Hike allows users to "nudge", a feature used to ping the receiver. </a:t>
            </a:r>
            <a:endParaRPr lang="en-US" dirty="0" smtClean="0">
              <a:latin typeface="Imprint MT Shadow" pitchFamily="82" charset="0"/>
            </a:endParaRPr>
          </a:p>
          <a:p>
            <a:r>
              <a:rPr lang="en-US" dirty="0" smtClean="0">
                <a:latin typeface="Imprint MT Shadow" pitchFamily="82" charset="0"/>
              </a:rPr>
              <a:t>In </a:t>
            </a:r>
            <a:r>
              <a:rPr lang="en-US" dirty="0">
                <a:latin typeface="Imprint MT Shadow" pitchFamily="82" charset="0"/>
              </a:rPr>
              <a:t>addition to that, the application supports chat themes, graphical stickers, </a:t>
            </a:r>
            <a:r>
              <a:rPr lang="en-US" dirty="0">
                <a:latin typeface="Imprint MT Shadow" pitchFamily="82" charset="0"/>
                <a:hlinkClick r:id="rId2" tooltip="PDF"/>
              </a:rPr>
              <a:t>PDF</a:t>
            </a:r>
            <a:r>
              <a:rPr lang="en-US" dirty="0">
                <a:latin typeface="Imprint MT Shadow" pitchFamily="82" charset="0"/>
              </a:rPr>
              <a:t> files and </a:t>
            </a:r>
            <a:r>
              <a:rPr lang="en-US" dirty="0">
                <a:latin typeface="Imprint MT Shadow" pitchFamily="82" charset="0"/>
                <a:hlinkClick r:id="rId3" tooltip="Microsoft Office"/>
              </a:rPr>
              <a:t>Office Files</a:t>
            </a:r>
            <a:r>
              <a:rPr lang="en-US" dirty="0">
                <a:latin typeface="Imprint MT Shadow" pitchFamily="82" charset="0"/>
              </a:rPr>
              <a:t> up to 100 MB. It also allows users to hide individual and group chats providing extended privacy. The messenger now provides free voice-calling over 2G, 3G and Wi-Fi across the globe in over 200 countries.</a:t>
            </a:r>
          </a:p>
          <a:p>
            <a:r>
              <a:rPr lang="en-US" dirty="0">
                <a:latin typeface="Imprint MT Shadow" pitchFamily="82" charset="0"/>
              </a:rPr>
              <a:t>In Addition hike has a talking bot called Natasha. Its is a talking bot that uses </a:t>
            </a:r>
            <a:r>
              <a:rPr lang="en-US" dirty="0">
                <a:latin typeface="Imprint MT Shadow" pitchFamily="82" charset="0"/>
                <a:hlinkClick r:id="rId4" tooltip="AIML"/>
              </a:rPr>
              <a:t>AIML</a:t>
            </a:r>
            <a:r>
              <a:rPr lang="en-US" dirty="0">
                <a:latin typeface="Imprint MT Shadow" pitchFamily="82" charset="0"/>
              </a:rPr>
              <a:t>(Artificial Intelligence Markup language) to chat with users.</a:t>
            </a:r>
          </a:p>
          <a:p>
            <a:r>
              <a:rPr lang="en-US" dirty="0">
                <a:latin typeface="Imprint MT Shadow" pitchFamily="82" charset="0"/>
              </a:rPr>
              <a:t>Hike Coupons, a feature that allows users to get discount coupons from over 100 brands.</a:t>
            </a:r>
          </a:p>
          <a:p>
            <a:r>
              <a:rPr lang="en-US" dirty="0">
                <a:latin typeface="Imprint MT Shadow" pitchFamily="82" charset="0"/>
              </a:rPr>
              <a:t>Games(Beta), a feature that allows users to play games on the Hike app.</a:t>
            </a:r>
          </a:p>
          <a:p>
            <a:r>
              <a:rPr lang="en-US" dirty="0">
                <a:latin typeface="Imprint MT Shadow" pitchFamily="82" charset="0"/>
              </a:rPr>
              <a:t>The following games are available in hike messenger :</a:t>
            </a:r>
          </a:p>
          <a:p>
            <a:r>
              <a:rPr lang="en-US" dirty="0">
                <a:latin typeface="Imprint MT Shadow" pitchFamily="82" charset="0"/>
              </a:rPr>
              <a:t>Word </a:t>
            </a:r>
            <a:r>
              <a:rPr lang="en-US" dirty="0" smtClean="0">
                <a:latin typeface="Imprint MT Shadow" pitchFamily="82" charset="0"/>
              </a:rPr>
              <a:t>rush ,India Puzzle ,Word Search ,Number </a:t>
            </a:r>
            <a:r>
              <a:rPr lang="en-US" dirty="0" err="1" smtClean="0">
                <a:latin typeface="Imprint MT Shadow" pitchFamily="82" charset="0"/>
              </a:rPr>
              <a:t>Rush,Sudoku,Snake</a:t>
            </a:r>
            <a:r>
              <a:rPr lang="en-US" dirty="0">
                <a:latin typeface="Imprint MT Shadow" pitchFamily="82" charset="0"/>
              </a:rPr>
              <a:t> </a:t>
            </a:r>
            <a:r>
              <a:rPr lang="en-US" dirty="0" smtClean="0">
                <a:latin typeface="Imprint MT Shadow" pitchFamily="82" charset="0"/>
              </a:rPr>
              <a:t>,</a:t>
            </a:r>
            <a:r>
              <a:rPr lang="en-US" dirty="0" err="1" smtClean="0">
                <a:latin typeface="Imprint MT Shadow" pitchFamily="82" charset="0"/>
              </a:rPr>
              <a:t>Solitare</a:t>
            </a:r>
            <a:r>
              <a:rPr lang="en-US" dirty="0" smtClean="0">
                <a:latin typeface="Imprint MT Shadow" pitchFamily="82" charset="0"/>
              </a:rPr>
              <a:t>.</a:t>
            </a:r>
          </a:p>
          <a:p>
            <a:r>
              <a:rPr lang="en-US" dirty="0" smtClean="0">
                <a:latin typeface="Imprint MT Shadow" pitchFamily="82" charset="0"/>
              </a:rPr>
              <a:t>Hike </a:t>
            </a:r>
            <a:r>
              <a:rPr lang="en-US" dirty="0">
                <a:latin typeface="Imprint MT Shadow" pitchFamily="82" charset="0"/>
              </a:rPr>
              <a:t>daily, a feature that daily sends Quotes or Facts to all users.</a:t>
            </a:r>
          </a:p>
        </p:txBody>
      </p:sp>
    </p:spTree>
    <p:extLst>
      <p:ext uri="{BB962C8B-B14F-4D97-AF65-F5344CB8AC3E}">
        <p14:creationId xmlns:p14="http://schemas.microsoft.com/office/powerpoint/2010/main" xmlns="" val="201791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a:latin typeface="Imprint MT Shadow" pitchFamily="82" charset="0"/>
              </a:rPr>
              <a:t>On March 31, 2016 hike launched the Hike Smell. This was not a real feature and was added as a prank on April Fools' day.</a:t>
            </a:r>
          </a:p>
          <a:p>
            <a:endParaRPr lang="en-US" dirty="0">
              <a:latin typeface="Imprint MT Shadow" pitchFamily="82" charset="0"/>
            </a:endParaRPr>
          </a:p>
          <a:p>
            <a:r>
              <a:rPr lang="en-US" dirty="0">
                <a:latin typeface="Imprint MT Shadow" pitchFamily="82" charset="0"/>
              </a:rPr>
              <a:t>In January 2015, hike introduced a voice calling feature for their users.[13]</a:t>
            </a:r>
          </a:p>
          <a:p>
            <a:endParaRPr lang="en-US" dirty="0">
              <a:latin typeface="Imprint MT Shadow" pitchFamily="82" charset="0"/>
            </a:endParaRPr>
          </a:p>
          <a:p>
            <a:r>
              <a:rPr lang="en-US" dirty="0">
                <a:latin typeface="Imprint MT Shadow" pitchFamily="82" charset="0"/>
              </a:rPr>
              <a:t>During the ICC Cricket World Cup 2015, Hike partnered with </a:t>
            </a:r>
            <a:r>
              <a:rPr lang="en-US" dirty="0" err="1">
                <a:latin typeface="Imprint MT Shadow" pitchFamily="82" charset="0"/>
              </a:rPr>
              <a:t>CricBuzz</a:t>
            </a:r>
            <a:r>
              <a:rPr lang="en-US" dirty="0">
                <a:latin typeface="Imprint MT Shadow" pitchFamily="82" charset="0"/>
              </a:rPr>
              <a:t> to keep their Android users updated about the world cup scores.[14]</a:t>
            </a:r>
          </a:p>
          <a:p>
            <a:endParaRPr lang="en-US" dirty="0">
              <a:latin typeface="Imprint MT Shadow" pitchFamily="82" charset="0"/>
            </a:endParaRPr>
          </a:p>
          <a:p>
            <a:r>
              <a:rPr lang="en-US" dirty="0">
                <a:latin typeface="Imprint MT Shadow" pitchFamily="82" charset="0"/>
              </a:rPr>
              <a:t>In Sep 2015, hike launched free group calls with up to 100 people in a conference call.[15]</a:t>
            </a:r>
          </a:p>
          <a:p>
            <a:endParaRPr lang="en-US" dirty="0">
              <a:latin typeface="Imprint MT Shadow" pitchFamily="82" charset="0"/>
            </a:endParaRPr>
          </a:p>
          <a:p>
            <a:r>
              <a:rPr lang="en-US" dirty="0">
                <a:latin typeface="Imprint MT Shadow" pitchFamily="82" charset="0"/>
              </a:rPr>
              <a:t>Hike Direct, a feature that allows users to share messages and files without any kind of data charges within a radius of 100 </a:t>
            </a:r>
            <a:r>
              <a:rPr lang="en-US" dirty="0" err="1">
                <a:latin typeface="Imprint MT Shadow" pitchFamily="82" charset="0"/>
              </a:rPr>
              <a:t>metres</a:t>
            </a:r>
            <a:r>
              <a:rPr lang="en-US" dirty="0">
                <a:latin typeface="Imprint MT Shadow" pitchFamily="82" charset="0"/>
              </a:rPr>
              <a:t> through Wi-Fi Direct, was made available on Oct 2015.[16]</a:t>
            </a:r>
          </a:p>
        </p:txBody>
      </p:sp>
    </p:spTree>
    <p:extLst>
      <p:ext uri="{BB962C8B-B14F-4D97-AF65-F5344CB8AC3E}">
        <p14:creationId xmlns:p14="http://schemas.microsoft.com/office/powerpoint/2010/main" xmlns="" val="215002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latin typeface="Imprint MT Shadow" pitchFamily="82" charset="0"/>
              </a:rPr>
              <a:t>The hike messenger is to be installed properly in blackberry phones</a:t>
            </a:r>
          </a:p>
          <a:p>
            <a:r>
              <a:rPr lang="en-US" dirty="0" smtClean="0">
                <a:latin typeface="Imprint MT Shadow" pitchFamily="82" charset="0"/>
              </a:rPr>
              <a:t>Video calling facility is added</a:t>
            </a:r>
          </a:p>
          <a:p>
            <a:r>
              <a:rPr lang="en-US" dirty="0" smtClean="0">
                <a:latin typeface="Imprint MT Shadow" pitchFamily="82" charset="0"/>
              </a:rPr>
              <a:t>Unlike the people in favorite list anyone can be able to view the timeline</a:t>
            </a:r>
          </a:p>
          <a:p>
            <a:r>
              <a:rPr lang="en-US" dirty="0" smtClean="0">
                <a:latin typeface="Imprint MT Shadow" pitchFamily="82" charset="0"/>
              </a:rPr>
              <a:t>Comments are allowed</a:t>
            </a:r>
          </a:p>
          <a:p>
            <a:r>
              <a:rPr lang="en-US" dirty="0" smtClean="0">
                <a:latin typeface="Imprint MT Shadow" pitchFamily="82" charset="0"/>
              </a:rPr>
              <a:t>Solving last seen update problem</a:t>
            </a:r>
          </a:p>
          <a:p>
            <a:r>
              <a:rPr lang="en-US" dirty="0" smtClean="0">
                <a:latin typeface="Imprint MT Shadow" pitchFamily="82" charset="0"/>
              </a:rPr>
              <a:t>Providing encryption in hike as that of the one presently used in </a:t>
            </a:r>
            <a:r>
              <a:rPr lang="en-US" dirty="0" err="1" smtClean="0">
                <a:latin typeface="Imprint MT Shadow" pitchFamily="82" charset="0"/>
              </a:rPr>
              <a:t>whatsapp</a:t>
            </a:r>
            <a:endParaRPr lang="en-US" dirty="0" smtClean="0">
              <a:latin typeface="Imprint MT Shadow" pitchFamily="82" charset="0"/>
            </a:endParaRPr>
          </a:p>
          <a:p>
            <a:r>
              <a:rPr lang="en-US" dirty="0" smtClean="0">
                <a:latin typeface="Imprint MT Shadow" pitchFamily="82" charset="0"/>
              </a:rPr>
              <a:t>Increasing number of messages  to be sent on a monthly basis</a:t>
            </a:r>
          </a:p>
          <a:p>
            <a:r>
              <a:rPr lang="en-US" dirty="0" smtClean="0">
                <a:latin typeface="Imprint MT Shadow" pitchFamily="82" charset="0"/>
              </a:rPr>
              <a:t>Addition of photo filters and doodles</a:t>
            </a:r>
            <a:endParaRPr lang="en-US" dirty="0">
              <a:latin typeface="Imprint MT Shadow" pitchFamily="82" charset="0"/>
            </a:endParaRPr>
          </a:p>
        </p:txBody>
      </p:sp>
    </p:spTree>
    <p:extLst>
      <p:ext uri="{BB962C8B-B14F-4D97-AF65-F5344CB8AC3E}">
        <p14:creationId xmlns:p14="http://schemas.microsoft.com/office/powerpoint/2010/main" xmlns="" val="74306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5" name="Content Placeholder 4"/>
          <p:cNvSpPr>
            <a:spLocks noGrp="1"/>
          </p:cNvSpPr>
          <p:nvPr>
            <p:ph idx="1"/>
          </p:nvPr>
        </p:nvSpPr>
        <p:spPr/>
        <p:txBody>
          <a:bodyPr>
            <a:normAutofit fontScale="85000" lnSpcReduction="20000"/>
          </a:bodyPr>
          <a:lstStyle/>
          <a:p>
            <a:r>
              <a:rPr lang="en-US" dirty="0">
                <a:latin typeface="Imprint MT Shadow" pitchFamily="82" charset="0"/>
              </a:rPr>
              <a:t>Here client is your Hike app and server is your hike server. Whenever you open your hike app, it sends a request to server with your user details and server responds with your messages and media (images/videos/files) from hike server. The hike messenger also sends the time(timestamp in technical language) you open hike app, this way it shows your last seen to other people. All of this happens only when you are connected to hike server and only way to connect to hike server is through internet(</a:t>
            </a:r>
            <a:r>
              <a:rPr lang="en-US" dirty="0" err="1">
                <a:latin typeface="Imprint MT Shadow" pitchFamily="82" charset="0"/>
              </a:rPr>
              <a:t>wifi</a:t>
            </a:r>
            <a:r>
              <a:rPr lang="en-US" dirty="0">
                <a:latin typeface="Imprint MT Shadow" pitchFamily="82" charset="0"/>
              </a:rPr>
              <a:t> or cellular net). So if you are not connected to internet, your last seen will not get updated and you wont be able to receive or send messages.</a:t>
            </a:r>
          </a:p>
        </p:txBody>
      </p:sp>
      <p:pic>
        <p:nvPicPr>
          <p:cNvPr id="7" name="Picture 6"/>
          <p:cNvPicPr>
            <a:picLocks noChangeAspect="1"/>
          </p:cNvPicPr>
          <p:nvPr/>
        </p:nvPicPr>
        <p:blipFill>
          <a:blip r:embed="rId2"/>
          <a:stretch>
            <a:fillRect/>
          </a:stretch>
        </p:blipFill>
        <p:spPr>
          <a:xfrm>
            <a:off x="2553756" y="5044293"/>
            <a:ext cx="4071938" cy="1457325"/>
          </a:xfrm>
          <a:prstGeom prst="rect">
            <a:avLst/>
          </a:prstGeom>
        </p:spPr>
      </p:pic>
    </p:spTree>
    <p:extLst>
      <p:ext uri="{BB962C8B-B14F-4D97-AF65-F5344CB8AC3E}">
        <p14:creationId xmlns:p14="http://schemas.microsoft.com/office/powerpoint/2010/main" xmlns="" val="18524350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296</TotalTime>
  <Words>1551</Words>
  <Application>Microsoft Office PowerPoint</Application>
  <PresentationFormat>On-screen Show (4:3)</PresentationFormat>
  <Paragraphs>120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Trek</vt:lpstr>
      <vt:lpstr>Hike messenger</vt:lpstr>
      <vt:lpstr>Abstract</vt:lpstr>
      <vt:lpstr>Baseline(objective)</vt:lpstr>
      <vt:lpstr>System Objective</vt:lpstr>
      <vt:lpstr>Complex issues</vt:lpstr>
      <vt:lpstr>Literature Survey(Features)</vt:lpstr>
      <vt:lpstr>Slide 7</vt:lpstr>
      <vt:lpstr>Proposed System</vt:lpstr>
      <vt:lpstr>System Architecture</vt:lpstr>
      <vt:lpstr>Scm plan template</vt:lpstr>
      <vt:lpstr>Configuration Management Plan </vt:lpstr>
      <vt:lpstr>0.2 Use of this document </vt:lpstr>
      <vt:lpstr>The template would be</vt:lpstr>
      <vt:lpstr>Contd..</vt:lpstr>
      <vt:lpstr>0.3 Purpose of configuration management </vt:lpstr>
      <vt:lpstr>0.4 Major Tasks and Activities </vt:lpstr>
      <vt:lpstr>Contd..</vt:lpstr>
      <vt:lpstr>0.5 Identification of configuration items </vt:lpstr>
      <vt:lpstr>contents</vt:lpstr>
      <vt:lpstr>Slide 20</vt:lpstr>
      <vt:lpstr>Types of configuration items</vt:lpstr>
      <vt:lpstr>Configuration item identification</vt:lpstr>
      <vt:lpstr>Issue no 2 and its configuration item</vt:lpstr>
      <vt:lpstr>Issue no 3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Scm plan template</dc:title>
  <dc:creator>kalai</dc:creator>
  <cp:lastModifiedBy>user</cp:lastModifiedBy>
  <cp:revision>43</cp:revision>
  <dcterms:created xsi:type="dcterms:W3CDTF">2016-09-08T01:52:15Z</dcterms:created>
  <dcterms:modified xsi:type="dcterms:W3CDTF">2016-11-15T15:56:52Z</dcterms:modified>
</cp:coreProperties>
</file>