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1" r:id="rId6"/>
    <p:sldId id="272" r:id="rId7"/>
    <p:sldId id="262" r:id="rId8"/>
    <p:sldId id="273" r:id="rId9"/>
    <p:sldId id="263" r:id="rId10"/>
    <p:sldId id="274" r:id="rId11"/>
    <p:sldId id="265" r:id="rId12"/>
    <p:sldId id="275" r:id="rId13"/>
    <p:sldId id="266" r:id="rId14"/>
    <p:sldId id="267" r:id="rId15"/>
    <p:sldId id="276" r:id="rId16"/>
    <p:sldId id="268" r:id="rId17"/>
    <p:sldId id="277" r:id="rId18"/>
    <p:sldId id="269" r:id="rId19"/>
    <p:sldId id="278" r:id="rId20"/>
    <p:sldId id="270" r:id="rId21"/>
    <p:sldId id="279" r:id="rId22"/>
    <p:sldId id="271" r:id="rId23"/>
    <p:sldId id="280" r:id="rId24"/>
    <p:sldId id="264" r:id="rId25"/>
    <p:sldId id="260" r:id="rId26"/>
    <p:sldId id="257" r:id="rId27"/>
    <p:sldId id="258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51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92BDC5-473D-276B-C08A-D8EED7AD47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2E588-2E02-8A0E-6AA5-465CDA24CD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A7F4D-1219-4808-A9E6-7FE425A313C1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D7C14-C432-57ED-C89F-5FBC22C815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5BE6C-8695-90F3-9535-8809C36D40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DD434-4336-4C9D-AB5B-563189453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29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0628D-BF3E-4C54-AEC0-9DA7CF3A703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34414-AC04-4D38-8051-EEF63D746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84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30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45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2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1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297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457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5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7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34414-AC04-4D38-8051-EEF63D74621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7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D8DF-72BA-AA3C-E3B5-FE12FF56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7F3FB-097F-9A46-83C1-DC894A21A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670E-5D16-D1A9-2ABC-4110B8C1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418A-FC02-4FC3-A61C-F13658959391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63354-F03C-92D8-A2C8-59DCE4F4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AF8F-709C-B828-60B6-D8D680DB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8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2469-591B-54BB-B37D-9C70C475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49E99-DB22-C11A-9A3F-0B1C1729D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FAFA-5569-2037-4F5D-B41F2A57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2446-28B8-4E6C-ACD7-2F6EC71FFBA3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74C0-5118-36F6-48D8-9BB5236C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A90C-AAD3-DCE0-10C1-7FD801A1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22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C7FF3-3822-BBBA-C76E-C2ECAA598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626A5-0630-D17E-7A35-9ED7D10C8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56DC-1EFD-674E-7C05-FE34E034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D41F-AD7F-4499-992E-2009C1A1AAD2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552E-413A-E6B0-813B-7696C9E2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ABC2-E1EB-4761-59F9-5E32E67B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91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BE66-5588-9DBF-7904-9676AC4B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3EDB-A791-F95C-41D6-AA7A3E5B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EF75-3A16-E8DD-AB0B-82D70FE1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1BF4-3218-48E3-87F1-130AC050884F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FE8B-34FE-A196-B698-9D0A929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7384-2624-3873-3BFA-6ABB73F6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4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3397-39E7-4B18-9FEC-C054C782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79F4E-7388-6150-D5BC-2863A1D24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D0C5-7FF8-495A-C9B4-A881C38A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063C-0F5E-475E-9BC8-94542862F850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A6BD-4F50-32FD-0A8B-3A0D0B2B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90C2-8CBB-7833-F3F9-49412229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6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222C-2E75-194E-E8E4-AF36BA6E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85CF-2750-3393-B956-3A8147AFD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2FCC2-5A35-73CA-F67C-B5112CA45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4DB78-1677-DB25-2D3A-BA304A56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7887-A6BE-4642-8C09-CCC05BFE27D5}" type="datetime1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D3CBC-2915-5807-67C0-0A96D3E0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28AF7-5615-A461-8F61-F9B1B976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44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3AB5-8C39-0ED8-DDE3-96C3D3AB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9E43-ED48-DD77-BB7D-2291DA17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FDDE3-2603-1F31-5441-171A9B08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4EAC3-4906-E0A5-518F-841F5C017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57BA8-2CC6-E8D2-7396-DC6E17E26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55E98-C67B-F53A-0254-048A8FC9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070E-002D-46EB-9D71-49C06837C4C4}" type="datetime1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653E4-F81A-19D0-213C-3754DFBF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E6B4E-5F89-B735-6767-4CA05B8D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8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9BAC-F6D3-1C6F-3C87-7AF82D33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BBB2A-391A-C124-F791-3C4AC6E4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660-E9E4-4E5D-B2B5-6E5E79EC6DCF}" type="datetime1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8128-B797-A410-6D90-1D283628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F6306-368D-D63D-837C-4C7BBF4E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8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297E2-28BA-C1AE-5ECA-701401B9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A593A-C401-43F6-9D8D-1415BFC702E1}" type="datetime1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B61A4-3F27-3BBB-9201-FDAC9582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B504F-FC17-840C-1E13-4E768405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2A71-7C5A-90C3-7D79-BBAA5AF1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BFC4B-9C7B-CA70-D6DE-C167E2A6E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1CD92-E137-A098-5559-1CEC30A4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D9C27-E47B-42E9-FAE5-9A0F1394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4050-3D94-4098-B26F-0D71E66A7490}" type="datetime1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BCBD8-2A18-1076-89E5-396A09C9D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B1DA6-4E49-9579-ACEC-F6FDDF9F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4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0228-C8E2-1B9E-755E-3CD827F3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A5AF6-A634-4E5A-A149-F2DAAFE81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17633-F248-CBC3-360E-F84348A2D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F1899-C82B-A1A7-E0D5-B8FBDB63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E890-AE03-4EA8-ABF8-D5AC94AF4DEF}" type="datetime1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36FC-6FE2-9432-E631-79C18423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12058-8FB6-1F46-B8D9-A3FBD9E4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5A6F5-E375-812E-E921-D4B9F83E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DE825-30B9-1770-2A9A-CC09253A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83F6-E1A8-75B4-E009-23B79C93A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D19D3-EC60-4674-8906-96883C7B4411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A46F-B028-5ED1-54E7-9AC060FCD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357D1-0C95-7177-4031-5F6B0A13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AD1C6-CEB7-4AF1-95BA-0DBC87822E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6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008188"/>
            <a:ext cx="9144000" cy="2387600"/>
          </a:xfr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Consumer Goods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Ad-hoc Insights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09EDA-00D7-DC46-E363-F7C0A4195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6345238"/>
            <a:ext cx="9144000" cy="579437"/>
          </a:xfrm>
        </p:spPr>
        <p:txBody>
          <a:bodyPr/>
          <a:lstStyle/>
          <a:p>
            <a:r>
              <a:rPr lang="en-IN" dirty="0"/>
              <a:t>-presented by Anusha Talari</a:t>
            </a:r>
          </a:p>
        </p:txBody>
      </p:sp>
      <p:pic>
        <p:nvPicPr>
          <p:cNvPr id="9" name="Picture 8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FFFF566-A595-CF31-8282-20FE0A62D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21094" cy="803504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752EA0-63F3-7717-1A65-F55CA916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</a:t>
            </a:fld>
            <a:endParaRPr lang="en-IN"/>
          </a:p>
        </p:txBody>
      </p:sp>
      <p:pic>
        <p:nvPicPr>
          <p:cNvPr id="5" name="Picture 4" descr="A group of people standing in a room with computers&#10;&#10;AI-generated content may be incorrect.">
            <a:extLst>
              <a:ext uri="{FF2B5EF4-FFF2-40B4-BE49-F238E27FC236}">
                <a16:creationId xmlns:a16="http://schemas.microsoft.com/office/drawing/2014/main" id="{6BC64B0A-DC9F-D029-7E18-6A49F60ED1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62" y="2831549"/>
            <a:ext cx="3724275" cy="3524801"/>
          </a:xfrm>
          <a:prstGeom prst="rect">
            <a:avLst/>
          </a:prstGeom>
          <a:solidFill>
            <a:schemeClr val="tx2">
              <a:lumMod val="25000"/>
              <a:lumOff val="75000"/>
              <a:alpha val="3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86379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r>
              <a:rPr lang="en-IN" sz="3300" dirty="0">
                <a:solidFill>
                  <a:schemeClr val="tx1"/>
                </a:solidFill>
              </a:rPr>
              <a:t>AD-HOC Request-5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2010561" y="1696138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8748713" y="1712095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93FD-23F3-EBE0-31C7-B07FCE1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10</a:t>
            </a:fld>
            <a:endParaRPr lang="en-IN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4289204-9550-0770-8D7B-AE93F9A12063}"/>
              </a:ext>
            </a:extLst>
          </p:cNvPr>
          <p:cNvCxnSpPr/>
          <p:nvPr/>
        </p:nvCxnSpPr>
        <p:spPr>
          <a:xfrm>
            <a:off x="6796726" y="3179961"/>
            <a:ext cx="1131217" cy="8576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99E12E-EAE1-FDBD-C39A-862FF213E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27" y="3569398"/>
            <a:ext cx="3299746" cy="936423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2546B2F-0230-53D9-3E64-A67590D0A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9" y="2602176"/>
            <a:ext cx="6434677" cy="2619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D2CC1B-C2E0-968D-2B81-F8A97D9D3CDE}"/>
              </a:ext>
            </a:extLst>
          </p:cNvPr>
          <p:cNvSpPr/>
          <p:nvPr/>
        </p:nvSpPr>
        <p:spPr>
          <a:xfrm>
            <a:off x="34861" y="533320"/>
            <a:ext cx="12157138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Get the products that have the highest and lowest manufacturing </a:t>
            </a:r>
            <a:r>
              <a:rPr lang="en-US" sz="1400" b="1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costs.The</a:t>
            </a:r>
            <a:r>
              <a:rPr lang="en-US" sz="1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final output should contain these fields,</a:t>
            </a:r>
            <a:br>
              <a:rPr lang="en-US" sz="1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sz="1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</a:t>
            </a:r>
            <a:r>
              <a:rPr lang="en-US" sz="1400" b="1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product_code</a:t>
            </a:r>
            <a:r>
              <a:rPr lang="en-US" sz="1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</a:t>
            </a:r>
            <a:br>
              <a:rPr lang="en-US" sz="1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</a:br>
            <a:r>
              <a:rPr lang="en-US" sz="1400" b="1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    product </a:t>
            </a:r>
            <a:r>
              <a:rPr lang="en-US" sz="1400" b="1" i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manufacturing_cost</a:t>
            </a:r>
            <a:endPara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537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r>
              <a:rPr lang="en-IN" sz="3300" dirty="0">
                <a:solidFill>
                  <a:schemeClr val="tx1"/>
                </a:solidFill>
              </a:rPr>
              <a:t>AD-HOC Request-6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2010561" y="1696138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8748713" y="1712095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93FD-23F3-EBE0-31C7-B07FCE1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11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598C4-626A-E52E-37D8-46F1FD5A4F89}"/>
              </a:ext>
            </a:extLst>
          </p:cNvPr>
          <p:cNvSpPr/>
          <p:nvPr/>
        </p:nvSpPr>
        <p:spPr>
          <a:xfrm>
            <a:off x="0" y="550516"/>
            <a:ext cx="121920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</a:rPr>
              <a:t>Generate a report which contains the top 5 customers who received an average high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pre_invoice_discount_pct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 for the fiscal year 2021 and in the Indian market. The final output contains these fields,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customer_code,customer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 ,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average_discount_percentage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34580EF-DB92-F014-A7E0-183A647A0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27" y="2594927"/>
            <a:ext cx="7306641" cy="353426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6464B0-53A0-89AE-8F44-F1EE36F94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588" y="3231183"/>
            <a:ext cx="3105411" cy="14289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EDAF08-48EB-F311-CBCD-B478B14F6E57}"/>
              </a:ext>
            </a:extLst>
          </p:cNvPr>
          <p:cNvCxnSpPr/>
          <p:nvPr/>
        </p:nvCxnSpPr>
        <p:spPr>
          <a:xfrm>
            <a:off x="7259216" y="4068147"/>
            <a:ext cx="1489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29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786C-845D-547F-6DED-DF111CC5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A28D-A42A-07EF-0EDB-27585B6B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12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1FA5E8-1431-7CF3-B0E6-C96ED8C81A78}"/>
              </a:ext>
            </a:extLst>
          </p:cNvPr>
          <p:cNvSpPr/>
          <p:nvPr/>
        </p:nvSpPr>
        <p:spPr>
          <a:xfrm>
            <a:off x="282907" y="2092220"/>
            <a:ext cx="5917225" cy="3862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Flipkart offers the </a:t>
            </a:r>
            <a:r>
              <a:rPr lang="en-US" sz="1400" b="1" dirty="0"/>
              <a:t>highest average pre-invoice discount (30.83%)</a:t>
            </a:r>
            <a:r>
              <a:rPr lang="en-US" sz="1400" dirty="0"/>
              <a:t>, but the difference across retailers is minimal (just </a:t>
            </a:r>
            <a:r>
              <a:rPr lang="en-US" sz="1400" b="1" dirty="0"/>
              <a:t>1.5%</a:t>
            </a:r>
            <a:r>
              <a:rPr lang="en-US" sz="1400" dirty="0"/>
              <a:t> between Flipkart and Amazon).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All top 5 retailers are offering around </a:t>
            </a:r>
            <a:r>
              <a:rPr lang="en-US" sz="1400" b="1" dirty="0"/>
              <a:t>30%</a:t>
            </a:r>
            <a:r>
              <a:rPr lang="en-US" sz="1400" dirty="0"/>
              <a:t> discounts, meaning they rely heavily on </a:t>
            </a:r>
            <a:r>
              <a:rPr lang="en-US" sz="1400" b="1" dirty="0"/>
              <a:t>price-based strategies</a:t>
            </a:r>
            <a:r>
              <a:rPr lang="en-US" sz="1400" dirty="0"/>
              <a:t> to attract customers.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Amazon, despite being a dominant player, is offering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average discount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could mean they focus more on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loyalty programs, subscription benefits (Amazon Prime), and exclusive deals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rather than direct discounts.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1" name="Content Placeholder 10" descr="A purple bar graph with numbers&#10;&#10;AI-generated content may be incorrect.">
            <a:extLst>
              <a:ext uri="{FF2B5EF4-FFF2-40B4-BE49-F238E27FC236}">
                <a16:creationId xmlns:a16="http://schemas.microsoft.com/office/drawing/2014/main" id="{A5BC91C3-8B6C-BE72-F282-EF8C3006A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32" y="1913213"/>
            <a:ext cx="5647556" cy="4220611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r>
              <a:rPr lang="en-IN" sz="3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AD-HOC</a:t>
            </a:r>
            <a:r>
              <a:rPr lang="en-IN" sz="3300" dirty="0">
                <a:solidFill>
                  <a:schemeClr val="tx1"/>
                </a:solidFill>
              </a:rPr>
              <a:t> </a:t>
            </a:r>
            <a:r>
              <a:rPr lang="en-IN" sz="3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Request-7</a:t>
            </a:r>
            <a:endParaRPr lang="en-IN" sz="33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2104829" y="1193720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9006526" y="1193720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93FD-23F3-EBE0-31C7-B07FCE1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D1B664B9-8F45-1370-35DE-17042A87B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" y="2639972"/>
            <a:ext cx="5174428" cy="2286198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B5AE59-A09D-5A1C-194B-65B3D46EE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404" y="1749803"/>
            <a:ext cx="3280528" cy="4066536"/>
          </a:xfrm>
          <a:prstGeom prst="rect">
            <a:avLst/>
          </a:prstGeom>
        </p:spPr>
      </p:pic>
      <p:pic>
        <p:nvPicPr>
          <p:cNvPr id="17" name="Picture 1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CF37402-7715-B697-CCFF-EBC385F18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00" y="5816339"/>
            <a:ext cx="3243535" cy="9754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FE552C0-7337-7596-0A1B-EB74C78F02F9}"/>
              </a:ext>
            </a:extLst>
          </p:cNvPr>
          <p:cNvSpPr/>
          <p:nvPr/>
        </p:nvSpPr>
        <p:spPr>
          <a:xfrm>
            <a:off x="0" y="505968"/>
            <a:ext cx="1219199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</a:rPr>
              <a:t>Get the complete report of the Gross sales amount for the customer “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Atliq</a:t>
            </a:r>
            <a:r>
              <a:rPr lang="en-US" sz="1400" b="1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Exclusive” for each month. This analysis helps to get an idea of low and  high-performing months and make strategic decisions. The final report contains these columns: Month, Year</a:t>
            </a:r>
            <a:r>
              <a:rPr lang="en-US" sz="1400" b="1" dirty="0">
                <a:solidFill>
                  <a:srgbClr val="000000"/>
                </a:solidFill>
              </a:rPr>
              <a:t>,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 Gross sales Amount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03203C-C9DF-09E8-F518-60B5A3778372}"/>
              </a:ext>
            </a:extLst>
          </p:cNvPr>
          <p:cNvCxnSpPr/>
          <p:nvPr/>
        </p:nvCxnSpPr>
        <p:spPr>
          <a:xfrm>
            <a:off x="5882326" y="3783071"/>
            <a:ext cx="20738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0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D68B-FEFD-BEB9-3E01-0D1C90F5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C0C00-E441-14DE-6182-7D6F93D1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14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96E01-F46A-C558-212A-54EC7E91627C}"/>
              </a:ext>
            </a:extLst>
          </p:cNvPr>
          <p:cNvSpPr/>
          <p:nvPr/>
        </p:nvSpPr>
        <p:spPr>
          <a:xfrm>
            <a:off x="668887" y="2304794"/>
            <a:ext cx="4490941" cy="26446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2020 and 2021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sales peaked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November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suggesting a seasonal impact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could be due to holiday shopping, promotions, or end-of-year demand surges.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Sales dropped from March to August because of </a:t>
            </a:r>
            <a:r>
              <a:rPr lang="en-US" sz="1400" b="1" dirty="0"/>
              <a:t>COVID-19</a:t>
            </a:r>
            <a:r>
              <a:rPr lang="en-US" sz="1400" dirty="0"/>
              <a:t>. But now, things are looking up. Sales have been going up and are even better than they were in 2020.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Content Placeholder 12" descr="A graph with blue lines&#10;&#10;AI-generated content may be incorrect.">
            <a:extLst>
              <a:ext uri="{FF2B5EF4-FFF2-40B4-BE49-F238E27FC236}">
                <a16:creationId xmlns:a16="http://schemas.microsoft.com/office/drawing/2014/main" id="{D649ACB9-9FB8-FBC9-1876-EC84599F8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6270" y="2304794"/>
            <a:ext cx="6623254" cy="376953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82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3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AD-HOC Request-8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2038841" y="1892141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8868773" y="1826344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93FD-23F3-EBE0-31C7-B07FCE1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0976BA9-FDBB-637C-6CF8-0D20EB441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60" y="2610902"/>
            <a:ext cx="4334480" cy="3219899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A5F60F-50D8-470E-58F8-0581599E9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727" y="3318232"/>
            <a:ext cx="2875066" cy="162141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101407-FCEB-069B-8B96-5C4DF5ED386D}"/>
              </a:ext>
            </a:extLst>
          </p:cNvPr>
          <p:cNvCxnSpPr/>
          <p:nvPr/>
        </p:nvCxnSpPr>
        <p:spPr>
          <a:xfrm>
            <a:off x="6095999" y="4128938"/>
            <a:ext cx="2265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4A70D-F614-18A2-40DC-EDB0A404CC74}"/>
              </a:ext>
            </a:extLst>
          </p:cNvPr>
          <p:cNvSpPr/>
          <p:nvPr/>
        </p:nvSpPr>
        <p:spPr>
          <a:xfrm>
            <a:off x="0" y="601855"/>
            <a:ext cx="12192000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</a:rPr>
              <a:t>In which quarter of 2020, get the maximum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total_sold_quantity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? The final output contains these fields sorted by the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total_sold_quantity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,</a:t>
            </a:r>
            <a:br>
              <a:rPr lang="en-US" sz="1400" b="1" i="0" dirty="0">
                <a:solidFill>
                  <a:srgbClr val="000000"/>
                </a:solidFill>
                <a:effectLst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</a:rPr>
              <a:t>     Quarter </a:t>
            </a:r>
            <a:br>
              <a:rPr lang="en-US" sz="1400" b="1" i="0" dirty="0">
                <a:solidFill>
                  <a:srgbClr val="000000"/>
                </a:solidFill>
                <a:effectLst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</a:rPr>
              <a:t>    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total_sold_quantity</a:t>
            </a:r>
            <a:r>
              <a:rPr lang="en-US" sz="1400" b="1" dirty="0"/>
              <a:t> _</a:t>
            </a:r>
            <a:r>
              <a:rPr lang="en-US" sz="1400" b="1" dirty="0" err="1"/>
              <a:t>mln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41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F1C-439E-90D5-2DBA-074E4F03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4D7E4-5FB4-AD97-4408-08AF1A68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16</a:t>
            </a:fld>
            <a:endParaRPr lang="en-IN"/>
          </a:p>
        </p:txBody>
      </p:sp>
      <p:pic>
        <p:nvPicPr>
          <p:cNvPr id="12" name="Content Placeholder 11" descr="A graph of a number of yellow rectangular bars&#10;&#10;AI-generated content may be incorrect.">
            <a:extLst>
              <a:ext uri="{FF2B5EF4-FFF2-40B4-BE49-F238E27FC236}">
                <a16:creationId xmlns:a16="http://schemas.microsoft.com/office/drawing/2014/main" id="{1289E55C-FA4C-9E17-7E56-7BB0924EB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232" y="2377512"/>
            <a:ext cx="4829849" cy="3658111"/>
          </a:xfr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582BFB-8066-8980-36B3-53DD8622F119}"/>
              </a:ext>
            </a:extLst>
          </p:cNvPr>
          <p:cNvSpPr/>
          <p:nvPr/>
        </p:nvSpPr>
        <p:spPr>
          <a:xfrm>
            <a:off x="522515" y="2771192"/>
            <a:ext cx="5728996" cy="30115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Q1 </a:t>
            </a:r>
            <a:r>
              <a:rPr lang="en-US" sz="1600" dirty="0"/>
              <a:t>contributed</a:t>
            </a:r>
            <a:r>
              <a:rPr lang="en-US" sz="1600" b="1" dirty="0"/>
              <a:t> 33.82%</a:t>
            </a:r>
            <a:r>
              <a:rPr lang="en-US" sz="1600" dirty="0"/>
              <a:t> of the total sales in 2020.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The Highest total quantity is in Q1 with 7,005,619  units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This could indicate strong demand at the beginning of the year, possibly due to seasonal trends, promotions, or new product launches.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The data suggests that Q1 and Q2 were the peak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sales periods, while Q3 experienced a major slump.</a:t>
            </a:r>
          </a:p>
          <a:p>
            <a:pPr marL="285750" indent="-28575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860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sz="3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AD-HOC Request-9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2133109" y="1572248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9185635" y="1571248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93FD-23F3-EBE0-31C7-B07FCE1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189E3471-6371-F79C-D8EF-6FC567367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1" y="2230753"/>
            <a:ext cx="6455969" cy="396265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0B6285-5AE7-3FC9-69A1-AB516189C8D1}"/>
              </a:ext>
            </a:extLst>
          </p:cNvPr>
          <p:cNvCxnSpPr>
            <a:cxnSpLocks/>
          </p:cNvCxnSpPr>
          <p:nvPr/>
        </p:nvCxnSpPr>
        <p:spPr>
          <a:xfrm>
            <a:off x="6315959" y="4212082"/>
            <a:ext cx="1875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EADEB3-5C23-9762-AE15-066C18A3A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962" y="3618745"/>
            <a:ext cx="3010320" cy="9431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D6C6D7-F524-19FA-3DD5-C467B3008659}"/>
              </a:ext>
            </a:extLst>
          </p:cNvPr>
          <p:cNvSpPr/>
          <p:nvPr/>
        </p:nvSpPr>
        <p:spPr>
          <a:xfrm>
            <a:off x="-1" y="562553"/>
            <a:ext cx="12191999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</a:rPr>
              <a:t>Which channel helped to bring more gross sales in the fiscal year 2021  and the percentage of contribution? The final output contains these fields,</a:t>
            </a:r>
            <a:br>
              <a:rPr lang="en-US" sz="1400" b="1" i="0" dirty="0">
                <a:solidFill>
                  <a:srgbClr val="000000"/>
                </a:solidFill>
                <a:effectLst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</a:rPr>
              <a:t>     channel</a:t>
            </a:r>
            <a:br>
              <a:rPr lang="en-US" sz="1400" b="1" i="0" dirty="0">
                <a:solidFill>
                  <a:srgbClr val="000000"/>
                </a:solidFill>
                <a:effectLst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</a:rPr>
              <a:t>    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gross_sales_mln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 </a:t>
            </a:r>
            <a:br>
              <a:rPr lang="en-US" sz="1400" b="1" i="0" dirty="0">
                <a:solidFill>
                  <a:srgbClr val="000000"/>
                </a:solidFill>
                <a:effectLst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</a:rPr>
              <a:t>     percentage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491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E3B-E8BE-76F4-74DE-C61F5D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25189-4FFB-6971-1857-A247A699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18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B4549-3921-77C0-EB3A-7675D2FCE221}"/>
              </a:ext>
            </a:extLst>
          </p:cNvPr>
          <p:cNvSpPr/>
          <p:nvPr/>
        </p:nvSpPr>
        <p:spPr>
          <a:xfrm>
            <a:off x="418197" y="2417028"/>
            <a:ext cx="6904198" cy="30115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Retail channel</a:t>
            </a:r>
            <a:r>
              <a:rPr lang="en-US" sz="1600" dirty="0"/>
              <a:t> contributed </a:t>
            </a:r>
            <a:r>
              <a:rPr lang="en-US" sz="1600" b="1" dirty="0"/>
              <a:t>73.22% (1924.17M)</a:t>
            </a:r>
            <a:r>
              <a:rPr lang="en-US" sz="1600" dirty="0"/>
              <a:t> of total sales,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making it the primary revenue driver.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indicates strong dependence on retail distribution for business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growth.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Distributor and Direct channels</a:t>
            </a:r>
            <a:r>
              <a:rPr lang="en-US" sz="1600" dirty="0"/>
              <a:t> together contribute </a:t>
            </a:r>
            <a:r>
              <a:rPr lang="en-US" sz="1600" b="1" dirty="0"/>
              <a:t>26.78%</a:t>
            </a:r>
            <a:r>
              <a:rPr lang="en-US" sz="1600" dirty="0"/>
              <a:t>, showing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potential for expansion, particularly in direct sales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Increasing the </a:t>
            </a:r>
            <a:r>
              <a:rPr lang="en-US" sz="1600" b="1" dirty="0"/>
              <a:t>Direct sales share</a:t>
            </a:r>
            <a:r>
              <a:rPr lang="en-US" sz="1600" dirty="0"/>
              <a:t> could improve profitability by reducing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dependency on third-party retailers and intermediaries.</a:t>
            </a:r>
          </a:p>
        </p:txBody>
      </p:sp>
      <p:pic>
        <p:nvPicPr>
          <p:cNvPr id="15" name="Content Placeholder 14" descr="A red circle with numbers and a number of numbers on it&#10;&#10;AI-generated content may be incorrect.">
            <a:extLst>
              <a:ext uri="{FF2B5EF4-FFF2-40B4-BE49-F238E27FC236}">
                <a16:creationId xmlns:a16="http://schemas.microsoft.com/office/drawing/2014/main" id="{8D9577A4-7EB2-D4FC-E62A-BA3258FC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3"/>
          <a:stretch/>
        </p:blipFill>
        <p:spPr>
          <a:xfrm>
            <a:off x="7598620" y="2453676"/>
            <a:ext cx="4451408" cy="293823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8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r>
              <a:rPr lang="en-IN" sz="3300" dirty="0">
                <a:solidFill>
                  <a:schemeClr val="tx1"/>
                </a:solidFill>
              </a:rPr>
              <a:t>AD-HOC Request-10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2133109" y="1572248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9204489" y="1572248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93FD-23F3-EBE0-31C7-B07FCE1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3A0469C3-30AC-53D4-43EA-026F784FF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3" y="2211691"/>
            <a:ext cx="6371692" cy="38486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B66826-61A8-60A3-20DB-777C8F44B5FA}"/>
              </a:ext>
            </a:extLst>
          </p:cNvPr>
          <p:cNvCxnSpPr/>
          <p:nvPr/>
        </p:nvCxnSpPr>
        <p:spPr>
          <a:xfrm>
            <a:off x="5709501" y="3893270"/>
            <a:ext cx="21241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F7454C-468D-78E5-7725-FEE213D27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686" y="2864426"/>
            <a:ext cx="4141507" cy="20576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B4CF95-42A5-7820-51A2-03A1A08D90DB}"/>
              </a:ext>
            </a:extLst>
          </p:cNvPr>
          <p:cNvSpPr/>
          <p:nvPr/>
        </p:nvSpPr>
        <p:spPr>
          <a:xfrm>
            <a:off x="0" y="648968"/>
            <a:ext cx="1219199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</a:rPr>
              <a:t>Get the Top 3 products in each division that have a high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total_sold_quantity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 in the 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fiscal_year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 2021? The final output contains these fields,</a:t>
            </a:r>
            <a:br>
              <a:rPr lang="en-US" sz="1400" b="1" i="0" dirty="0">
                <a:solidFill>
                  <a:srgbClr val="000000"/>
                </a:solidFill>
                <a:effectLst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</a:rPr>
              <a:t>     division ,</a:t>
            </a:r>
            <a:r>
              <a:rPr lang="en-US" sz="1400" b="1" i="0" dirty="0" err="1">
                <a:solidFill>
                  <a:srgbClr val="000000"/>
                </a:solidFill>
                <a:effectLst/>
              </a:rPr>
              <a:t>product_code</a:t>
            </a:r>
            <a:r>
              <a:rPr lang="en-US" sz="1400" b="1" dirty="0"/>
              <a:t> ,product ,</a:t>
            </a:r>
            <a:r>
              <a:rPr lang="en-US" sz="1400" b="1" dirty="0" err="1"/>
              <a:t>total_sold_quantity,rank_order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21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r>
              <a:rPr lang="en-IN" sz="3300" dirty="0">
                <a:solidFill>
                  <a:schemeClr val="tx1"/>
                </a:solidFill>
              </a:rPr>
              <a:t>AD-HOC Request-1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2BC25B-B2FF-E135-9D61-B3A4720D7A84}"/>
              </a:ext>
            </a:extLst>
          </p:cNvPr>
          <p:cNvSpPr txBox="1">
            <a:spLocks/>
          </p:cNvSpPr>
          <p:nvPr/>
        </p:nvSpPr>
        <p:spPr>
          <a:xfrm>
            <a:off x="1" y="592137"/>
            <a:ext cx="12191999" cy="2857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r>
              <a:rPr lang="en-US" sz="5600" b="1" dirty="0">
                <a:solidFill>
                  <a:schemeClr val="tx1"/>
                </a:solidFill>
              </a:rPr>
              <a:t>Provide the list of markets in which customer "</a:t>
            </a:r>
            <a:r>
              <a:rPr lang="en-US" sz="5600" b="1" dirty="0" err="1">
                <a:solidFill>
                  <a:schemeClr val="tx1"/>
                </a:solidFill>
              </a:rPr>
              <a:t>AtliQ</a:t>
            </a:r>
            <a:r>
              <a:rPr lang="en-US" sz="5600" b="1" dirty="0">
                <a:solidFill>
                  <a:schemeClr val="tx1"/>
                </a:solidFill>
              </a:rPr>
              <a:t> Exclusive" operates its business in the “APAC” region</a:t>
            </a:r>
            <a:endParaRPr lang="en-IN" sz="5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1171576" y="1762126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pic>
        <p:nvPicPr>
          <p:cNvPr id="14" name="Picture 1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C62A3D4-03E8-BC27-7F5D-EA6674DEF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3132140"/>
            <a:ext cx="3648075" cy="13811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8153401" y="1762126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5BEEB9-D12B-E785-300E-8F6D1C705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213" y="2916901"/>
            <a:ext cx="1657350" cy="21797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05C31-5150-72C4-3529-4532A95627D3}"/>
              </a:ext>
            </a:extLst>
          </p:cNvPr>
          <p:cNvCxnSpPr/>
          <p:nvPr/>
        </p:nvCxnSpPr>
        <p:spPr>
          <a:xfrm>
            <a:off x="5010150" y="3932961"/>
            <a:ext cx="2714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BF64E26-FDA4-AB16-6692-5CA98EC5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2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B2B-7102-69F3-9116-46F94958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65EB-AFC4-3C8F-7D21-6B660FFA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20</a:t>
            </a:fld>
            <a:endParaRPr lang="en-IN"/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B690E07E-2512-6110-62D7-6239614C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0"/>
          <a:stretch/>
        </p:blipFill>
        <p:spPr>
          <a:xfrm>
            <a:off x="4227287" y="2276472"/>
            <a:ext cx="3458312" cy="2762253"/>
          </a:xfrm>
          <a:prstGeom prst="rect">
            <a:avLst/>
          </a:prstGeom>
        </p:spPr>
      </p:pic>
      <p:pic>
        <p:nvPicPr>
          <p:cNvPr id="10" name="Picture 9" descr="A graph of blue rectangular objects&#10;&#10;AI-generated content may be incorrect.">
            <a:extLst>
              <a:ext uri="{FF2B5EF4-FFF2-40B4-BE49-F238E27FC236}">
                <a16:creationId xmlns:a16="http://schemas.microsoft.com/office/drawing/2014/main" id="{5DEF2B57-6DF6-1F30-9A14-BB4CE5AD0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797"/>
          <a:stretch/>
        </p:blipFill>
        <p:spPr>
          <a:xfrm>
            <a:off x="78535" y="2276472"/>
            <a:ext cx="3683839" cy="2762253"/>
          </a:xfrm>
          <a:prstGeom prst="rect">
            <a:avLst/>
          </a:prstGeom>
        </p:spPr>
      </p:pic>
      <p:pic>
        <p:nvPicPr>
          <p:cNvPr id="14" name="Content Placeholder 13" descr="A screenshot of a graph&#10;&#10;AI-generated content may be incorrect.">
            <a:extLst>
              <a:ext uri="{FF2B5EF4-FFF2-40B4-BE49-F238E27FC236}">
                <a16:creationId xmlns:a16="http://schemas.microsoft.com/office/drawing/2014/main" id="{A3427CA7-85D4-3D32-571E-C8E667D54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/>
        </p:blipFill>
        <p:spPr>
          <a:xfrm>
            <a:off x="8150512" y="2276472"/>
            <a:ext cx="3689064" cy="2762253"/>
          </a:xfrm>
        </p:spPr>
      </p:pic>
    </p:spTree>
    <p:extLst>
      <p:ext uri="{BB962C8B-B14F-4D97-AF65-F5344CB8AC3E}">
        <p14:creationId xmlns:p14="http://schemas.microsoft.com/office/powerpoint/2010/main" val="3008893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8376C-B19D-6950-F3E7-8EF05E05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21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5E369-8AFD-7303-63AB-236B54D146AB}"/>
              </a:ext>
            </a:extLst>
          </p:cNvPr>
          <p:cNvSpPr/>
          <p:nvPr/>
        </p:nvSpPr>
        <p:spPr>
          <a:xfrm>
            <a:off x="2581275" y="1304925"/>
            <a:ext cx="7572100" cy="392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23305-A8BA-D0F6-5F0F-C44888498013}"/>
              </a:ext>
            </a:extLst>
          </p:cNvPr>
          <p:cNvSpPr/>
          <p:nvPr/>
        </p:nvSpPr>
        <p:spPr>
          <a:xfrm>
            <a:off x="2219325" y="2343150"/>
            <a:ext cx="793405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8844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28CA-37A4-6F5B-8435-9DF6A3BE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FF87-4560-DA07-98AA-2445E15B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4328A-D67B-0812-F8FD-DB002786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99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D595-453C-7B53-0306-9EF35F2E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B34E-4149-5993-6C94-5DC3C99E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5B25-AA5A-3EF3-D93B-823BD5D3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44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2A33-7FFA-1047-EBCB-DC9752D4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CB36-3AF5-6E09-E729-6D55CAD6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5F5C-0EEB-0D12-E38C-A3173705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3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A29C-9A53-B24E-62A9-126D2819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FE5B-F4F2-99AA-05FB-720872E8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5513A-56C1-21B5-941E-868EFD67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0AD6-2057-D228-33D3-003C205C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r>
              <a:rPr lang="en-IN" dirty="0"/>
              <a:t>Visual and Insights</a:t>
            </a:r>
          </a:p>
        </p:txBody>
      </p:sp>
      <p:pic>
        <p:nvPicPr>
          <p:cNvPr id="9" name="Content Placeholder 8" descr="A map of the world&#10;&#10;AI-generated content may be incorrect.">
            <a:extLst>
              <a:ext uri="{FF2B5EF4-FFF2-40B4-BE49-F238E27FC236}">
                <a16:creationId xmlns:a16="http://schemas.microsoft.com/office/drawing/2014/main" id="{063B5489-FA45-E9E8-F9B9-529D49CCC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93" y="1613242"/>
            <a:ext cx="6300907" cy="3965920"/>
          </a:xfrm>
          <a:ln>
            <a:solidFill>
              <a:schemeClr val="accent3">
                <a:lumMod val="5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73F21-BFD5-5916-91FB-36AF3EFD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2525" y="5396600"/>
            <a:ext cx="2743200" cy="365125"/>
          </a:xfrm>
        </p:spPr>
        <p:txBody>
          <a:bodyPr/>
          <a:lstStyle/>
          <a:p>
            <a:fld id="{783AD1C6-CEB7-4AF1-95BA-0DBC87822E6B}" type="slidenum">
              <a:rPr lang="en-IN" smtClean="0"/>
              <a:t>3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5AF36-7478-8929-B369-6EAE3FA638B0}"/>
              </a:ext>
            </a:extLst>
          </p:cNvPr>
          <p:cNvSpPr/>
          <p:nvPr/>
        </p:nvSpPr>
        <p:spPr>
          <a:xfrm>
            <a:off x="6991350" y="2305615"/>
            <a:ext cx="473198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 err="1"/>
              <a:t>Atliq</a:t>
            </a:r>
            <a:r>
              <a:rPr lang="en-US" sz="1400" dirty="0"/>
              <a:t> companies have a strong presence in the APAC region, </a:t>
            </a:r>
          </a:p>
          <a:p>
            <a:r>
              <a:rPr lang="en-US" sz="1400" dirty="0"/>
              <a:t>covering both emerging markets like India, Indonesia, and Bangladesh and developed economies like Japan, South Korea, and Australia. </a:t>
            </a:r>
          </a:p>
          <a:p>
            <a:r>
              <a:rPr lang="en-US" sz="1400" dirty="0"/>
              <a:t>This strategic mix helps balance high-growth opportunities with stable revenue streams. </a:t>
            </a:r>
          </a:p>
          <a:p>
            <a:r>
              <a:rPr lang="en-US" sz="1400" dirty="0"/>
              <a:t>The company can leverage technological advancements in developed markets and tap into rising consumer demand in emerging economies.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2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r>
              <a:rPr lang="en-IN" sz="3300" dirty="0">
                <a:solidFill>
                  <a:schemeClr val="tx1"/>
                </a:solidFill>
              </a:rPr>
              <a:t>AD-HOC Request-2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1171576" y="1762126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8153401" y="1762126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93FD-23F3-EBE0-31C7-B07FCE1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4</a:t>
            </a:fld>
            <a:endParaRPr lang="en-IN"/>
          </a:p>
        </p:txBody>
      </p:sp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904EF8F-25FB-AE5E-89C6-E788676EB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5" y="2523139"/>
            <a:ext cx="5766263" cy="283128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1EA72B-E738-DF60-7A3A-0B91C8EFB592}"/>
              </a:ext>
            </a:extLst>
          </p:cNvPr>
          <p:cNvCxnSpPr/>
          <p:nvPr/>
        </p:nvCxnSpPr>
        <p:spPr>
          <a:xfrm>
            <a:off x="4983636" y="3667027"/>
            <a:ext cx="22247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50E76612-71BF-6CFC-449C-440AE687C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705" y="3232762"/>
            <a:ext cx="3528366" cy="5639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83295C-E336-C1EB-EE25-C23136949EF1}"/>
              </a:ext>
            </a:extLst>
          </p:cNvPr>
          <p:cNvSpPr/>
          <p:nvPr/>
        </p:nvSpPr>
        <p:spPr>
          <a:xfrm>
            <a:off x="0" y="617535"/>
            <a:ext cx="121920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What is the percentage of unique product increase in 2021 vs. 2020? The final output contains these fields,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      unique_products_2020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      unique_products_2021 </a:t>
            </a:r>
            <a:br>
              <a:rPr lang="en-US" sz="1200" b="1" dirty="0">
                <a:solidFill>
                  <a:srgbClr val="000000"/>
                </a:solidFill>
              </a:rPr>
            </a:br>
            <a:r>
              <a:rPr lang="en-US" sz="1200" b="1" dirty="0">
                <a:solidFill>
                  <a:srgbClr val="000000"/>
                </a:solidFill>
              </a:rPr>
              <a:t>      </a:t>
            </a:r>
            <a:r>
              <a:rPr lang="en-US" sz="1200" b="1" dirty="0" err="1">
                <a:solidFill>
                  <a:srgbClr val="000000"/>
                </a:solidFill>
              </a:rPr>
              <a:t>percentage_chg</a:t>
            </a:r>
            <a:endParaRPr lang="en-US" sz="1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83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F95E-344F-FCE6-5AF0-A71622F8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and Insights</a:t>
            </a:r>
          </a:p>
        </p:txBody>
      </p:sp>
      <p:pic>
        <p:nvPicPr>
          <p:cNvPr id="6" name="Content Placeholder 5" descr="A graph of blue bars&#10;&#10;AI-generated content may be incorrect.">
            <a:extLst>
              <a:ext uri="{FF2B5EF4-FFF2-40B4-BE49-F238E27FC236}">
                <a16:creationId xmlns:a16="http://schemas.microsoft.com/office/drawing/2014/main" id="{FDB2D824-1C76-F965-1513-5A2FFF329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71" y="2060026"/>
            <a:ext cx="3639058" cy="2581635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38D35-F7DA-5BFC-5207-55221CAC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5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D859D-1B73-BB83-BA98-171001E9772A}"/>
              </a:ext>
            </a:extLst>
          </p:cNvPr>
          <p:cNvSpPr/>
          <p:nvPr/>
        </p:nvSpPr>
        <p:spPr>
          <a:xfrm>
            <a:off x="833692" y="2981511"/>
            <a:ext cx="6391275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/>
              <a:t>Unique products </a:t>
            </a:r>
            <a:r>
              <a:rPr lang="en-US" sz="1400" b="1" dirty="0"/>
              <a:t>surged by 36.3%</a:t>
            </a:r>
            <a:r>
              <a:rPr lang="en-US" sz="1400" dirty="0"/>
              <a:t> from 245 to 334 in 2021, signifying </a:t>
            </a:r>
            <a:r>
              <a:rPr lang="en-US" sz="1400" b="1" dirty="0"/>
              <a:t>robust expansion</a:t>
            </a:r>
            <a:r>
              <a:rPr lang="en-US" sz="1400" dirty="0"/>
              <a:t>. This implies </a:t>
            </a:r>
            <a:r>
              <a:rPr lang="en-US" sz="1400" b="1" dirty="0"/>
              <a:t>rising demand, market progression, or an enhanced product strategy</a:t>
            </a:r>
            <a:r>
              <a:rPr lang="en-US" sz="1400" dirty="0"/>
              <a:t>.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17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r>
              <a:rPr lang="en-IN" sz="3300" dirty="0">
                <a:solidFill>
                  <a:schemeClr val="tx1"/>
                </a:solidFill>
              </a:rPr>
              <a:t>AD-HOC Request-3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1171576" y="1762126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8153401" y="1762126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93FD-23F3-EBE0-31C7-B07FCE1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6</a:t>
            </a:fld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1EA72B-E738-DF60-7A3A-0B91C8EFB592}"/>
              </a:ext>
            </a:extLst>
          </p:cNvPr>
          <p:cNvCxnSpPr/>
          <p:nvPr/>
        </p:nvCxnSpPr>
        <p:spPr>
          <a:xfrm>
            <a:off x="4983636" y="3667027"/>
            <a:ext cx="22247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90DF0069-3C00-57E2-1787-F6D354259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6" y="2941163"/>
            <a:ext cx="4077053" cy="145172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8A0967-6350-404E-39B6-0265994E8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5" y="2771677"/>
            <a:ext cx="2066925" cy="179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F127402-85C4-3958-0691-6D76418C3CC9}"/>
              </a:ext>
            </a:extLst>
          </p:cNvPr>
          <p:cNvSpPr/>
          <p:nvPr/>
        </p:nvSpPr>
        <p:spPr>
          <a:xfrm>
            <a:off x="1" y="591809"/>
            <a:ext cx="12191998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400" b="1" dirty="0"/>
              <a:t>Provide a report with all the unique product counts for each segment and sort them in descending order of product counts. </a:t>
            </a:r>
            <a:br>
              <a:rPr lang="en-US" sz="1400" b="1" dirty="0"/>
            </a:br>
            <a:r>
              <a:rPr lang="en-US" sz="1400" b="1" dirty="0"/>
              <a:t>     The final output contains 2 fields,	 </a:t>
            </a:r>
            <a:br>
              <a:rPr lang="en-US" sz="1400" b="1" dirty="0"/>
            </a:br>
            <a:r>
              <a:rPr lang="en-US" sz="1400" b="1" dirty="0"/>
              <a:t>     segment </a:t>
            </a:r>
            <a:br>
              <a:rPr lang="en-US" sz="1400" b="1" dirty="0"/>
            </a:br>
            <a:r>
              <a:rPr lang="en-US" sz="1400" b="1" dirty="0"/>
              <a:t>     </a:t>
            </a:r>
            <a:r>
              <a:rPr lang="en-US" sz="1400" b="1" dirty="0" err="1"/>
              <a:t>product_count</a:t>
            </a:r>
            <a:endParaRPr lang="en-US" sz="1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096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CD2A-DEF5-505A-8A47-79C72101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A48B7-E740-E2F3-D751-BEDDA2A8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7</a:t>
            </a:fld>
            <a:endParaRPr lang="en-IN"/>
          </a:p>
        </p:txBody>
      </p:sp>
      <p:pic>
        <p:nvPicPr>
          <p:cNvPr id="10" name="Content Placeholder 9" descr="A graph of a number of items&#10;&#10;AI-generated content may be incorrect.">
            <a:extLst>
              <a:ext uri="{FF2B5EF4-FFF2-40B4-BE49-F238E27FC236}">
                <a16:creationId xmlns:a16="http://schemas.microsoft.com/office/drawing/2014/main" id="{D699EA5A-E630-58D7-DAF6-04168996C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" r="543" b="1699"/>
          <a:stretch/>
        </p:blipFill>
        <p:spPr>
          <a:xfrm>
            <a:off x="7266847" y="2325756"/>
            <a:ext cx="4496427" cy="3220279"/>
          </a:xfrm>
          <a:effectLst>
            <a:reflection blurRad="6350" stA="52000" endA="300" endPos="3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762C84-E558-F4E0-B68B-F7E5D6D91F5D}"/>
              </a:ext>
            </a:extLst>
          </p:cNvPr>
          <p:cNvSpPr txBox="1"/>
          <p:nvPr/>
        </p:nvSpPr>
        <p:spPr>
          <a:xfrm>
            <a:off x="329335" y="2504734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Notebooks and accessories are lead sales, indicating strong manufacturing demand. Storage and networking lag, suggesting potential market saturation or niche focus.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Focusing on high-performing categories</a:t>
            </a:r>
            <a:r>
              <a:rPr lang="en-US" dirty="0"/>
              <a:t> while improving weaker segments could optimize sales and strategy.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Notebooks, accessories, and peripherals make up </a:t>
            </a:r>
            <a:r>
              <a:rPr lang="en-US" b="1" dirty="0"/>
              <a:t>83% </a:t>
            </a:r>
            <a:r>
              <a:rPr lang="en-US" dirty="0"/>
              <a:t>of the total manufactured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6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4D63-A223-E4A3-11DB-ACA976C9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86035" cy="495299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/>
            </a:br>
            <a:r>
              <a:rPr lang="en-IN" sz="3300" dirty="0">
                <a:solidFill>
                  <a:schemeClr val="tx1"/>
                </a:solidFill>
              </a:rPr>
              <a:t>AD-HOC Request-4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1299C-0D6D-9DE0-E1BA-6CED935D940E}"/>
              </a:ext>
            </a:extLst>
          </p:cNvPr>
          <p:cNvSpPr/>
          <p:nvPr/>
        </p:nvSpPr>
        <p:spPr>
          <a:xfrm>
            <a:off x="2010561" y="1696138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56770E-9758-5C5C-A759-B5E36D533BB6}"/>
              </a:ext>
            </a:extLst>
          </p:cNvPr>
          <p:cNvSpPr/>
          <p:nvPr/>
        </p:nvSpPr>
        <p:spPr>
          <a:xfrm>
            <a:off x="8748713" y="1712095"/>
            <a:ext cx="2466974" cy="48577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1293FD-23F3-EBE0-31C7-B07FCE17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8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A8175E-BC3E-BFBB-04F3-484209C60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7" y="2472731"/>
            <a:ext cx="6190442" cy="3767813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4289204-9550-0770-8D7B-AE93F9A12063}"/>
              </a:ext>
            </a:extLst>
          </p:cNvPr>
          <p:cNvCxnSpPr/>
          <p:nvPr/>
        </p:nvCxnSpPr>
        <p:spPr>
          <a:xfrm>
            <a:off x="6249971" y="3648173"/>
            <a:ext cx="1131217" cy="8576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screenshot of a table&#10;&#10;AI-generated content may be incorrect.">
            <a:extLst>
              <a:ext uri="{FF2B5EF4-FFF2-40B4-BE49-F238E27FC236}">
                <a16:creationId xmlns:a16="http://schemas.microsoft.com/office/drawing/2014/main" id="{FE4EE549-3611-2FB8-07C7-2A886F2FF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734" y="3257732"/>
            <a:ext cx="4515439" cy="158764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BB0B27C-6D50-8BC5-91CE-A161DEC862AB}"/>
              </a:ext>
            </a:extLst>
          </p:cNvPr>
          <p:cNvSpPr/>
          <p:nvPr/>
        </p:nvSpPr>
        <p:spPr>
          <a:xfrm>
            <a:off x="0" y="529669"/>
            <a:ext cx="1219200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1200" b="1" dirty="0"/>
              <a:t>Follow-up: Which segment had the most increase in unique products in 2021 vs 2020? The final output contains these fields,			     </a:t>
            </a:r>
            <a:br>
              <a:rPr lang="en-US" sz="1200" b="1" dirty="0"/>
            </a:br>
            <a:r>
              <a:rPr lang="en-US" sz="1200" b="1" dirty="0"/>
              <a:t>     segment </a:t>
            </a:r>
            <a:br>
              <a:rPr lang="en-US" sz="1200" b="1" dirty="0"/>
            </a:br>
            <a:r>
              <a:rPr lang="en-US" sz="1200" b="1" dirty="0"/>
              <a:t>     product_count_2020</a:t>
            </a:r>
            <a:br>
              <a:rPr lang="en-US" sz="1200" b="1" dirty="0"/>
            </a:br>
            <a:r>
              <a:rPr lang="en-US" sz="1200" b="1" dirty="0"/>
              <a:t>     product_count_2021				 </a:t>
            </a:r>
            <a:br>
              <a:rPr lang="en-US" sz="1200" b="1" dirty="0"/>
            </a:br>
            <a:r>
              <a:rPr lang="en-US" sz="1200" b="1" dirty="0"/>
              <a:t>     difference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14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A27F-24A5-E0CF-AEFD-89A895C7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and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A5072-2BA8-FC91-8422-28BE7638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AD1C6-CEB7-4AF1-95BA-0DBC87822E6B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2BEB78F2-E4A1-A290-A76C-32AAF760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"/>
          <a:stretch/>
        </p:blipFill>
        <p:spPr>
          <a:xfrm>
            <a:off x="5411754" y="2324100"/>
            <a:ext cx="5942045" cy="3596749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ABE4B4-309F-8EF3-F31C-104788958D68}"/>
              </a:ext>
            </a:extLst>
          </p:cNvPr>
          <p:cNvSpPr/>
          <p:nvPr/>
        </p:nvSpPr>
        <p:spPr>
          <a:xfrm>
            <a:off x="395870" y="2537927"/>
            <a:ext cx="471769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Notebook</a:t>
            </a:r>
            <a:r>
              <a:rPr lang="en-US" sz="1400" dirty="0"/>
              <a:t> +17% and</a:t>
            </a:r>
            <a:r>
              <a:rPr lang="en-US" sz="1400" b="1" dirty="0"/>
              <a:t> Accessories </a:t>
            </a:r>
            <a:r>
              <a:rPr lang="en-US" sz="1400" dirty="0"/>
              <a:t>+49% are the</a:t>
            </a:r>
          </a:p>
          <a:p>
            <a:r>
              <a:rPr lang="en-US" sz="1400" dirty="0"/>
              <a:t> highest contributors to growth, indicating strong customer demand. </a:t>
            </a:r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Storage and Networking</a:t>
            </a:r>
            <a:r>
              <a:rPr lang="en-US" sz="1400" dirty="0"/>
              <a:t> show minimal variation, indicating potential stagnation. </a:t>
            </a:r>
          </a:p>
          <a:p>
            <a:r>
              <a:rPr lang="en-US" sz="1400" dirty="0"/>
              <a:t>       The business should explore new product innovations, </a:t>
            </a:r>
          </a:p>
          <a:p>
            <a:r>
              <a:rPr lang="en-US" sz="1400" dirty="0"/>
              <a:t>        competitive pricing, or targeted promotions to boost </a:t>
            </a:r>
          </a:p>
          <a:p>
            <a:r>
              <a:rPr lang="en-US" sz="1400" dirty="0"/>
              <a:t>        these categories.</a:t>
            </a:r>
          </a:p>
          <a:p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619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DE95EF4A85FF4793190E30A9277BF2" ma:contentTypeVersion="4" ma:contentTypeDescription="Create a new document." ma:contentTypeScope="" ma:versionID="78f77781aa19587f83fb2a3a735c8f91">
  <xsd:schema xmlns:xsd="http://www.w3.org/2001/XMLSchema" xmlns:xs="http://www.w3.org/2001/XMLSchema" xmlns:p="http://schemas.microsoft.com/office/2006/metadata/properties" xmlns:ns3="b01c6875-aa6a-496a-8b96-b787d4466a55" targetNamespace="http://schemas.microsoft.com/office/2006/metadata/properties" ma:root="true" ma:fieldsID="c7779deee2aaffd4ca1f13ccfc40aa68" ns3:_="">
    <xsd:import namespace="b01c6875-aa6a-496a-8b96-b787d4466a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1c6875-aa6a-496a-8b96-b787d4466a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76EA41-27BC-453A-9E1A-303EE01E3F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1c6875-aa6a-496a-8b96-b787d4466a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890A88-F52F-4F9E-B8DB-8B60E2344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EBF5C8-6122-4D08-9204-C4809744DA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b01c6875-aa6a-496a-8b96-b787d4466a55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3862</TotalTime>
  <Words>1134</Words>
  <Application>Microsoft Office PowerPoint</Application>
  <PresentationFormat>Widescreen</PresentationFormat>
  <Paragraphs>122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Yu Gothic UI Semibold</vt:lpstr>
      <vt:lpstr>Aptos</vt:lpstr>
      <vt:lpstr>Aptos Display</vt:lpstr>
      <vt:lpstr>Arial</vt:lpstr>
      <vt:lpstr>Courier New</vt:lpstr>
      <vt:lpstr>Wingdings</vt:lpstr>
      <vt:lpstr>Office Theme</vt:lpstr>
      <vt:lpstr>       Consumer Goods  Ad-hoc Insights </vt:lpstr>
      <vt:lpstr>        AD-HOC Request-1</vt:lpstr>
      <vt:lpstr>Visual and Insights</vt:lpstr>
      <vt:lpstr>        AD-HOC Request-2</vt:lpstr>
      <vt:lpstr>Visual and Insights</vt:lpstr>
      <vt:lpstr>        AD-HOC Request-3</vt:lpstr>
      <vt:lpstr>Visual and Insights</vt:lpstr>
      <vt:lpstr>        AD-HOC Request-4</vt:lpstr>
      <vt:lpstr>Visual and Insights</vt:lpstr>
      <vt:lpstr>        AD-HOC Request-5</vt:lpstr>
      <vt:lpstr>        AD-HOC Request-6</vt:lpstr>
      <vt:lpstr>Visual and Insights</vt:lpstr>
      <vt:lpstr>        AD-HOC Request-7</vt:lpstr>
      <vt:lpstr>Visual and Insights</vt:lpstr>
      <vt:lpstr>        AD-HOC Request-8</vt:lpstr>
      <vt:lpstr>Visual and Insights</vt:lpstr>
      <vt:lpstr>        AD-HOC Request-9</vt:lpstr>
      <vt:lpstr>Visual and Insights</vt:lpstr>
      <vt:lpstr>        AD-HOC Request-10</vt:lpstr>
      <vt:lpstr>Visual and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 TALARI</dc:creator>
  <cp:lastModifiedBy>ANUSHA TALARI</cp:lastModifiedBy>
  <cp:revision>2</cp:revision>
  <dcterms:created xsi:type="dcterms:W3CDTF">2025-03-31T12:57:24Z</dcterms:created>
  <dcterms:modified xsi:type="dcterms:W3CDTF">2025-04-03T17:16:13Z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0x010100DCDE95EF4A85FF4793190E30A9277BF2</vt:lpwstr>
  </property>
</Properties>
</file>